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2.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notesSlides/notesSlide3.xml" ContentType="application/vnd.openxmlformats-officedocument.presentationml.notesSlide+xml"/>
  <Override PartName="/ppt/charts/chart9.xml" ContentType="application/vnd.openxmlformats-officedocument.drawingml.chart+xml"/>
  <Override PartName="/ppt/notesSlides/notesSlide4.xml" ContentType="application/vnd.openxmlformats-officedocument.presentationml.notesSlide+xml"/>
  <Override PartName="/ppt/charts/chart10.xml" ContentType="application/vnd.openxmlformats-officedocument.drawingml.chart+xml"/>
  <Override PartName="/ppt/notesSlides/notesSlide5.xml" ContentType="application/vnd.openxmlformats-officedocument.presentationml.notesSlide+xml"/>
  <Override PartName="/ppt/charts/chart11.xml" ContentType="application/vnd.openxmlformats-officedocument.drawingml.chart+xml"/>
  <Override PartName="/ppt/notesSlides/notesSlide6.xml" ContentType="application/vnd.openxmlformats-officedocument.presentationml.notesSlide+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notesSlides/notesSlide7.xml" ContentType="application/vnd.openxmlformats-officedocument.presentationml.notesSlide+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notesSlides/notesSlide8.xml" ContentType="application/vnd.openxmlformats-officedocument.presentationml.notesSlide+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23.xml" ContentType="application/vnd.openxmlformats-officedocument.drawingml.chart+xml"/>
  <Override PartName="/ppt/drawings/drawing1.xml" ContentType="application/vnd.openxmlformats-officedocument.drawingml.chartshape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24.xml" ContentType="application/vnd.openxmlformats-officedocument.drawingml.chart+xml"/>
  <Override PartName="/ppt/notesSlides/notesSlide15.xml" ContentType="application/vnd.openxmlformats-officedocument.presentationml.notesSlide+xml"/>
  <Override PartName="/ppt/charts/chart25.xml" ContentType="application/vnd.openxmlformats-officedocument.drawingml.chart+xml"/>
  <Override PartName="/ppt/notesSlides/notesSlide16.xml" ContentType="application/vnd.openxmlformats-officedocument.presentationml.notesSlide+xml"/>
  <Override PartName="/ppt/charts/chart26.xml" ContentType="application/vnd.openxmlformats-officedocument.drawingml.chart+xml"/>
  <Override PartName="/ppt/notesSlides/notesSlide17.xml" ContentType="application/vnd.openxmlformats-officedocument.presentationml.notesSlide+xml"/>
  <Override PartName="/ppt/charts/chart27.xml" ContentType="application/vnd.openxmlformats-officedocument.drawingml.chart+xml"/>
  <Override PartName="/ppt/notesSlides/notesSlide18.xml" ContentType="application/vnd.openxmlformats-officedocument.presentationml.notesSlide+xml"/>
  <Override PartName="/ppt/charts/chart28.xml" ContentType="application/vnd.openxmlformats-officedocument.drawingml.chart+xml"/>
  <Override PartName="/ppt/notesSlides/notesSlide19.xml" ContentType="application/vnd.openxmlformats-officedocument.presentationml.notesSlide+xml"/>
  <Override PartName="/ppt/charts/chart29.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notesSlides/notesSlide20.xml" ContentType="application/vnd.openxmlformats-officedocument.presentationml.notesSlide+xml"/>
  <Override PartName="/ppt/charts/chart32.xml" ContentType="application/vnd.openxmlformats-officedocument.drawingml.chart+xml"/>
  <Override PartName="/ppt/notesSlides/notesSlide21.xml" ContentType="application/vnd.openxmlformats-officedocument.presentationml.notesSlide+xml"/>
  <Override PartName="/ppt/charts/chart33.xml" ContentType="application/vnd.openxmlformats-officedocument.drawingml.chart+xml"/>
  <Override PartName="/ppt/notesSlides/notesSlide22.xml" ContentType="application/vnd.openxmlformats-officedocument.presentationml.notesSlide+xml"/>
  <Override PartName="/ppt/charts/chart34.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3.xml" ContentType="application/vnd.openxmlformats-officedocument.presentationml.notesSlide+xml"/>
  <Override PartName="/ppt/charts/chart35.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9" r:id="rId1"/>
  </p:sldMasterIdLst>
  <p:notesMasterIdLst>
    <p:notesMasterId r:id="rId34"/>
  </p:notesMasterIdLst>
  <p:handoutMasterIdLst>
    <p:handoutMasterId r:id="rId35"/>
  </p:handoutMasterIdLst>
  <p:sldIdLst>
    <p:sldId id="261" r:id="rId2"/>
    <p:sldId id="870" r:id="rId3"/>
    <p:sldId id="845" r:id="rId4"/>
    <p:sldId id="1097" r:id="rId5"/>
    <p:sldId id="1098" r:id="rId6"/>
    <p:sldId id="1099" r:id="rId7"/>
    <p:sldId id="888" r:id="rId8"/>
    <p:sldId id="1074" r:id="rId9"/>
    <p:sldId id="1075" r:id="rId10"/>
    <p:sldId id="1076" r:id="rId11"/>
    <p:sldId id="1129" r:id="rId12"/>
    <p:sldId id="1077" r:id="rId13"/>
    <p:sldId id="1078" r:id="rId14"/>
    <p:sldId id="996" r:id="rId15"/>
    <p:sldId id="889" r:id="rId16"/>
    <p:sldId id="854" r:id="rId17"/>
    <p:sldId id="853" r:id="rId18"/>
    <p:sldId id="946" r:id="rId19"/>
    <p:sldId id="1079" r:id="rId20"/>
    <p:sldId id="998" r:id="rId21"/>
    <p:sldId id="919" r:id="rId22"/>
    <p:sldId id="1119" r:id="rId23"/>
    <p:sldId id="1120" r:id="rId24"/>
    <p:sldId id="1121" r:id="rId25"/>
    <p:sldId id="1122" r:id="rId26"/>
    <p:sldId id="1123" r:id="rId27"/>
    <p:sldId id="1124" r:id="rId28"/>
    <p:sldId id="1125" r:id="rId29"/>
    <p:sldId id="1126" r:id="rId30"/>
    <p:sldId id="1127" r:id="rId31"/>
    <p:sldId id="1094" r:id="rId32"/>
    <p:sldId id="1118" r:id="rId33"/>
  </p:sldIdLst>
  <p:sldSz cx="9906000" cy="6858000" type="A4"/>
  <p:notesSz cx="6799263" cy="9929813"/>
  <p:defaultTextStyle>
    <a:defPPr>
      <a:defRPr lang="ca-ES"/>
    </a:defPPr>
    <a:lvl1pPr algn="l" rtl="0" fontAlgn="base">
      <a:spcBef>
        <a:spcPct val="0"/>
      </a:spcBef>
      <a:spcAft>
        <a:spcPct val="0"/>
      </a:spcAft>
      <a:defRPr sz="1000" kern="1200">
        <a:solidFill>
          <a:schemeClr val="tx1"/>
        </a:solidFill>
        <a:latin typeface="Century Gothic" pitchFamily="34" charset="0"/>
        <a:ea typeface="+mn-ea"/>
        <a:cs typeface="+mn-cs"/>
      </a:defRPr>
    </a:lvl1pPr>
    <a:lvl2pPr marL="457200" algn="l" rtl="0" fontAlgn="base">
      <a:spcBef>
        <a:spcPct val="0"/>
      </a:spcBef>
      <a:spcAft>
        <a:spcPct val="0"/>
      </a:spcAft>
      <a:defRPr sz="1000" kern="1200">
        <a:solidFill>
          <a:schemeClr val="tx1"/>
        </a:solidFill>
        <a:latin typeface="Century Gothic" pitchFamily="34" charset="0"/>
        <a:ea typeface="+mn-ea"/>
        <a:cs typeface="+mn-cs"/>
      </a:defRPr>
    </a:lvl2pPr>
    <a:lvl3pPr marL="914400" algn="l" rtl="0" fontAlgn="base">
      <a:spcBef>
        <a:spcPct val="0"/>
      </a:spcBef>
      <a:spcAft>
        <a:spcPct val="0"/>
      </a:spcAft>
      <a:defRPr sz="1000" kern="1200">
        <a:solidFill>
          <a:schemeClr val="tx1"/>
        </a:solidFill>
        <a:latin typeface="Century Gothic" pitchFamily="34" charset="0"/>
        <a:ea typeface="+mn-ea"/>
        <a:cs typeface="+mn-cs"/>
      </a:defRPr>
    </a:lvl3pPr>
    <a:lvl4pPr marL="1371600" algn="l" rtl="0" fontAlgn="base">
      <a:spcBef>
        <a:spcPct val="0"/>
      </a:spcBef>
      <a:spcAft>
        <a:spcPct val="0"/>
      </a:spcAft>
      <a:defRPr sz="1000" kern="1200">
        <a:solidFill>
          <a:schemeClr val="tx1"/>
        </a:solidFill>
        <a:latin typeface="Century Gothic" pitchFamily="34" charset="0"/>
        <a:ea typeface="+mn-ea"/>
        <a:cs typeface="+mn-cs"/>
      </a:defRPr>
    </a:lvl4pPr>
    <a:lvl5pPr marL="1828800" algn="l" rtl="0" fontAlgn="base">
      <a:spcBef>
        <a:spcPct val="0"/>
      </a:spcBef>
      <a:spcAft>
        <a:spcPct val="0"/>
      </a:spcAft>
      <a:defRPr sz="1000" kern="1200">
        <a:solidFill>
          <a:schemeClr val="tx1"/>
        </a:solidFill>
        <a:latin typeface="Century Gothic" pitchFamily="34" charset="0"/>
        <a:ea typeface="+mn-ea"/>
        <a:cs typeface="+mn-cs"/>
      </a:defRPr>
    </a:lvl5pPr>
    <a:lvl6pPr marL="2286000" algn="l" defTabSz="914400" rtl="0" eaLnBrk="1" latinLnBrk="0" hangingPunct="1">
      <a:defRPr sz="1000" kern="1200">
        <a:solidFill>
          <a:schemeClr val="tx1"/>
        </a:solidFill>
        <a:latin typeface="Century Gothic" pitchFamily="34" charset="0"/>
        <a:ea typeface="+mn-ea"/>
        <a:cs typeface="+mn-cs"/>
      </a:defRPr>
    </a:lvl6pPr>
    <a:lvl7pPr marL="2743200" algn="l" defTabSz="914400" rtl="0" eaLnBrk="1" latinLnBrk="0" hangingPunct="1">
      <a:defRPr sz="1000" kern="1200">
        <a:solidFill>
          <a:schemeClr val="tx1"/>
        </a:solidFill>
        <a:latin typeface="Century Gothic" pitchFamily="34" charset="0"/>
        <a:ea typeface="+mn-ea"/>
        <a:cs typeface="+mn-cs"/>
      </a:defRPr>
    </a:lvl7pPr>
    <a:lvl8pPr marL="3200400" algn="l" defTabSz="914400" rtl="0" eaLnBrk="1" latinLnBrk="0" hangingPunct="1">
      <a:defRPr sz="1000" kern="1200">
        <a:solidFill>
          <a:schemeClr val="tx1"/>
        </a:solidFill>
        <a:latin typeface="Century Gothic" pitchFamily="34" charset="0"/>
        <a:ea typeface="+mn-ea"/>
        <a:cs typeface="+mn-cs"/>
      </a:defRPr>
    </a:lvl8pPr>
    <a:lvl9pPr marL="3657600" algn="l" defTabSz="914400" rtl="0" eaLnBrk="1" latinLnBrk="0" hangingPunct="1">
      <a:defRPr sz="1000" kern="1200">
        <a:solidFill>
          <a:schemeClr val="tx1"/>
        </a:solidFill>
        <a:latin typeface="Century Gothic" pitchFamily="34" charset="0"/>
        <a:ea typeface="+mn-ea"/>
        <a:cs typeface="+mn-cs"/>
      </a:defRPr>
    </a:lvl9pPr>
  </p:defaultTextStyle>
  <p:extLst>
    <p:ext uri="{EFAFB233-063F-42B5-8137-9DF3F51BA10A}">
      <p15:sldGuideLst xmlns:p15="http://schemas.microsoft.com/office/powerpoint/2012/main">
        <p15:guide id="1" orient="horz" pos="935" userDrawn="1">
          <p15:clr>
            <a:srgbClr val="A4A3A4"/>
          </p15:clr>
        </p15:guide>
        <p15:guide id="2" pos="2304" userDrawn="1">
          <p15:clr>
            <a:srgbClr val="A4A3A4"/>
          </p15:clr>
        </p15:guide>
        <p15:guide id="3" pos="6000" userDrawn="1">
          <p15:clr>
            <a:srgbClr val="A4A3A4"/>
          </p15:clr>
        </p15:guide>
      </p15:sldGuideLst>
    </p:ext>
    <p:ext uri="{2D200454-40CA-4A62-9FC3-DE9A4176ACB9}">
      <p15:notesGuideLst xmlns:p15="http://schemas.microsoft.com/office/powerpoint/2012/main">
        <p15:guide id="1" orient="horz" pos="3128" userDrawn="1">
          <p15:clr>
            <a:srgbClr val="A4A3A4"/>
          </p15:clr>
        </p15:guide>
        <p15:guide id="2" pos="2143"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íriam Veciana" initials="MV" lastIdx="1" clrIdx="0"/>
  <p:cmAuthor id="1" name="Miriam Veciana" initials="MV" lastIdx="1" clrIdx="1">
    <p:extLst>
      <p:ext uri="{19B8F6BF-5375-455C-9EA6-DF929625EA0E}">
        <p15:presenceInfo xmlns:p15="http://schemas.microsoft.com/office/powerpoint/2012/main" userId="Miriam Veciana" providerId="None"/>
      </p:ext>
    </p:extLst>
  </p:cmAuthor>
  <p:cmAuthor id="2" name="Miriam Veciana" initials="MV [2]" lastIdx="1" clrIdx="2">
    <p:extLst>
      <p:ext uri="{19B8F6BF-5375-455C-9EA6-DF929625EA0E}">
        <p15:presenceInfo xmlns:p15="http://schemas.microsoft.com/office/powerpoint/2012/main" userId="1285d006d867494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6B5C4F"/>
    <a:srgbClr val="002060"/>
    <a:srgbClr val="ECB1B1"/>
    <a:srgbClr val="FF9393"/>
    <a:srgbClr val="FF2F2F"/>
    <a:srgbClr val="CC0000"/>
    <a:srgbClr val="8A0000"/>
    <a:srgbClr val="99CC00"/>
    <a:srgbClr val="8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4" autoAdjust="0"/>
    <p:restoredTop sz="96101" autoAdjust="0"/>
  </p:normalViewPr>
  <p:slideViewPr>
    <p:cSldViewPr snapToGrid="0" showGuides="1">
      <p:cViewPr varScale="1">
        <p:scale>
          <a:sx n="111" d="100"/>
          <a:sy n="111" d="100"/>
        </p:scale>
        <p:origin x="1194" y="102"/>
      </p:cViewPr>
      <p:guideLst>
        <p:guide orient="horz" pos="935"/>
        <p:guide pos="2304"/>
        <p:guide pos="600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0" d="100"/>
          <a:sy n="50" d="100"/>
        </p:scale>
        <p:origin x="2898" y="42"/>
      </p:cViewPr>
      <p:guideLst>
        <p:guide orient="horz" pos="3128"/>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3.xml.rels><?xml version="1.0" encoding="UTF-8" standalone="yes"?>
<Relationships xmlns="http://schemas.openxmlformats.org/package/2006/relationships"><Relationship Id="rId1" Type="http://schemas.openxmlformats.org/officeDocument/2006/relationships/package" Target="../embeddings/Microsoft_Excel_Worksheet32.xlsx"/></Relationships>
</file>

<file path=ppt/charts/_rels/chart34.xml.rels><?xml version="1.0" encoding="UTF-8" standalone="yes"?>
<Relationships xmlns="http://schemas.openxmlformats.org/package/2006/relationships"><Relationship Id="rId3" Type="http://schemas.openxmlformats.org/officeDocument/2006/relationships/package" Target="../embeddings/Microsoft_Excel_Worksheet33.xlsx"/><Relationship Id="rId2" Type="http://schemas.microsoft.com/office/2011/relationships/chartColorStyle" Target="colors1.xml"/><Relationship Id="rId1" Type="http://schemas.microsoft.com/office/2011/relationships/chartStyle" Target="style1.xml"/></Relationships>
</file>

<file path=ppt/charts/_rels/chart35.xml.rels><?xml version="1.0" encoding="UTF-8" standalone="yes"?>
<Relationships xmlns="http://schemas.openxmlformats.org/package/2006/relationships"><Relationship Id="rId1" Type="http://schemas.openxmlformats.org/officeDocument/2006/relationships/package" Target="../embeddings/Microsoft_Excel_Worksheet34.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0187540391752427"/>
          <c:y val="5.0691244239631367E-2"/>
          <c:w val="0.64132277191491338"/>
          <c:h val="0.90783410138248843"/>
        </c:manualLayout>
      </c:layout>
      <c:barChart>
        <c:barDir val="bar"/>
        <c:grouping val="clustered"/>
        <c:varyColors val="0"/>
        <c:ser>
          <c:idx val="0"/>
          <c:order val="0"/>
          <c:spPr>
            <a:solidFill>
              <a:srgbClr val="8A0000"/>
            </a:solidFill>
            <a:ln w="25473">
              <a:noFill/>
            </a:ln>
          </c:spPr>
          <c:invertIfNegative val="0"/>
          <c:dPt>
            <c:idx val="5"/>
            <c:invertIfNegative val="0"/>
            <c:bubble3D val="0"/>
            <c:spPr>
              <a:solidFill>
                <a:schemeClr val="bg1">
                  <a:lumMod val="75000"/>
                </a:schemeClr>
              </a:solidFill>
              <a:ln w="25473">
                <a:noFill/>
              </a:ln>
            </c:spPr>
            <c:extLst>
              <c:ext xmlns:c16="http://schemas.microsoft.com/office/drawing/2014/chart" uri="{C3380CC4-5D6E-409C-BE32-E72D297353CC}">
                <c16:uniqueId val="{00000001-9943-4C9C-BE3D-43B3EE3A6743}"/>
              </c:ext>
            </c:extLst>
          </c:dPt>
          <c:dLbls>
            <c:numFmt formatCode="0%" sourceLinked="0"/>
            <c:spPr>
              <a:noFill/>
              <a:ln w="25473">
                <a:noFill/>
              </a:ln>
            </c:spPr>
            <c:txPr>
              <a:bodyPr/>
              <a:lstStyle/>
              <a:p>
                <a:pPr>
                  <a:defRPr sz="1000" b="0" i="0" u="none" strike="noStrike" baseline="0">
                    <a:solidFill>
                      <a:schemeClr val="tx1"/>
                    </a:solidFill>
                    <a:latin typeface="Century Gothic"/>
                    <a:ea typeface="Century Gothic"/>
                    <a:cs typeface="Century Gothic"/>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Menys de 10 </c:v>
                </c:pt>
                <c:pt idx="1">
                  <c:v>De 10 a 19 </c:v>
                </c:pt>
                <c:pt idx="2">
                  <c:v>De 20 a 49 </c:v>
                </c:pt>
                <c:pt idx="3">
                  <c:v>De 50 a 249 </c:v>
                </c:pt>
                <c:pt idx="4">
                  <c:v>Més de 249 </c:v>
                </c:pt>
                <c:pt idx="5">
                  <c:v>Ns/Nc</c:v>
                </c:pt>
              </c:strCache>
            </c:strRef>
          </c:cat>
          <c:val>
            <c:numRef>
              <c:f>Sheet1!$B$2:$B$7</c:f>
              <c:numCache>
                <c:formatCode>0%</c:formatCode>
                <c:ptCount val="6"/>
                <c:pt idx="0">
                  <c:v>0.47799999999999998</c:v>
                </c:pt>
                <c:pt idx="1">
                  <c:v>0.13</c:v>
                </c:pt>
                <c:pt idx="2">
                  <c:v>0.152</c:v>
                </c:pt>
                <c:pt idx="3">
                  <c:v>0.152</c:v>
                </c:pt>
                <c:pt idx="4">
                  <c:v>6.5000000000000002E-2</c:v>
                </c:pt>
                <c:pt idx="5">
                  <c:v>2.1999999999999999E-2</c:v>
                </c:pt>
              </c:numCache>
            </c:numRef>
          </c:val>
          <c:extLst>
            <c:ext xmlns:c16="http://schemas.microsoft.com/office/drawing/2014/chart" uri="{C3380CC4-5D6E-409C-BE32-E72D297353CC}">
              <c16:uniqueId val="{00000002-9943-4C9C-BE3D-43B3EE3A6743}"/>
            </c:ext>
          </c:extLst>
        </c:ser>
        <c:dLbls>
          <c:showLegendKey val="0"/>
          <c:showVal val="1"/>
          <c:showCatName val="0"/>
          <c:showSerName val="0"/>
          <c:showPercent val="0"/>
          <c:showBubbleSize val="0"/>
        </c:dLbls>
        <c:gapWidth val="120"/>
        <c:axId val="358480400"/>
        <c:axId val="357383536"/>
      </c:barChart>
      <c:catAx>
        <c:axId val="358480400"/>
        <c:scaling>
          <c:orientation val="maxMin"/>
        </c:scaling>
        <c:delete val="0"/>
        <c:axPos val="l"/>
        <c:numFmt formatCode="General" sourceLinked="1"/>
        <c:majorTickMark val="out"/>
        <c:minorTickMark val="none"/>
        <c:tickLblPos val="nextTo"/>
        <c:spPr>
          <a:ln w="3184">
            <a:solidFill>
              <a:schemeClr val="tx1"/>
            </a:solidFill>
            <a:prstDash val="solid"/>
          </a:ln>
        </c:spPr>
        <c:txPr>
          <a:bodyPr rot="0" vert="horz"/>
          <a:lstStyle/>
          <a:p>
            <a:pPr>
              <a:defRPr sz="1100" b="0" i="0" u="none" strike="noStrike" baseline="0">
                <a:solidFill>
                  <a:schemeClr val="tx1"/>
                </a:solidFill>
                <a:latin typeface="Century Gothic" pitchFamily="34" charset="0"/>
                <a:ea typeface="Century Gothic"/>
                <a:cs typeface="Century Gothic"/>
              </a:defRPr>
            </a:pPr>
            <a:endParaRPr lang="es-ES"/>
          </a:p>
        </c:txPr>
        <c:crossAx val="357383536"/>
        <c:crosses val="autoZero"/>
        <c:auto val="1"/>
        <c:lblAlgn val="ctr"/>
        <c:lblOffset val="100"/>
        <c:tickMarkSkip val="1"/>
        <c:noMultiLvlLbl val="0"/>
      </c:catAx>
      <c:valAx>
        <c:axId val="357383536"/>
        <c:scaling>
          <c:orientation val="minMax"/>
          <c:max val="1"/>
          <c:min val="0"/>
        </c:scaling>
        <c:delete val="1"/>
        <c:axPos val="t"/>
        <c:numFmt formatCode="0%" sourceLinked="1"/>
        <c:majorTickMark val="out"/>
        <c:minorTickMark val="none"/>
        <c:tickLblPos val="nextTo"/>
        <c:crossAx val="358480400"/>
        <c:crosses val="autoZero"/>
        <c:crossBetween val="between"/>
      </c:valAx>
      <c:spPr>
        <a:noFill/>
        <a:ln w="25473">
          <a:noFill/>
        </a:ln>
      </c:spPr>
    </c:plotArea>
    <c:plotVisOnly val="1"/>
    <c:dispBlanksAs val="gap"/>
    <c:showDLblsOverMax val="0"/>
  </c:chart>
  <c:spPr>
    <a:noFill/>
    <a:ln>
      <a:noFill/>
    </a:ln>
  </c:spPr>
  <c:txPr>
    <a:bodyPr/>
    <a:lstStyle/>
    <a:p>
      <a:pPr>
        <a:defRPr sz="878" b="1" i="0" u="none" strike="noStrike" baseline="0">
          <a:solidFill>
            <a:schemeClr val="tx1"/>
          </a:solidFill>
          <a:latin typeface="Arial"/>
          <a:ea typeface="Arial"/>
          <a:cs typeface="Arial"/>
        </a:defRPr>
      </a:pPr>
      <a:endParaRPr lang="es-E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714285714285701E-3"/>
          <c:y val="5.6000000000000001E-2"/>
          <c:w val="0.9803809294724477"/>
          <c:h val="0.69416867154007333"/>
        </c:manualLayout>
      </c:layout>
      <c:barChart>
        <c:barDir val="col"/>
        <c:grouping val="percentStacked"/>
        <c:varyColors val="0"/>
        <c:ser>
          <c:idx val="4"/>
          <c:order val="0"/>
          <c:tx>
            <c:strRef>
              <c:f>Sheet1!$A$2</c:f>
              <c:strCache>
                <c:ptCount val="1"/>
                <c:pt idx="0">
                  <c:v>Molt pitjor (ara)</c:v>
                </c:pt>
              </c:strCache>
            </c:strRef>
          </c:tx>
          <c:spPr>
            <a:solidFill>
              <a:srgbClr val="FF0000"/>
            </a:solidFill>
            <a:ln w="10353">
              <a:solidFill>
                <a:schemeClr val="bg1"/>
              </a:solidFill>
              <a:prstDash val="solid"/>
            </a:ln>
          </c:spPr>
          <c:invertIfNegative val="0"/>
          <c:dPt>
            <c:idx val="1"/>
            <c:invertIfNegative val="1"/>
            <c:bubble3D val="0"/>
            <c:extLst>
              <c:ext xmlns:c16="http://schemas.microsoft.com/office/drawing/2014/chart" uri="{C3380CC4-5D6E-409C-BE32-E72D297353CC}">
                <c16:uniqueId val="{00000000-C792-446A-9C05-8314EAD81C46}"/>
              </c:ext>
            </c:extLst>
          </c:dPt>
          <c:dPt>
            <c:idx val="4"/>
            <c:invertIfNegative val="0"/>
            <c:bubble3D val="0"/>
            <c:spPr>
              <a:noFill/>
              <a:ln w="10353">
                <a:solidFill>
                  <a:srgbClr val="FF0000"/>
                </a:solidFill>
                <a:prstDash val="solid"/>
              </a:ln>
            </c:spPr>
            <c:extLst>
              <c:ext xmlns:c16="http://schemas.microsoft.com/office/drawing/2014/chart" uri="{C3380CC4-5D6E-409C-BE32-E72D297353CC}">
                <c16:uniqueId val="{00000002-C792-446A-9C05-8314EAD81C46}"/>
              </c:ext>
            </c:extLst>
          </c:dPt>
          <c:dLbls>
            <c:numFmt formatCode="0%" sourceLinked="0"/>
            <c:spPr>
              <a:noFill/>
              <a:ln w="20706">
                <a:noFill/>
              </a:ln>
            </c:spPr>
            <c:txPr>
              <a:bodyPr/>
              <a:lstStyle/>
              <a:p>
                <a:pPr>
                  <a:defRPr sz="800">
                    <a:solidFill>
                      <a:schemeClr val="tx1"/>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Sheet1!$B$1:$AB$1</c:f>
              <c:strCache>
                <c:ptCount val="27"/>
                <c:pt idx="0">
                  <c:v>3T 
2013</c:v>
                </c:pt>
                <c:pt idx="1">
                  <c:v>1T 
2014</c:v>
                </c:pt>
                <c:pt idx="2">
                  <c:v>2T 
2014</c:v>
                </c:pt>
                <c:pt idx="3">
                  <c:v>3T 
2014</c:v>
                </c:pt>
                <c:pt idx="4">
                  <c:v>4T 
2014*</c:v>
                </c:pt>
                <c:pt idx="5">
                  <c:v>1T 
2015</c:v>
                </c:pt>
                <c:pt idx="6">
                  <c:v>2T 
2015</c:v>
                </c:pt>
                <c:pt idx="7">
                  <c:v>3T 
2015</c:v>
                </c:pt>
                <c:pt idx="8">
                  <c:v>4T 
2015</c:v>
                </c:pt>
                <c:pt idx="9">
                  <c:v>1T 
2016</c:v>
                </c:pt>
                <c:pt idx="10">
                  <c:v>2T 
2016</c:v>
                </c:pt>
                <c:pt idx="11">
                  <c:v>3T 
2016</c:v>
                </c:pt>
                <c:pt idx="12">
                  <c:v>4T 
2016</c:v>
                </c:pt>
                <c:pt idx="13">
                  <c:v>1T 
2017</c:v>
                </c:pt>
                <c:pt idx="14">
                  <c:v>2T 
2017</c:v>
                </c:pt>
                <c:pt idx="15">
                  <c:v>3T 
2017</c:v>
                </c:pt>
                <c:pt idx="16">
                  <c:v>4T 
2017</c:v>
                </c:pt>
                <c:pt idx="17">
                  <c:v>1T 
2018</c:v>
                </c:pt>
                <c:pt idx="18">
                  <c:v>2T 
2018</c:v>
                </c:pt>
                <c:pt idx="19">
                  <c:v>3T 
2018</c:v>
                </c:pt>
                <c:pt idx="20">
                  <c:v>4T 
2018</c:v>
                </c:pt>
                <c:pt idx="21">
                  <c:v>1T 
2019</c:v>
                </c:pt>
                <c:pt idx="22">
                  <c:v>2T 
2019</c:v>
                </c:pt>
                <c:pt idx="23">
                  <c:v>3T 
2019</c:v>
                </c:pt>
                <c:pt idx="24">
                  <c:v>4T 
2019</c:v>
                </c:pt>
                <c:pt idx="25">
                  <c:v>1T 
2020</c:v>
                </c:pt>
                <c:pt idx="26">
                  <c:v>2T 
2020</c:v>
                </c:pt>
              </c:strCache>
            </c:strRef>
          </c:cat>
          <c:val>
            <c:numRef>
              <c:f>Sheet1!$B$2:$AB$2</c:f>
              <c:numCache>
                <c:formatCode>0%</c:formatCode>
                <c:ptCount val="27"/>
                <c:pt idx="0" formatCode="#,##0.0%">
                  <c:v>5.1999999999999998E-2</c:v>
                </c:pt>
                <c:pt idx="1">
                  <c:v>4.1095890410958909E-2</c:v>
                </c:pt>
                <c:pt idx="2">
                  <c:v>3.3000000000000002E-2</c:v>
                </c:pt>
                <c:pt idx="3">
                  <c:v>1.5873015873015001E-2</c:v>
                </c:pt>
                <c:pt idx="4" formatCode="General">
                  <c:v>1.5873015873015001E-2</c:v>
                </c:pt>
                <c:pt idx="9">
                  <c:v>1.7000000000000001E-2</c:v>
                </c:pt>
                <c:pt idx="10">
                  <c:v>3.4000000000000002E-2</c:v>
                </c:pt>
                <c:pt idx="17">
                  <c:v>2.1000000000000001E-2</c:v>
                </c:pt>
                <c:pt idx="19">
                  <c:v>1.9E-2</c:v>
                </c:pt>
                <c:pt idx="25">
                  <c:v>7.0999999999999994E-2</c:v>
                </c:pt>
                <c:pt idx="26">
                  <c:v>0.36956521739130438</c:v>
                </c:pt>
              </c:numCache>
            </c:numRef>
          </c:val>
          <c:extLst>
            <c:ext xmlns:c16="http://schemas.microsoft.com/office/drawing/2014/chart" uri="{C3380CC4-5D6E-409C-BE32-E72D297353CC}">
              <c16:uniqueId val="{00000003-C792-446A-9C05-8314EAD81C46}"/>
            </c:ext>
          </c:extLst>
        </c:ser>
        <c:ser>
          <c:idx val="2"/>
          <c:order val="1"/>
          <c:tx>
            <c:strRef>
              <c:f>Sheet1!$A$3</c:f>
              <c:strCache>
                <c:ptCount val="1"/>
                <c:pt idx="0">
                  <c:v>Pitjor</c:v>
                </c:pt>
              </c:strCache>
            </c:strRef>
          </c:tx>
          <c:spPr>
            <a:solidFill>
              <a:srgbClr val="FF6600"/>
            </a:solidFill>
            <a:ln w="10353">
              <a:solidFill>
                <a:schemeClr val="bg1"/>
              </a:solidFill>
              <a:prstDash val="solid"/>
            </a:ln>
          </c:spPr>
          <c:invertIfNegative val="0"/>
          <c:dPt>
            <c:idx val="4"/>
            <c:invertIfNegative val="0"/>
            <c:bubble3D val="0"/>
            <c:spPr>
              <a:noFill/>
              <a:ln w="10353">
                <a:solidFill>
                  <a:srgbClr val="FF6600"/>
                </a:solidFill>
                <a:prstDash val="solid"/>
              </a:ln>
            </c:spPr>
            <c:extLst>
              <c:ext xmlns:c16="http://schemas.microsoft.com/office/drawing/2014/chart" uri="{C3380CC4-5D6E-409C-BE32-E72D297353CC}">
                <c16:uniqueId val="{00000005-C792-446A-9C05-8314EAD81C46}"/>
              </c:ext>
            </c:extLst>
          </c:dPt>
          <c:dLbls>
            <c:numFmt formatCode="0%" sourceLinked="0"/>
            <c:spPr>
              <a:noFill/>
              <a:ln w="20706">
                <a:noFill/>
              </a:ln>
            </c:spPr>
            <c:txPr>
              <a:bodyPr/>
              <a:lstStyle/>
              <a:p>
                <a:pPr>
                  <a:defRPr sz="800"/>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Sheet1!$B$1:$AB$1</c:f>
              <c:strCache>
                <c:ptCount val="27"/>
                <c:pt idx="0">
                  <c:v>3T 
2013</c:v>
                </c:pt>
                <c:pt idx="1">
                  <c:v>1T 
2014</c:v>
                </c:pt>
                <c:pt idx="2">
                  <c:v>2T 
2014</c:v>
                </c:pt>
                <c:pt idx="3">
                  <c:v>3T 
2014</c:v>
                </c:pt>
                <c:pt idx="4">
                  <c:v>4T 
2014*</c:v>
                </c:pt>
                <c:pt idx="5">
                  <c:v>1T 
2015</c:v>
                </c:pt>
                <c:pt idx="6">
                  <c:v>2T 
2015</c:v>
                </c:pt>
                <c:pt idx="7">
                  <c:v>3T 
2015</c:v>
                </c:pt>
                <c:pt idx="8">
                  <c:v>4T 
2015</c:v>
                </c:pt>
                <c:pt idx="9">
                  <c:v>1T 
2016</c:v>
                </c:pt>
                <c:pt idx="10">
                  <c:v>2T 
2016</c:v>
                </c:pt>
                <c:pt idx="11">
                  <c:v>3T 
2016</c:v>
                </c:pt>
                <c:pt idx="12">
                  <c:v>4T 
2016</c:v>
                </c:pt>
                <c:pt idx="13">
                  <c:v>1T 
2017</c:v>
                </c:pt>
                <c:pt idx="14">
                  <c:v>2T 
2017</c:v>
                </c:pt>
                <c:pt idx="15">
                  <c:v>3T 
2017</c:v>
                </c:pt>
                <c:pt idx="16">
                  <c:v>4T 
2017</c:v>
                </c:pt>
                <c:pt idx="17">
                  <c:v>1T 
2018</c:v>
                </c:pt>
                <c:pt idx="18">
                  <c:v>2T 
2018</c:v>
                </c:pt>
                <c:pt idx="19">
                  <c:v>3T 
2018</c:v>
                </c:pt>
                <c:pt idx="20">
                  <c:v>4T 
2018</c:v>
                </c:pt>
                <c:pt idx="21">
                  <c:v>1T 
2019</c:v>
                </c:pt>
                <c:pt idx="22">
                  <c:v>2T 
2019</c:v>
                </c:pt>
                <c:pt idx="23">
                  <c:v>3T 
2019</c:v>
                </c:pt>
                <c:pt idx="24">
                  <c:v>4T 
2019</c:v>
                </c:pt>
                <c:pt idx="25">
                  <c:v>1T 
2020</c:v>
                </c:pt>
                <c:pt idx="26">
                  <c:v>2T 
2020</c:v>
                </c:pt>
              </c:strCache>
            </c:strRef>
          </c:cat>
          <c:val>
            <c:numRef>
              <c:f>Sheet1!$B$3:$AB$3</c:f>
              <c:numCache>
                <c:formatCode>0%</c:formatCode>
                <c:ptCount val="27"/>
                <c:pt idx="0" formatCode="#,##0.0%">
                  <c:v>0.31</c:v>
                </c:pt>
                <c:pt idx="1">
                  <c:v>0.16438356164383564</c:v>
                </c:pt>
                <c:pt idx="2">
                  <c:v>0.121</c:v>
                </c:pt>
                <c:pt idx="3">
                  <c:v>9.5238095238095233E-2</c:v>
                </c:pt>
                <c:pt idx="4">
                  <c:v>7.3119047619047611E-2</c:v>
                </c:pt>
                <c:pt idx="5">
                  <c:v>5.0999999999999997E-2</c:v>
                </c:pt>
                <c:pt idx="6">
                  <c:v>6.7000000000000004E-2</c:v>
                </c:pt>
                <c:pt idx="7">
                  <c:v>9.5000000000000001E-2</c:v>
                </c:pt>
                <c:pt idx="8">
                  <c:v>8.8999999999999996E-2</c:v>
                </c:pt>
                <c:pt idx="9">
                  <c:v>3.4000000000000002E-2</c:v>
                </c:pt>
                <c:pt idx="10">
                  <c:v>5.0999999999999997E-2</c:v>
                </c:pt>
                <c:pt idx="11">
                  <c:v>4.0999999999999995E-2</c:v>
                </c:pt>
                <c:pt idx="13">
                  <c:v>4.9000000000000002E-2</c:v>
                </c:pt>
                <c:pt idx="14">
                  <c:v>3.9E-2</c:v>
                </c:pt>
                <c:pt idx="15">
                  <c:v>0.05</c:v>
                </c:pt>
                <c:pt idx="16">
                  <c:v>0.23</c:v>
                </c:pt>
                <c:pt idx="17">
                  <c:v>6.3E-2</c:v>
                </c:pt>
                <c:pt idx="18">
                  <c:v>8.2000000000000003E-2</c:v>
                </c:pt>
                <c:pt idx="19">
                  <c:v>0.151</c:v>
                </c:pt>
                <c:pt idx="20">
                  <c:v>6.4000000000000001E-2</c:v>
                </c:pt>
                <c:pt idx="21">
                  <c:v>0.25600000000000001</c:v>
                </c:pt>
                <c:pt idx="22">
                  <c:v>0.11899999999999999</c:v>
                </c:pt>
                <c:pt idx="23">
                  <c:v>7.0999999999999994E-2</c:v>
                </c:pt>
                <c:pt idx="24">
                  <c:v>0.35899999999999999</c:v>
                </c:pt>
                <c:pt idx="25">
                  <c:v>0.31</c:v>
                </c:pt>
                <c:pt idx="26">
                  <c:v>0.58695652173913049</c:v>
                </c:pt>
              </c:numCache>
            </c:numRef>
          </c:val>
          <c:extLst>
            <c:ext xmlns:c16="http://schemas.microsoft.com/office/drawing/2014/chart" uri="{C3380CC4-5D6E-409C-BE32-E72D297353CC}">
              <c16:uniqueId val="{00000006-C792-446A-9C05-8314EAD81C46}"/>
            </c:ext>
          </c:extLst>
        </c:ser>
        <c:ser>
          <c:idx val="0"/>
          <c:order val="2"/>
          <c:tx>
            <c:strRef>
              <c:f>Sheet1!$A$4</c:f>
              <c:strCache>
                <c:ptCount val="1"/>
                <c:pt idx="0">
                  <c:v>Igual</c:v>
                </c:pt>
              </c:strCache>
            </c:strRef>
          </c:tx>
          <c:spPr>
            <a:solidFill>
              <a:srgbClr val="FFC000"/>
            </a:solidFill>
            <a:ln>
              <a:solidFill>
                <a:schemeClr val="bg1"/>
              </a:solidFill>
            </a:ln>
          </c:spPr>
          <c:invertIfNegative val="0"/>
          <c:dPt>
            <c:idx val="4"/>
            <c:invertIfNegative val="0"/>
            <c:bubble3D val="0"/>
            <c:spPr>
              <a:noFill/>
              <a:ln>
                <a:solidFill>
                  <a:srgbClr val="FFC000"/>
                </a:solidFill>
              </a:ln>
            </c:spPr>
            <c:extLst>
              <c:ext xmlns:c16="http://schemas.microsoft.com/office/drawing/2014/chart" uri="{C3380CC4-5D6E-409C-BE32-E72D297353CC}">
                <c16:uniqueId val="{00000008-C792-446A-9C05-8314EAD81C46}"/>
              </c:ext>
            </c:extLst>
          </c:dPt>
          <c:dLbls>
            <c:numFmt formatCode="0%" sourceLinked="0"/>
            <c:spPr>
              <a:noFill/>
              <a:ln>
                <a:noFill/>
              </a:ln>
              <a:effectLst/>
            </c:spPr>
            <c:txPr>
              <a:bodyPr/>
              <a:lstStyle/>
              <a:p>
                <a:pPr>
                  <a:defRPr sz="800"/>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Sheet1!$B$1:$AB$1</c:f>
              <c:strCache>
                <c:ptCount val="27"/>
                <c:pt idx="0">
                  <c:v>3T 
2013</c:v>
                </c:pt>
                <c:pt idx="1">
                  <c:v>1T 
2014</c:v>
                </c:pt>
                <c:pt idx="2">
                  <c:v>2T 
2014</c:v>
                </c:pt>
                <c:pt idx="3">
                  <c:v>3T 
2014</c:v>
                </c:pt>
                <c:pt idx="4">
                  <c:v>4T 
2014*</c:v>
                </c:pt>
                <c:pt idx="5">
                  <c:v>1T 
2015</c:v>
                </c:pt>
                <c:pt idx="6">
                  <c:v>2T 
2015</c:v>
                </c:pt>
                <c:pt idx="7">
                  <c:v>3T 
2015</c:v>
                </c:pt>
                <c:pt idx="8">
                  <c:v>4T 
2015</c:v>
                </c:pt>
                <c:pt idx="9">
                  <c:v>1T 
2016</c:v>
                </c:pt>
                <c:pt idx="10">
                  <c:v>2T 
2016</c:v>
                </c:pt>
                <c:pt idx="11">
                  <c:v>3T 
2016</c:v>
                </c:pt>
                <c:pt idx="12">
                  <c:v>4T 
2016</c:v>
                </c:pt>
                <c:pt idx="13">
                  <c:v>1T 
2017</c:v>
                </c:pt>
                <c:pt idx="14">
                  <c:v>2T 
2017</c:v>
                </c:pt>
                <c:pt idx="15">
                  <c:v>3T 
2017</c:v>
                </c:pt>
                <c:pt idx="16">
                  <c:v>4T 
2017</c:v>
                </c:pt>
                <c:pt idx="17">
                  <c:v>1T 
2018</c:v>
                </c:pt>
                <c:pt idx="18">
                  <c:v>2T 
2018</c:v>
                </c:pt>
                <c:pt idx="19">
                  <c:v>3T 
2018</c:v>
                </c:pt>
                <c:pt idx="20">
                  <c:v>4T 
2018</c:v>
                </c:pt>
                <c:pt idx="21">
                  <c:v>1T 
2019</c:v>
                </c:pt>
                <c:pt idx="22">
                  <c:v>2T 
2019</c:v>
                </c:pt>
                <c:pt idx="23">
                  <c:v>3T 
2019</c:v>
                </c:pt>
                <c:pt idx="24">
                  <c:v>4T 
2019</c:v>
                </c:pt>
                <c:pt idx="25">
                  <c:v>1T 
2020</c:v>
                </c:pt>
                <c:pt idx="26">
                  <c:v>2T 
2020</c:v>
                </c:pt>
              </c:strCache>
            </c:strRef>
          </c:cat>
          <c:val>
            <c:numRef>
              <c:f>Sheet1!$B$4:$AB$4</c:f>
              <c:numCache>
                <c:formatCode>0%</c:formatCode>
                <c:ptCount val="27"/>
                <c:pt idx="0" formatCode="#,##0.0%">
                  <c:v>0.44800000000000001</c:v>
                </c:pt>
                <c:pt idx="1">
                  <c:v>0.60273972602739723</c:v>
                </c:pt>
                <c:pt idx="2">
                  <c:v>0.5</c:v>
                </c:pt>
                <c:pt idx="3">
                  <c:v>0.57142857142857151</c:v>
                </c:pt>
                <c:pt idx="4">
                  <c:v>0.50621428571428573</c:v>
                </c:pt>
                <c:pt idx="5">
                  <c:v>0.441</c:v>
                </c:pt>
                <c:pt idx="6">
                  <c:v>0.41699999999999998</c:v>
                </c:pt>
                <c:pt idx="7">
                  <c:v>0.46</c:v>
                </c:pt>
                <c:pt idx="8">
                  <c:v>0.33900000000000002</c:v>
                </c:pt>
                <c:pt idx="9">
                  <c:v>0.49199999999999999</c:v>
                </c:pt>
                <c:pt idx="10">
                  <c:v>0.50800000000000001</c:v>
                </c:pt>
                <c:pt idx="11">
                  <c:v>0.44900000000000001</c:v>
                </c:pt>
                <c:pt idx="12">
                  <c:v>0.42399999999999999</c:v>
                </c:pt>
                <c:pt idx="13">
                  <c:v>0.41499999999999998</c:v>
                </c:pt>
                <c:pt idx="14">
                  <c:v>0.39200000000000002</c:v>
                </c:pt>
                <c:pt idx="15">
                  <c:v>0.433</c:v>
                </c:pt>
                <c:pt idx="16">
                  <c:v>0.28000000000000003</c:v>
                </c:pt>
                <c:pt idx="17">
                  <c:v>0.45800000000000002</c:v>
                </c:pt>
                <c:pt idx="18">
                  <c:v>0.34699999999999998</c:v>
                </c:pt>
                <c:pt idx="19">
                  <c:v>0.50900000000000001</c:v>
                </c:pt>
                <c:pt idx="20">
                  <c:v>0.59599999999999997</c:v>
                </c:pt>
                <c:pt idx="21">
                  <c:v>0.442</c:v>
                </c:pt>
                <c:pt idx="22">
                  <c:v>0.59499999999999997</c:v>
                </c:pt>
                <c:pt idx="23">
                  <c:v>0.57099999999999995</c:v>
                </c:pt>
                <c:pt idx="24">
                  <c:v>0.41</c:v>
                </c:pt>
                <c:pt idx="25">
                  <c:v>0.52400000000000002</c:v>
                </c:pt>
                <c:pt idx="26">
                  <c:v>4.3478260869565216E-2</c:v>
                </c:pt>
              </c:numCache>
            </c:numRef>
          </c:val>
          <c:extLst>
            <c:ext xmlns:c16="http://schemas.microsoft.com/office/drawing/2014/chart" uri="{C3380CC4-5D6E-409C-BE32-E72D297353CC}">
              <c16:uniqueId val="{00000009-C792-446A-9C05-8314EAD81C46}"/>
            </c:ext>
          </c:extLst>
        </c:ser>
        <c:ser>
          <c:idx val="1"/>
          <c:order val="3"/>
          <c:tx>
            <c:strRef>
              <c:f>Sheet1!$A$5</c:f>
              <c:strCache>
                <c:ptCount val="1"/>
                <c:pt idx="0">
                  <c:v>Millor</c:v>
                </c:pt>
              </c:strCache>
            </c:strRef>
          </c:tx>
          <c:spPr>
            <a:solidFill>
              <a:srgbClr val="99CC00"/>
            </a:solidFill>
            <a:ln>
              <a:solidFill>
                <a:schemeClr val="bg1"/>
              </a:solidFill>
            </a:ln>
          </c:spPr>
          <c:invertIfNegative val="0"/>
          <c:dPt>
            <c:idx val="4"/>
            <c:invertIfNegative val="0"/>
            <c:bubble3D val="0"/>
            <c:spPr>
              <a:noFill/>
              <a:ln>
                <a:solidFill>
                  <a:srgbClr val="99CC00"/>
                </a:solidFill>
              </a:ln>
            </c:spPr>
            <c:extLst>
              <c:ext xmlns:c16="http://schemas.microsoft.com/office/drawing/2014/chart" uri="{C3380CC4-5D6E-409C-BE32-E72D297353CC}">
                <c16:uniqueId val="{0000000B-C792-446A-9C05-8314EAD81C46}"/>
              </c:ext>
            </c:extLst>
          </c:dPt>
          <c:dLbls>
            <c:numFmt formatCode="0%" sourceLinked="0"/>
            <c:spPr>
              <a:noFill/>
              <a:ln>
                <a:noFill/>
              </a:ln>
              <a:effectLst/>
            </c:spPr>
            <c:txPr>
              <a:bodyPr/>
              <a:lstStyle/>
              <a:p>
                <a:pPr>
                  <a:defRPr sz="800"/>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Sheet1!$B$1:$AB$1</c:f>
              <c:strCache>
                <c:ptCount val="27"/>
                <c:pt idx="0">
                  <c:v>3T 
2013</c:v>
                </c:pt>
                <c:pt idx="1">
                  <c:v>1T 
2014</c:v>
                </c:pt>
                <c:pt idx="2">
                  <c:v>2T 
2014</c:v>
                </c:pt>
                <c:pt idx="3">
                  <c:v>3T 
2014</c:v>
                </c:pt>
                <c:pt idx="4">
                  <c:v>4T 
2014*</c:v>
                </c:pt>
                <c:pt idx="5">
                  <c:v>1T 
2015</c:v>
                </c:pt>
                <c:pt idx="6">
                  <c:v>2T 
2015</c:v>
                </c:pt>
                <c:pt idx="7">
                  <c:v>3T 
2015</c:v>
                </c:pt>
                <c:pt idx="8">
                  <c:v>4T 
2015</c:v>
                </c:pt>
                <c:pt idx="9">
                  <c:v>1T 
2016</c:v>
                </c:pt>
                <c:pt idx="10">
                  <c:v>2T 
2016</c:v>
                </c:pt>
                <c:pt idx="11">
                  <c:v>3T 
2016</c:v>
                </c:pt>
                <c:pt idx="12">
                  <c:v>4T 
2016</c:v>
                </c:pt>
                <c:pt idx="13">
                  <c:v>1T 
2017</c:v>
                </c:pt>
                <c:pt idx="14">
                  <c:v>2T 
2017</c:v>
                </c:pt>
                <c:pt idx="15">
                  <c:v>3T 
2017</c:v>
                </c:pt>
                <c:pt idx="16">
                  <c:v>4T 
2017</c:v>
                </c:pt>
                <c:pt idx="17">
                  <c:v>1T 
2018</c:v>
                </c:pt>
                <c:pt idx="18">
                  <c:v>2T 
2018</c:v>
                </c:pt>
                <c:pt idx="19">
                  <c:v>3T 
2018</c:v>
                </c:pt>
                <c:pt idx="20">
                  <c:v>4T 
2018</c:v>
                </c:pt>
                <c:pt idx="21">
                  <c:v>1T 
2019</c:v>
                </c:pt>
                <c:pt idx="22">
                  <c:v>2T 
2019</c:v>
                </c:pt>
                <c:pt idx="23">
                  <c:v>3T 
2019</c:v>
                </c:pt>
                <c:pt idx="24">
                  <c:v>4T 
2019</c:v>
                </c:pt>
                <c:pt idx="25">
                  <c:v>1T 
2020</c:v>
                </c:pt>
                <c:pt idx="26">
                  <c:v>2T 
2020</c:v>
                </c:pt>
              </c:strCache>
            </c:strRef>
          </c:cat>
          <c:val>
            <c:numRef>
              <c:f>Sheet1!$B$5:$AB$5</c:f>
              <c:numCache>
                <c:formatCode>0%</c:formatCode>
                <c:ptCount val="27"/>
                <c:pt idx="0" formatCode="#,##0.0%">
                  <c:v>0.19</c:v>
                </c:pt>
                <c:pt idx="1">
                  <c:v>0.15068493150684931</c:v>
                </c:pt>
                <c:pt idx="2">
                  <c:v>0.318</c:v>
                </c:pt>
                <c:pt idx="3">
                  <c:v>0.30158730158730157</c:v>
                </c:pt>
                <c:pt idx="4">
                  <c:v>0.37979365079365079</c:v>
                </c:pt>
                <c:pt idx="5">
                  <c:v>0.45800000000000002</c:v>
                </c:pt>
                <c:pt idx="6">
                  <c:v>0.48299999999999998</c:v>
                </c:pt>
                <c:pt idx="7">
                  <c:v>0.44400000000000001</c:v>
                </c:pt>
                <c:pt idx="8">
                  <c:v>0.57099999999999995</c:v>
                </c:pt>
                <c:pt idx="9">
                  <c:v>0.441</c:v>
                </c:pt>
                <c:pt idx="10">
                  <c:v>0.39</c:v>
                </c:pt>
                <c:pt idx="11">
                  <c:v>0.49</c:v>
                </c:pt>
                <c:pt idx="12">
                  <c:v>0.64500000000000002</c:v>
                </c:pt>
                <c:pt idx="13">
                  <c:v>0.48799999999999999</c:v>
                </c:pt>
                <c:pt idx="14">
                  <c:v>0.54899999999999993</c:v>
                </c:pt>
                <c:pt idx="15">
                  <c:v>0.5</c:v>
                </c:pt>
                <c:pt idx="16">
                  <c:v>0.45</c:v>
                </c:pt>
                <c:pt idx="17">
                  <c:v>0.45800000000000002</c:v>
                </c:pt>
                <c:pt idx="18">
                  <c:v>0.57099999999999995</c:v>
                </c:pt>
                <c:pt idx="19">
                  <c:v>0.32100000000000001</c:v>
                </c:pt>
                <c:pt idx="20">
                  <c:v>0.31900000000000001</c:v>
                </c:pt>
                <c:pt idx="21">
                  <c:v>0.25600000000000001</c:v>
                </c:pt>
                <c:pt idx="22">
                  <c:v>0.23799999999999999</c:v>
                </c:pt>
                <c:pt idx="23">
                  <c:v>0.33300000000000002</c:v>
                </c:pt>
                <c:pt idx="24">
                  <c:v>0.20499999999999999</c:v>
                </c:pt>
                <c:pt idx="25">
                  <c:v>9.5000000000000001E-2</c:v>
                </c:pt>
              </c:numCache>
            </c:numRef>
          </c:val>
          <c:extLst>
            <c:ext xmlns:c16="http://schemas.microsoft.com/office/drawing/2014/chart" uri="{C3380CC4-5D6E-409C-BE32-E72D297353CC}">
              <c16:uniqueId val="{0000000C-C792-446A-9C05-8314EAD81C46}"/>
            </c:ext>
          </c:extLst>
        </c:ser>
        <c:ser>
          <c:idx val="3"/>
          <c:order val="4"/>
          <c:tx>
            <c:strRef>
              <c:f>Sheet1!$A$6</c:f>
              <c:strCache>
                <c:ptCount val="1"/>
                <c:pt idx="0">
                  <c:v>Molt Millor (ara )</c:v>
                </c:pt>
              </c:strCache>
            </c:strRef>
          </c:tx>
          <c:spPr>
            <a:solidFill>
              <a:srgbClr val="808000"/>
            </a:solidFill>
            <a:ln>
              <a:solidFill>
                <a:schemeClr val="bg1"/>
              </a:solidFill>
            </a:ln>
          </c:spPr>
          <c:invertIfNegative val="0"/>
          <c:dPt>
            <c:idx val="4"/>
            <c:invertIfNegative val="0"/>
            <c:bubble3D val="0"/>
            <c:spPr>
              <a:noFill/>
              <a:ln>
                <a:solidFill>
                  <a:srgbClr val="808000"/>
                </a:solidFill>
              </a:ln>
            </c:spPr>
            <c:extLst>
              <c:ext xmlns:c16="http://schemas.microsoft.com/office/drawing/2014/chart" uri="{C3380CC4-5D6E-409C-BE32-E72D297353CC}">
                <c16:uniqueId val="{0000000E-C792-446A-9C05-8314EAD81C46}"/>
              </c:ext>
            </c:extLst>
          </c:dPt>
          <c:dLbls>
            <c:dLbl>
              <c:idx val="0"/>
              <c:layout>
                <c:manualLayout>
                  <c:x val="6.8571246537523266E-3"/>
                  <c:y val="-2.132973364091513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C792-446A-9C05-8314EAD81C46}"/>
                </c:ext>
              </c:extLst>
            </c:dLbl>
            <c:dLbl>
              <c:idx val="1"/>
              <c:layout>
                <c:manualLayout>
                  <c:x val="-1.258519626650738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C792-446A-9C05-8314EAD81C46}"/>
                </c:ext>
              </c:extLst>
            </c:dLbl>
            <c:dLbl>
              <c:idx val="4"/>
              <c:layout>
                <c:manualLayout>
                  <c:x val="2.0450943933074509E-2"/>
                  <c:y val="0"/>
                </c:manualLayout>
              </c:layout>
              <c:spPr/>
              <c:txPr>
                <a:bodyPr/>
                <a:lstStyle/>
                <a:p>
                  <a:pPr>
                    <a:defRPr sz="800">
                      <a:solidFill>
                        <a:schemeClr val="tx1"/>
                      </a:solidFill>
                    </a:defRPr>
                  </a:pPr>
                  <a:endParaRPr lang="es-E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C792-446A-9C05-8314EAD81C46}"/>
                </c:ext>
              </c:extLst>
            </c:dLbl>
            <c:dLbl>
              <c:idx val="5"/>
              <c:layout>
                <c:manualLayout>
                  <c:x val="2.359724299970135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C792-446A-9C05-8314EAD81C46}"/>
                </c:ext>
              </c:extLst>
            </c:dLbl>
            <c:spPr>
              <a:noFill/>
              <a:ln>
                <a:noFill/>
              </a:ln>
              <a:effectLst/>
            </c:spPr>
            <c:txPr>
              <a:bodyPr/>
              <a:lstStyle/>
              <a:p>
                <a:pPr>
                  <a:defRPr sz="800">
                    <a:solidFill>
                      <a:schemeClr val="bg1"/>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Sheet1!$B$1:$AB$1</c:f>
              <c:strCache>
                <c:ptCount val="27"/>
                <c:pt idx="0">
                  <c:v>3T 
2013</c:v>
                </c:pt>
                <c:pt idx="1">
                  <c:v>1T 
2014</c:v>
                </c:pt>
                <c:pt idx="2">
                  <c:v>2T 
2014</c:v>
                </c:pt>
                <c:pt idx="3">
                  <c:v>3T 
2014</c:v>
                </c:pt>
                <c:pt idx="4">
                  <c:v>4T 
2014*</c:v>
                </c:pt>
                <c:pt idx="5">
                  <c:v>1T 
2015</c:v>
                </c:pt>
                <c:pt idx="6">
                  <c:v>2T 
2015</c:v>
                </c:pt>
                <c:pt idx="7">
                  <c:v>3T 
2015</c:v>
                </c:pt>
                <c:pt idx="8">
                  <c:v>4T 
2015</c:v>
                </c:pt>
                <c:pt idx="9">
                  <c:v>1T 
2016</c:v>
                </c:pt>
                <c:pt idx="10">
                  <c:v>2T 
2016</c:v>
                </c:pt>
                <c:pt idx="11">
                  <c:v>3T 
2016</c:v>
                </c:pt>
                <c:pt idx="12">
                  <c:v>4T 
2016</c:v>
                </c:pt>
                <c:pt idx="13">
                  <c:v>1T 
2017</c:v>
                </c:pt>
                <c:pt idx="14">
                  <c:v>2T 
2017</c:v>
                </c:pt>
                <c:pt idx="15">
                  <c:v>3T 
2017</c:v>
                </c:pt>
                <c:pt idx="16">
                  <c:v>4T 
2017</c:v>
                </c:pt>
                <c:pt idx="17">
                  <c:v>1T 
2018</c:v>
                </c:pt>
                <c:pt idx="18">
                  <c:v>2T 
2018</c:v>
                </c:pt>
                <c:pt idx="19">
                  <c:v>3T 
2018</c:v>
                </c:pt>
                <c:pt idx="20">
                  <c:v>4T 
2018</c:v>
                </c:pt>
                <c:pt idx="21">
                  <c:v>1T 
2019</c:v>
                </c:pt>
                <c:pt idx="22">
                  <c:v>2T 
2019</c:v>
                </c:pt>
                <c:pt idx="23">
                  <c:v>3T 
2019</c:v>
                </c:pt>
                <c:pt idx="24">
                  <c:v>4T 
2019</c:v>
                </c:pt>
                <c:pt idx="25">
                  <c:v>1T 
2020</c:v>
                </c:pt>
                <c:pt idx="26">
                  <c:v>2T 
2020</c:v>
                </c:pt>
              </c:strCache>
            </c:strRef>
          </c:cat>
          <c:val>
            <c:numRef>
              <c:f>Sheet1!$B$6:$AB$6</c:f>
              <c:numCache>
                <c:formatCode>0%</c:formatCode>
                <c:ptCount val="27"/>
                <c:pt idx="1">
                  <c:v>1.3698630136986301E-2</c:v>
                </c:pt>
                <c:pt idx="2">
                  <c:v>1.4999999999999999E-2</c:v>
                </c:pt>
                <c:pt idx="3">
                  <c:v>1.5873015873015872E-2</c:v>
                </c:pt>
                <c:pt idx="4">
                  <c:v>1.6436507936507937E-2</c:v>
                </c:pt>
                <c:pt idx="5">
                  <c:v>1.7000000000000001E-2</c:v>
                </c:pt>
                <c:pt idx="13">
                  <c:v>2.4E-2</c:v>
                </c:pt>
                <c:pt idx="21">
                  <c:v>2.3E-2</c:v>
                </c:pt>
              </c:numCache>
            </c:numRef>
          </c:val>
          <c:extLst>
            <c:ext xmlns:c16="http://schemas.microsoft.com/office/drawing/2014/chart" uri="{C3380CC4-5D6E-409C-BE32-E72D297353CC}">
              <c16:uniqueId val="{00000012-C792-446A-9C05-8314EAD81C46}"/>
            </c:ext>
          </c:extLst>
        </c:ser>
        <c:ser>
          <c:idx val="5"/>
          <c:order val="5"/>
          <c:tx>
            <c:strRef>
              <c:f>Sheet1!$A$7</c:f>
              <c:strCache>
                <c:ptCount val="1"/>
                <c:pt idx="0">
                  <c:v>Ns/Nc</c:v>
                </c:pt>
              </c:strCache>
            </c:strRef>
          </c:tx>
          <c:spPr>
            <a:solidFill>
              <a:schemeClr val="bg1">
                <a:lumMod val="75000"/>
              </a:schemeClr>
            </a:solidFill>
            <a:ln>
              <a:solidFill>
                <a:schemeClr val="bg1"/>
              </a:solidFill>
            </a:ln>
          </c:spPr>
          <c:invertIfNegative val="0"/>
          <c:dPt>
            <c:idx val="4"/>
            <c:invertIfNegative val="0"/>
            <c:bubble3D val="0"/>
            <c:spPr>
              <a:noFill/>
              <a:ln>
                <a:solidFill>
                  <a:schemeClr val="bg1">
                    <a:lumMod val="75000"/>
                  </a:schemeClr>
                </a:solidFill>
              </a:ln>
            </c:spPr>
            <c:extLst>
              <c:ext xmlns:c16="http://schemas.microsoft.com/office/drawing/2014/chart" uri="{C3380CC4-5D6E-409C-BE32-E72D297353CC}">
                <c16:uniqueId val="{00000014-C792-446A-9C05-8314EAD81C46}"/>
              </c:ext>
            </c:extLst>
          </c:dPt>
          <c:dLbls>
            <c:dLbl>
              <c:idx val="1"/>
              <c:layout>
                <c:manualLayout>
                  <c:x val="2.359724299970135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C792-446A-9C05-8314EAD81C46}"/>
                </c:ext>
              </c:extLst>
            </c:dLbl>
            <c:dLbl>
              <c:idx val="2"/>
              <c:layout>
                <c:manualLayout>
                  <c:x val="2.988984113295505E-2"/>
                  <c:y val="3.840645276792579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C792-446A-9C05-8314EAD81C46}"/>
                </c:ext>
              </c:extLst>
            </c:dLbl>
            <c:dLbl>
              <c:idx val="13"/>
              <c:layout>
                <c:manualLayout>
                  <c:x val="1.5522222222222222E-2"/>
                  <c:y val="-1.152193583037775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C792-446A-9C05-8314EAD81C46}"/>
                </c:ext>
              </c:extLst>
            </c:dLbl>
            <c:spPr>
              <a:noFill/>
              <a:ln>
                <a:noFill/>
              </a:ln>
              <a:effectLst/>
            </c:spPr>
            <c:txPr>
              <a:bodyPr/>
              <a:lstStyle/>
              <a:p>
                <a:pPr>
                  <a:defRPr sz="800"/>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Sheet1!$B$1:$AB$1</c:f>
              <c:strCache>
                <c:ptCount val="27"/>
                <c:pt idx="0">
                  <c:v>3T 
2013</c:v>
                </c:pt>
                <c:pt idx="1">
                  <c:v>1T 
2014</c:v>
                </c:pt>
                <c:pt idx="2">
                  <c:v>2T 
2014</c:v>
                </c:pt>
                <c:pt idx="3">
                  <c:v>3T 
2014</c:v>
                </c:pt>
                <c:pt idx="4">
                  <c:v>4T 
2014*</c:v>
                </c:pt>
                <c:pt idx="5">
                  <c:v>1T 
2015</c:v>
                </c:pt>
                <c:pt idx="6">
                  <c:v>2T 
2015</c:v>
                </c:pt>
                <c:pt idx="7">
                  <c:v>3T 
2015</c:v>
                </c:pt>
                <c:pt idx="8">
                  <c:v>4T 
2015</c:v>
                </c:pt>
                <c:pt idx="9">
                  <c:v>1T 
2016</c:v>
                </c:pt>
                <c:pt idx="10">
                  <c:v>2T 
2016</c:v>
                </c:pt>
                <c:pt idx="11">
                  <c:v>3T 
2016</c:v>
                </c:pt>
                <c:pt idx="12">
                  <c:v>4T 
2016</c:v>
                </c:pt>
                <c:pt idx="13">
                  <c:v>1T 
2017</c:v>
                </c:pt>
                <c:pt idx="14">
                  <c:v>2T 
2017</c:v>
                </c:pt>
                <c:pt idx="15">
                  <c:v>3T 
2017</c:v>
                </c:pt>
                <c:pt idx="16">
                  <c:v>4T 
2017</c:v>
                </c:pt>
                <c:pt idx="17">
                  <c:v>1T 
2018</c:v>
                </c:pt>
                <c:pt idx="18">
                  <c:v>2T 
2018</c:v>
                </c:pt>
                <c:pt idx="19">
                  <c:v>3T 
2018</c:v>
                </c:pt>
                <c:pt idx="20">
                  <c:v>4T 
2018</c:v>
                </c:pt>
                <c:pt idx="21">
                  <c:v>1T 
2019</c:v>
                </c:pt>
                <c:pt idx="22">
                  <c:v>2T 
2019</c:v>
                </c:pt>
                <c:pt idx="23">
                  <c:v>3T 
2019</c:v>
                </c:pt>
                <c:pt idx="24">
                  <c:v>4T 
2019</c:v>
                </c:pt>
                <c:pt idx="25">
                  <c:v>1T 
2020</c:v>
                </c:pt>
                <c:pt idx="26">
                  <c:v>2T 
2020</c:v>
                </c:pt>
              </c:strCache>
            </c:strRef>
          </c:cat>
          <c:val>
            <c:numRef>
              <c:f>Sheet1!$B$7:$AB$7</c:f>
              <c:numCache>
                <c:formatCode>0%</c:formatCode>
                <c:ptCount val="27"/>
                <c:pt idx="1">
                  <c:v>2.7397260273972601E-2</c:v>
                </c:pt>
                <c:pt idx="2">
                  <c:v>1.47E-2</c:v>
                </c:pt>
                <c:pt idx="4">
                  <c:v>3.4000000000000002E-2</c:v>
                </c:pt>
                <c:pt idx="5">
                  <c:v>3.4000000000000002E-2</c:v>
                </c:pt>
                <c:pt idx="6">
                  <c:v>3.3000000000000002E-2</c:v>
                </c:pt>
                <c:pt idx="9">
                  <c:v>1.7000000000000001E-2</c:v>
                </c:pt>
                <c:pt idx="10">
                  <c:v>1.7000000000000001E-2</c:v>
                </c:pt>
                <c:pt idx="11">
                  <c:v>0.02</c:v>
                </c:pt>
                <c:pt idx="12">
                  <c:v>0.03</c:v>
                </c:pt>
                <c:pt idx="13">
                  <c:v>2.4E-2</c:v>
                </c:pt>
                <c:pt idx="14">
                  <c:v>0.02</c:v>
                </c:pt>
                <c:pt idx="15">
                  <c:v>1.7000000000000001E-2</c:v>
                </c:pt>
                <c:pt idx="16">
                  <c:v>0.02</c:v>
                </c:pt>
                <c:pt idx="20">
                  <c:v>2.1000000000000001E-2</c:v>
                </c:pt>
                <c:pt idx="21">
                  <c:v>2.3E-2</c:v>
                </c:pt>
                <c:pt idx="22">
                  <c:v>4.8000000000000001E-2</c:v>
                </c:pt>
                <c:pt idx="23">
                  <c:v>2.4E-2</c:v>
                </c:pt>
                <c:pt idx="24">
                  <c:v>2.5999999999999999E-2</c:v>
                </c:pt>
              </c:numCache>
            </c:numRef>
          </c:val>
          <c:extLst>
            <c:ext xmlns:c16="http://schemas.microsoft.com/office/drawing/2014/chart" uri="{C3380CC4-5D6E-409C-BE32-E72D297353CC}">
              <c16:uniqueId val="{00000018-C792-446A-9C05-8314EAD81C46}"/>
            </c:ext>
          </c:extLst>
        </c:ser>
        <c:dLbls>
          <c:showLegendKey val="0"/>
          <c:showVal val="1"/>
          <c:showCatName val="0"/>
          <c:showSerName val="0"/>
          <c:showPercent val="0"/>
          <c:showBubbleSize val="0"/>
        </c:dLbls>
        <c:gapWidth val="20"/>
        <c:overlap val="100"/>
        <c:axId val="362629456"/>
        <c:axId val="362631416"/>
      </c:barChart>
      <c:catAx>
        <c:axId val="362629456"/>
        <c:scaling>
          <c:orientation val="minMax"/>
        </c:scaling>
        <c:delete val="0"/>
        <c:axPos val="b"/>
        <c:numFmt formatCode="General" sourceLinked="0"/>
        <c:majorTickMark val="none"/>
        <c:minorTickMark val="none"/>
        <c:tickLblPos val="nextTo"/>
        <c:spPr>
          <a:ln>
            <a:noFill/>
          </a:ln>
        </c:spPr>
        <c:txPr>
          <a:bodyPr/>
          <a:lstStyle/>
          <a:p>
            <a:pPr>
              <a:defRPr sz="900">
                <a:solidFill>
                  <a:schemeClr val="bg1">
                    <a:lumMod val="50000"/>
                  </a:schemeClr>
                </a:solidFill>
              </a:defRPr>
            </a:pPr>
            <a:endParaRPr lang="es-ES"/>
          </a:p>
        </c:txPr>
        <c:crossAx val="362631416"/>
        <c:crosses val="autoZero"/>
        <c:auto val="1"/>
        <c:lblAlgn val="ctr"/>
        <c:lblOffset val="100"/>
        <c:noMultiLvlLbl val="0"/>
      </c:catAx>
      <c:valAx>
        <c:axId val="362631416"/>
        <c:scaling>
          <c:orientation val="minMax"/>
        </c:scaling>
        <c:delete val="1"/>
        <c:axPos val="l"/>
        <c:numFmt formatCode="0%" sourceLinked="1"/>
        <c:majorTickMark val="out"/>
        <c:minorTickMark val="none"/>
        <c:tickLblPos val="none"/>
        <c:crossAx val="362629456"/>
        <c:crosses val="autoZero"/>
        <c:crossBetween val="between"/>
      </c:valAx>
      <c:spPr>
        <a:noFill/>
        <a:ln w="20706">
          <a:noFill/>
        </a:ln>
      </c:spPr>
    </c:plotArea>
    <c:legend>
      <c:legendPos val="b"/>
      <c:layout>
        <c:manualLayout>
          <c:xMode val="edge"/>
          <c:yMode val="edge"/>
          <c:x val="0.25971577777777777"/>
          <c:y val="0.89710578649157358"/>
          <c:w val="0.58925358796296234"/>
          <c:h val="7.0609507381296843E-2"/>
        </c:manualLayout>
      </c:layout>
      <c:overlay val="0"/>
      <c:spPr>
        <a:noFill/>
      </c:spPr>
      <c:txPr>
        <a:bodyPr/>
        <a:lstStyle/>
        <a:p>
          <a:pPr>
            <a:defRPr sz="1050" b="0"/>
          </a:pPr>
          <a:endParaRPr lang="es-ES"/>
        </a:p>
      </c:txPr>
    </c:legend>
    <c:plotVisOnly val="1"/>
    <c:dispBlanksAs val="gap"/>
    <c:showDLblsOverMax val="0"/>
  </c:chart>
  <c:spPr>
    <a:noFill/>
    <a:ln>
      <a:noFill/>
    </a:ln>
  </c:spPr>
  <c:txPr>
    <a:bodyPr/>
    <a:lstStyle/>
    <a:p>
      <a:pPr>
        <a:defRPr sz="900" b="1" i="0" u="none" strike="noStrike" baseline="0">
          <a:solidFill>
            <a:schemeClr val="tx1"/>
          </a:solidFill>
          <a:latin typeface="Century Gothic" panose="020B0502020202020204" pitchFamily="34" charset="0"/>
          <a:ea typeface="Arial"/>
          <a:cs typeface="Arial"/>
        </a:defRPr>
      </a:pPr>
      <a:endParaRPr lang="es-E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714285714285701E-3"/>
          <c:y val="7.7514516572581169E-2"/>
          <c:w val="0.9803809294724477"/>
          <c:h val="0.66383186694727614"/>
        </c:manualLayout>
      </c:layout>
      <c:barChart>
        <c:barDir val="col"/>
        <c:grouping val="percentStacked"/>
        <c:varyColors val="0"/>
        <c:ser>
          <c:idx val="4"/>
          <c:order val="0"/>
          <c:tx>
            <c:strRef>
              <c:f>Sheet1!$A$2</c:f>
              <c:strCache>
                <c:ptCount val="1"/>
                <c:pt idx="0">
                  <c:v>Molt pitjor (en el futur)</c:v>
                </c:pt>
              </c:strCache>
            </c:strRef>
          </c:tx>
          <c:spPr>
            <a:solidFill>
              <a:srgbClr val="FF0000"/>
            </a:solidFill>
            <a:ln w="10353">
              <a:solidFill>
                <a:schemeClr val="bg1"/>
              </a:solidFill>
              <a:prstDash val="solid"/>
            </a:ln>
          </c:spPr>
          <c:invertIfNegative val="0"/>
          <c:dPt>
            <c:idx val="1"/>
            <c:invertIfNegative val="1"/>
            <c:bubble3D val="0"/>
            <c:extLst>
              <c:ext xmlns:c16="http://schemas.microsoft.com/office/drawing/2014/chart" uri="{C3380CC4-5D6E-409C-BE32-E72D297353CC}">
                <c16:uniqueId val="{00000000-782E-42B0-9117-7CA7EE83070F}"/>
              </c:ext>
            </c:extLst>
          </c:dPt>
          <c:dLbls>
            <c:dLbl>
              <c:idx val="0"/>
              <c:layout>
                <c:manualLayout>
                  <c:x val="2.5170392533014788E-2"/>
                  <c:y val="-1.1521935830377755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82E-42B0-9117-7CA7EE83070F}"/>
                </c:ext>
              </c:extLst>
            </c:dLbl>
            <c:dLbl>
              <c:idx val="1"/>
              <c:layout>
                <c:manualLayout>
                  <c:x val="2.5170392533014788E-2"/>
                  <c:y val="-7.6812905535851711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82E-42B0-9117-7CA7EE83070F}"/>
                </c:ext>
              </c:extLst>
            </c:dLbl>
            <c:spPr>
              <a:noFill/>
              <a:ln>
                <a:noFill/>
              </a:ln>
              <a:effectLst/>
            </c:spPr>
            <c:txPr>
              <a:bodyPr/>
              <a:lstStyle/>
              <a:p>
                <a:pPr>
                  <a:defRPr sz="800">
                    <a:solidFill>
                      <a:schemeClr val="tx1"/>
                    </a:solidFill>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Sheet1!$B$1:$AB$1</c:f>
              <c:strCache>
                <c:ptCount val="27"/>
                <c:pt idx="0">
                  <c:v>3T 
2013</c:v>
                </c:pt>
                <c:pt idx="1">
                  <c:v>1T 
2014</c:v>
                </c:pt>
                <c:pt idx="2">
                  <c:v>2T 
2014</c:v>
                </c:pt>
                <c:pt idx="3">
                  <c:v>3T 
2014</c:v>
                </c:pt>
                <c:pt idx="4">
                  <c:v>4T 
2014*</c:v>
                </c:pt>
                <c:pt idx="5">
                  <c:v>1T 
2015</c:v>
                </c:pt>
                <c:pt idx="6">
                  <c:v>2T 
2015</c:v>
                </c:pt>
                <c:pt idx="7">
                  <c:v>3T 
2015</c:v>
                </c:pt>
                <c:pt idx="8">
                  <c:v>4T 
2015</c:v>
                </c:pt>
                <c:pt idx="9">
                  <c:v>1T 
2016</c:v>
                </c:pt>
                <c:pt idx="10">
                  <c:v>2T 
2016</c:v>
                </c:pt>
                <c:pt idx="11">
                  <c:v>3T 
2016</c:v>
                </c:pt>
                <c:pt idx="12">
                  <c:v>4T 
2016</c:v>
                </c:pt>
                <c:pt idx="13">
                  <c:v>1T 
2017</c:v>
                </c:pt>
                <c:pt idx="14">
                  <c:v>2T 
2017</c:v>
                </c:pt>
                <c:pt idx="15">
                  <c:v>3T 
2017</c:v>
                </c:pt>
                <c:pt idx="16">
                  <c:v>4T 
2017</c:v>
                </c:pt>
                <c:pt idx="17">
                  <c:v>1T 
2018</c:v>
                </c:pt>
                <c:pt idx="18">
                  <c:v>2T 
2018</c:v>
                </c:pt>
                <c:pt idx="19">
                  <c:v>3T
2018</c:v>
                </c:pt>
                <c:pt idx="20">
                  <c:v>4T
2018</c:v>
                </c:pt>
                <c:pt idx="21">
                  <c:v>1T
2019</c:v>
                </c:pt>
                <c:pt idx="22">
                  <c:v>2T
2019</c:v>
                </c:pt>
                <c:pt idx="23">
                  <c:v>3T
2019</c:v>
                </c:pt>
                <c:pt idx="24">
                  <c:v>4T
2019</c:v>
                </c:pt>
                <c:pt idx="25">
                  <c:v>1T
2020</c:v>
                </c:pt>
                <c:pt idx="26">
                  <c:v>2T
2020</c:v>
                </c:pt>
              </c:strCache>
            </c:strRef>
          </c:cat>
          <c:val>
            <c:numRef>
              <c:f>Sheet1!$B$2:$AB$2</c:f>
              <c:numCache>
                <c:formatCode>0%</c:formatCode>
                <c:ptCount val="27"/>
                <c:pt idx="0" formatCode="#,##0%">
                  <c:v>1.7000000000000001E-2</c:v>
                </c:pt>
                <c:pt idx="1">
                  <c:v>2.7397260273972601E-2</c:v>
                </c:pt>
                <c:pt idx="15">
                  <c:v>3.3000000000000002E-2</c:v>
                </c:pt>
                <c:pt idx="19">
                  <c:v>3.7999999999999999E-2</c:v>
                </c:pt>
                <c:pt idx="24">
                  <c:v>2.5999999999999999E-2</c:v>
                </c:pt>
                <c:pt idx="25">
                  <c:v>4.8000000000000001E-2</c:v>
                </c:pt>
                <c:pt idx="26">
                  <c:v>2.1739130434782608E-2</c:v>
                </c:pt>
              </c:numCache>
            </c:numRef>
          </c:val>
          <c:extLst>
            <c:ext xmlns:c16="http://schemas.microsoft.com/office/drawing/2014/chart" uri="{C3380CC4-5D6E-409C-BE32-E72D297353CC}">
              <c16:uniqueId val="{00000002-782E-42B0-9117-7CA7EE83070F}"/>
            </c:ext>
          </c:extLst>
        </c:ser>
        <c:ser>
          <c:idx val="2"/>
          <c:order val="1"/>
          <c:tx>
            <c:strRef>
              <c:f>Sheet1!$A$3</c:f>
              <c:strCache>
                <c:ptCount val="1"/>
                <c:pt idx="0">
                  <c:v>Pitjor</c:v>
                </c:pt>
              </c:strCache>
            </c:strRef>
          </c:tx>
          <c:spPr>
            <a:solidFill>
              <a:srgbClr val="FF6600"/>
            </a:solidFill>
            <a:ln w="10353">
              <a:solidFill>
                <a:schemeClr val="bg1"/>
              </a:solidFill>
              <a:prstDash val="solid"/>
            </a:ln>
          </c:spPr>
          <c:invertIfNegative val="0"/>
          <c:dPt>
            <c:idx val="4"/>
            <c:invertIfNegative val="0"/>
            <c:bubble3D val="0"/>
            <c:spPr>
              <a:noFill/>
              <a:ln w="10353">
                <a:solidFill>
                  <a:srgbClr val="FF6600"/>
                </a:solidFill>
                <a:prstDash val="solid"/>
              </a:ln>
            </c:spPr>
            <c:extLst>
              <c:ext xmlns:c16="http://schemas.microsoft.com/office/drawing/2014/chart" uri="{C3380CC4-5D6E-409C-BE32-E72D297353CC}">
                <c16:uniqueId val="{00000004-782E-42B0-9117-7CA7EE83070F}"/>
              </c:ext>
            </c:extLst>
          </c:dPt>
          <c:dLbls>
            <c:spPr>
              <a:noFill/>
              <a:ln>
                <a:noFill/>
              </a:ln>
              <a:effectLst/>
            </c:spPr>
            <c:txPr>
              <a:bodyPr/>
              <a:lstStyle/>
              <a:p>
                <a:pPr>
                  <a:defRPr sz="800"/>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Sheet1!$B$1:$AB$1</c:f>
              <c:strCache>
                <c:ptCount val="27"/>
                <c:pt idx="0">
                  <c:v>3T 
2013</c:v>
                </c:pt>
                <c:pt idx="1">
                  <c:v>1T 
2014</c:v>
                </c:pt>
                <c:pt idx="2">
                  <c:v>2T 
2014</c:v>
                </c:pt>
                <c:pt idx="3">
                  <c:v>3T 
2014</c:v>
                </c:pt>
                <c:pt idx="4">
                  <c:v>4T 
2014*</c:v>
                </c:pt>
                <c:pt idx="5">
                  <c:v>1T 
2015</c:v>
                </c:pt>
                <c:pt idx="6">
                  <c:v>2T 
2015</c:v>
                </c:pt>
                <c:pt idx="7">
                  <c:v>3T 
2015</c:v>
                </c:pt>
                <c:pt idx="8">
                  <c:v>4T 
2015</c:v>
                </c:pt>
                <c:pt idx="9">
                  <c:v>1T 
2016</c:v>
                </c:pt>
                <c:pt idx="10">
                  <c:v>2T 
2016</c:v>
                </c:pt>
                <c:pt idx="11">
                  <c:v>3T 
2016</c:v>
                </c:pt>
                <c:pt idx="12">
                  <c:v>4T 
2016</c:v>
                </c:pt>
                <c:pt idx="13">
                  <c:v>1T 
2017</c:v>
                </c:pt>
                <c:pt idx="14">
                  <c:v>2T 
2017</c:v>
                </c:pt>
                <c:pt idx="15">
                  <c:v>3T 
2017</c:v>
                </c:pt>
                <c:pt idx="16">
                  <c:v>4T 
2017</c:v>
                </c:pt>
                <c:pt idx="17">
                  <c:v>1T 
2018</c:v>
                </c:pt>
                <c:pt idx="18">
                  <c:v>2T 
2018</c:v>
                </c:pt>
                <c:pt idx="19">
                  <c:v>3T
2018</c:v>
                </c:pt>
                <c:pt idx="20">
                  <c:v>4T
2018</c:v>
                </c:pt>
                <c:pt idx="21">
                  <c:v>1T
2019</c:v>
                </c:pt>
                <c:pt idx="22">
                  <c:v>2T
2019</c:v>
                </c:pt>
                <c:pt idx="23">
                  <c:v>3T
2019</c:v>
                </c:pt>
                <c:pt idx="24">
                  <c:v>4T
2019</c:v>
                </c:pt>
                <c:pt idx="25">
                  <c:v>1T
2020</c:v>
                </c:pt>
                <c:pt idx="26">
                  <c:v>2T
2020</c:v>
                </c:pt>
              </c:strCache>
            </c:strRef>
          </c:cat>
          <c:val>
            <c:numRef>
              <c:f>Sheet1!$B$3:$AB$3</c:f>
              <c:numCache>
                <c:formatCode>0%</c:formatCode>
                <c:ptCount val="27"/>
                <c:pt idx="0" formatCode="#,##0%">
                  <c:v>8.5000000000000006E-2</c:v>
                </c:pt>
                <c:pt idx="1">
                  <c:v>6.8493150684931503E-2</c:v>
                </c:pt>
                <c:pt idx="2">
                  <c:v>3.3000000000000002E-2</c:v>
                </c:pt>
                <c:pt idx="3">
                  <c:v>1.5873015873015872E-2</c:v>
                </c:pt>
                <c:pt idx="4">
                  <c:v>2.4936507936507937E-2</c:v>
                </c:pt>
                <c:pt idx="5">
                  <c:v>3.4000000000000002E-2</c:v>
                </c:pt>
                <c:pt idx="6">
                  <c:v>1.7000000000000001E-2</c:v>
                </c:pt>
                <c:pt idx="7">
                  <c:v>6.3E-2</c:v>
                </c:pt>
                <c:pt idx="8">
                  <c:v>1.7999999999999999E-2</c:v>
                </c:pt>
                <c:pt idx="9">
                  <c:v>3.4000000000000002E-2</c:v>
                </c:pt>
                <c:pt idx="10">
                  <c:v>5.0999999999999997E-2</c:v>
                </c:pt>
                <c:pt idx="11">
                  <c:v>0.02</c:v>
                </c:pt>
                <c:pt idx="12">
                  <c:v>0.03</c:v>
                </c:pt>
                <c:pt idx="13">
                  <c:v>4.9000000000000002E-2</c:v>
                </c:pt>
                <c:pt idx="15">
                  <c:v>6.7000000000000004E-2</c:v>
                </c:pt>
                <c:pt idx="16">
                  <c:v>7.0000000000000007E-2</c:v>
                </c:pt>
                <c:pt idx="17">
                  <c:v>2.1000000000000001E-2</c:v>
                </c:pt>
                <c:pt idx="19">
                  <c:v>5.7000000000000002E-2</c:v>
                </c:pt>
                <c:pt idx="20">
                  <c:v>0.106</c:v>
                </c:pt>
                <c:pt idx="21">
                  <c:v>0.16300000000000001</c:v>
                </c:pt>
                <c:pt idx="22">
                  <c:v>0.14299999999999999</c:v>
                </c:pt>
                <c:pt idx="23">
                  <c:v>0.16700000000000001</c:v>
                </c:pt>
                <c:pt idx="24">
                  <c:v>7.6999999999999999E-2</c:v>
                </c:pt>
                <c:pt idx="25">
                  <c:v>0.40500000000000003</c:v>
                </c:pt>
                <c:pt idx="26">
                  <c:v>0.28260869565217389</c:v>
                </c:pt>
              </c:numCache>
            </c:numRef>
          </c:val>
          <c:extLst>
            <c:ext xmlns:c16="http://schemas.microsoft.com/office/drawing/2014/chart" uri="{C3380CC4-5D6E-409C-BE32-E72D297353CC}">
              <c16:uniqueId val="{00000005-782E-42B0-9117-7CA7EE83070F}"/>
            </c:ext>
          </c:extLst>
        </c:ser>
        <c:ser>
          <c:idx val="0"/>
          <c:order val="2"/>
          <c:tx>
            <c:strRef>
              <c:f>Sheet1!$A$4</c:f>
              <c:strCache>
                <c:ptCount val="1"/>
                <c:pt idx="0">
                  <c:v>Igual</c:v>
                </c:pt>
              </c:strCache>
            </c:strRef>
          </c:tx>
          <c:spPr>
            <a:solidFill>
              <a:srgbClr val="FFC000"/>
            </a:solidFill>
            <a:ln>
              <a:solidFill>
                <a:schemeClr val="bg1"/>
              </a:solidFill>
            </a:ln>
          </c:spPr>
          <c:invertIfNegative val="0"/>
          <c:dPt>
            <c:idx val="4"/>
            <c:invertIfNegative val="0"/>
            <c:bubble3D val="0"/>
            <c:spPr>
              <a:noFill/>
              <a:ln>
                <a:solidFill>
                  <a:srgbClr val="FFC000"/>
                </a:solidFill>
              </a:ln>
            </c:spPr>
            <c:extLst>
              <c:ext xmlns:c16="http://schemas.microsoft.com/office/drawing/2014/chart" uri="{C3380CC4-5D6E-409C-BE32-E72D297353CC}">
                <c16:uniqueId val="{00000007-782E-42B0-9117-7CA7EE83070F}"/>
              </c:ext>
            </c:extLst>
          </c:dPt>
          <c:dLbls>
            <c:spPr>
              <a:noFill/>
              <a:ln>
                <a:noFill/>
              </a:ln>
              <a:effectLst/>
            </c:spPr>
            <c:txPr>
              <a:bodyPr/>
              <a:lstStyle/>
              <a:p>
                <a:pPr>
                  <a:defRPr sz="800"/>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Sheet1!$B$1:$AB$1</c:f>
              <c:strCache>
                <c:ptCount val="27"/>
                <c:pt idx="0">
                  <c:v>3T 
2013</c:v>
                </c:pt>
                <c:pt idx="1">
                  <c:v>1T 
2014</c:v>
                </c:pt>
                <c:pt idx="2">
                  <c:v>2T 
2014</c:v>
                </c:pt>
                <c:pt idx="3">
                  <c:v>3T 
2014</c:v>
                </c:pt>
                <c:pt idx="4">
                  <c:v>4T 
2014*</c:v>
                </c:pt>
                <c:pt idx="5">
                  <c:v>1T 
2015</c:v>
                </c:pt>
                <c:pt idx="6">
                  <c:v>2T 
2015</c:v>
                </c:pt>
                <c:pt idx="7">
                  <c:v>3T 
2015</c:v>
                </c:pt>
                <c:pt idx="8">
                  <c:v>4T 
2015</c:v>
                </c:pt>
                <c:pt idx="9">
                  <c:v>1T 
2016</c:v>
                </c:pt>
                <c:pt idx="10">
                  <c:v>2T 
2016</c:v>
                </c:pt>
                <c:pt idx="11">
                  <c:v>3T 
2016</c:v>
                </c:pt>
                <c:pt idx="12">
                  <c:v>4T 
2016</c:v>
                </c:pt>
                <c:pt idx="13">
                  <c:v>1T 
2017</c:v>
                </c:pt>
                <c:pt idx="14">
                  <c:v>2T 
2017</c:v>
                </c:pt>
                <c:pt idx="15">
                  <c:v>3T 
2017</c:v>
                </c:pt>
                <c:pt idx="16">
                  <c:v>4T 
2017</c:v>
                </c:pt>
                <c:pt idx="17">
                  <c:v>1T 
2018</c:v>
                </c:pt>
                <c:pt idx="18">
                  <c:v>2T 
2018</c:v>
                </c:pt>
                <c:pt idx="19">
                  <c:v>3T
2018</c:v>
                </c:pt>
                <c:pt idx="20">
                  <c:v>4T
2018</c:v>
                </c:pt>
                <c:pt idx="21">
                  <c:v>1T
2019</c:v>
                </c:pt>
                <c:pt idx="22">
                  <c:v>2T
2019</c:v>
                </c:pt>
                <c:pt idx="23">
                  <c:v>3T
2019</c:v>
                </c:pt>
                <c:pt idx="24">
                  <c:v>4T
2019</c:v>
                </c:pt>
                <c:pt idx="25">
                  <c:v>1T
2020</c:v>
                </c:pt>
                <c:pt idx="26">
                  <c:v>2T
2020</c:v>
                </c:pt>
              </c:strCache>
            </c:strRef>
          </c:cat>
          <c:val>
            <c:numRef>
              <c:f>Sheet1!$B$4:$AB$4</c:f>
              <c:numCache>
                <c:formatCode>0%</c:formatCode>
                <c:ptCount val="27"/>
                <c:pt idx="0" formatCode="#,##0%">
                  <c:v>0.30499999999999999</c:v>
                </c:pt>
                <c:pt idx="1">
                  <c:v>0.38356164383561642</c:v>
                </c:pt>
                <c:pt idx="2">
                  <c:v>0.24199999999999999</c:v>
                </c:pt>
                <c:pt idx="3">
                  <c:v>0.46031746031746029</c:v>
                </c:pt>
                <c:pt idx="4">
                  <c:v>0.37415873015873014</c:v>
                </c:pt>
                <c:pt idx="5">
                  <c:v>0.28799999999999998</c:v>
                </c:pt>
                <c:pt idx="6">
                  <c:v>0.36699999999999999</c:v>
                </c:pt>
                <c:pt idx="7">
                  <c:v>0.34899999999999998</c:v>
                </c:pt>
                <c:pt idx="8">
                  <c:v>0.375</c:v>
                </c:pt>
                <c:pt idx="9">
                  <c:v>0.42399999999999999</c:v>
                </c:pt>
                <c:pt idx="10">
                  <c:v>0.441</c:v>
                </c:pt>
                <c:pt idx="11">
                  <c:v>0.44900000000000001</c:v>
                </c:pt>
                <c:pt idx="12">
                  <c:v>0.27300000000000002</c:v>
                </c:pt>
                <c:pt idx="13">
                  <c:v>0.36599999999999999</c:v>
                </c:pt>
                <c:pt idx="14">
                  <c:v>0.39200000000000002</c:v>
                </c:pt>
                <c:pt idx="15">
                  <c:v>0.41700000000000004</c:v>
                </c:pt>
                <c:pt idx="16">
                  <c:v>0.33</c:v>
                </c:pt>
                <c:pt idx="17">
                  <c:v>0.375</c:v>
                </c:pt>
                <c:pt idx="18">
                  <c:v>0.40799999999999997</c:v>
                </c:pt>
                <c:pt idx="19">
                  <c:v>0.504</c:v>
                </c:pt>
                <c:pt idx="20">
                  <c:v>0.57399999999999995</c:v>
                </c:pt>
                <c:pt idx="21">
                  <c:v>0.46500000000000002</c:v>
                </c:pt>
                <c:pt idx="22">
                  <c:v>0.42899999999999999</c:v>
                </c:pt>
                <c:pt idx="23">
                  <c:v>0.5</c:v>
                </c:pt>
                <c:pt idx="24">
                  <c:v>0.66700000000000004</c:v>
                </c:pt>
                <c:pt idx="25">
                  <c:v>0.31</c:v>
                </c:pt>
                <c:pt idx="26">
                  <c:v>0.15217391304347827</c:v>
                </c:pt>
              </c:numCache>
            </c:numRef>
          </c:val>
          <c:extLst>
            <c:ext xmlns:c16="http://schemas.microsoft.com/office/drawing/2014/chart" uri="{C3380CC4-5D6E-409C-BE32-E72D297353CC}">
              <c16:uniqueId val="{00000008-782E-42B0-9117-7CA7EE83070F}"/>
            </c:ext>
          </c:extLst>
        </c:ser>
        <c:ser>
          <c:idx val="1"/>
          <c:order val="3"/>
          <c:tx>
            <c:strRef>
              <c:f>Sheet1!$A$5</c:f>
              <c:strCache>
                <c:ptCount val="1"/>
                <c:pt idx="0">
                  <c:v>Millor</c:v>
                </c:pt>
              </c:strCache>
            </c:strRef>
          </c:tx>
          <c:spPr>
            <a:solidFill>
              <a:srgbClr val="99CC00"/>
            </a:solidFill>
            <a:ln>
              <a:solidFill>
                <a:schemeClr val="bg1"/>
              </a:solidFill>
            </a:ln>
          </c:spPr>
          <c:invertIfNegative val="0"/>
          <c:dPt>
            <c:idx val="4"/>
            <c:invertIfNegative val="0"/>
            <c:bubble3D val="0"/>
            <c:spPr>
              <a:noFill/>
              <a:ln>
                <a:solidFill>
                  <a:srgbClr val="99CC00"/>
                </a:solidFill>
              </a:ln>
            </c:spPr>
            <c:extLst>
              <c:ext xmlns:c16="http://schemas.microsoft.com/office/drawing/2014/chart" uri="{C3380CC4-5D6E-409C-BE32-E72D297353CC}">
                <c16:uniqueId val="{0000000A-782E-42B0-9117-7CA7EE83070F}"/>
              </c:ext>
            </c:extLst>
          </c:dPt>
          <c:dLbls>
            <c:spPr>
              <a:noFill/>
              <a:ln>
                <a:noFill/>
              </a:ln>
              <a:effectLst/>
            </c:spPr>
            <c:txPr>
              <a:bodyPr/>
              <a:lstStyle/>
              <a:p>
                <a:pPr>
                  <a:defRPr sz="800"/>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Sheet1!$B$1:$AB$1</c:f>
              <c:strCache>
                <c:ptCount val="27"/>
                <c:pt idx="0">
                  <c:v>3T 
2013</c:v>
                </c:pt>
                <c:pt idx="1">
                  <c:v>1T 
2014</c:v>
                </c:pt>
                <c:pt idx="2">
                  <c:v>2T 
2014</c:v>
                </c:pt>
                <c:pt idx="3">
                  <c:v>3T 
2014</c:v>
                </c:pt>
                <c:pt idx="4">
                  <c:v>4T 
2014*</c:v>
                </c:pt>
                <c:pt idx="5">
                  <c:v>1T 
2015</c:v>
                </c:pt>
                <c:pt idx="6">
                  <c:v>2T 
2015</c:v>
                </c:pt>
                <c:pt idx="7">
                  <c:v>3T 
2015</c:v>
                </c:pt>
                <c:pt idx="8">
                  <c:v>4T 
2015</c:v>
                </c:pt>
                <c:pt idx="9">
                  <c:v>1T 
2016</c:v>
                </c:pt>
                <c:pt idx="10">
                  <c:v>2T 
2016</c:v>
                </c:pt>
                <c:pt idx="11">
                  <c:v>3T 
2016</c:v>
                </c:pt>
                <c:pt idx="12">
                  <c:v>4T 
2016</c:v>
                </c:pt>
                <c:pt idx="13">
                  <c:v>1T 
2017</c:v>
                </c:pt>
                <c:pt idx="14">
                  <c:v>2T 
2017</c:v>
                </c:pt>
                <c:pt idx="15">
                  <c:v>3T 
2017</c:v>
                </c:pt>
                <c:pt idx="16">
                  <c:v>4T 
2017</c:v>
                </c:pt>
                <c:pt idx="17">
                  <c:v>1T 
2018</c:v>
                </c:pt>
                <c:pt idx="18">
                  <c:v>2T 
2018</c:v>
                </c:pt>
                <c:pt idx="19">
                  <c:v>3T
2018</c:v>
                </c:pt>
                <c:pt idx="20">
                  <c:v>4T
2018</c:v>
                </c:pt>
                <c:pt idx="21">
                  <c:v>1T
2019</c:v>
                </c:pt>
                <c:pt idx="22">
                  <c:v>2T
2019</c:v>
                </c:pt>
                <c:pt idx="23">
                  <c:v>3T
2019</c:v>
                </c:pt>
                <c:pt idx="24">
                  <c:v>4T
2019</c:v>
                </c:pt>
                <c:pt idx="25">
                  <c:v>1T
2020</c:v>
                </c:pt>
                <c:pt idx="26">
                  <c:v>2T
2020</c:v>
                </c:pt>
              </c:strCache>
            </c:strRef>
          </c:cat>
          <c:val>
            <c:numRef>
              <c:f>Sheet1!$B$5:$AB$5</c:f>
              <c:numCache>
                <c:formatCode>0%</c:formatCode>
                <c:ptCount val="27"/>
                <c:pt idx="0" formatCode="#,##0%">
                  <c:v>0.57599999999999996</c:v>
                </c:pt>
                <c:pt idx="1">
                  <c:v>0.46575342465753422</c:v>
                </c:pt>
                <c:pt idx="2">
                  <c:v>0.71199999999999997</c:v>
                </c:pt>
                <c:pt idx="3">
                  <c:v>0.49206349206349209</c:v>
                </c:pt>
                <c:pt idx="4">
                  <c:v>0.55103174603174598</c:v>
                </c:pt>
                <c:pt idx="5">
                  <c:v>0.61</c:v>
                </c:pt>
                <c:pt idx="6">
                  <c:v>0.56699999999999995</c:v>
                </c:pt>
                <c:pt idx="7">
                  <c:v>0.58699999999999997</c:v>
                </c:pt>
                <c:pt idx="8">
                  <c:v>0.58899999999999997</c:v>
                </c:pt>
                <c:pt idx="9">
                  <c:v>0.50800000000000001</c:v>
                </c:pt>
                <c:pt idx="10">
                  <c:v>0.45800000000000002</c:v>
                </c:pt>
                <c:pt idx="11">
                  <c:v>0.49</c:v>
                </c:pt>
                <c:pt idx="12">
                  <c:v>0.60599999999999998</c:v>
                </c:pt>
                <c:pt idx="13">
                  <c:v>0.56100000000000005</c:v>
                </c:pt>
                <c:pt idx="14">
                  <c:v>0.58799999999999997</c:v>
                </c:pt>
                <c:pt idx="15">
                  <c:v>0.41700000000000004</c:v>
                </c:pt>
                <c:pt idx="16">
                  <c:v>0.52</c:v>
                </c:pt>
                <c:pt idx="17">
                  <c:v>0.54200000000000004</c:v>
                </c:pt>
                <c:pt idx="18">
                  <c:v>0.53100000000000003</c:v>
                </c:pt>
                <c:pt idx="19">
                  <c:v>0.22600000000000001</c:v>
                </c:pt>
                <c:pt idx="20">
                  <c:v>0.255</c:v>
                </c:pt>
                <c:pt idx="21">
                  <c:v>0.27900000000000003</c:v>
                </c:pt>
                <c:pt idx="22">
                  <c:v>0.31</c:v>
                </c:pt>
                <c:pt idx="23">
                  <c:v>0.28599999999999998</c:v>
                </c:pt>
                <c:pt idx="24">
                  <c:v>0.17899999999999999</c:v>
                </c:pt>
                <c:pt idx="25">
                  <c:v>0.19</c:v>
                </c:pt>
                <c:pt idx="26">
                  <c:v>0.47826086956521741</c:v>
                </c:pt>
              </c:numCache>
            </c:numRef>
          </c:val>
          <c:extLst>
            <c:ext xmlns:c16="http://schemas.microsoft.com/office/drawing/2014/chart" uri="{C3380CC4-5D6E-409C-BE32-E72D297353CC}">
              <c16:uniqueId val="{0000000B-782E-42B0-9117-7CA7EE83070F}"/>
            </c:ext>
          </c:extLst>
        </c:ser>
        <c:ser>
          <c:idx val="3"/>
          <c:order val="4"/>
          <c:tx>
            <c:strRef>
              <c:f>Sheet1!$A$6</c:f>
              <c:strCache>
                <c:ptCount val="1"/>
                <c:pt idx="0">
                  <c:v>Molt millor (en el futur)</c:v>
                </c:pt>
              </c:strCache>
            </c:strRef>
          </c:tx>
          <c:spPr>
            <a:solidFill>
              <a:srgbClr val="808000"/>
            </a:solidFill>
            <a:ln>
              <a:solidFill>
                <a:schemeClr val="bg1"/>
              </a:solidFill>
            </a:ln>
          </c:spPr>
          <c:invertIfNegative val="0"/>
          <c:dPt>
            <c:idx val="4"/>
            <c:invertIfNegative val="0"/>
            <c:bubble3D val="0"/>
            <c:spPr>
              <a:noFill/>
              <a:ln>
                <a:solidFill>
                  <a:srgbClr val="808000"/>
                </a:solidFill>
              </a:ln>
            </c:spPr>
            <c:extLst>
              <c:ext xmlns:c16="http://schemas.microsoft.com/office/drawing/2014/chart" uri="{C3380CC4-5D6E-409C-BE32-E72D297353CC}">
                <c16:uniqueId val="{0000000D-782E-42B0-9117-7CA7EE83070F}"/>
              </c:ext>
            </c:extLst>
          </c:dPt>
          <c:dLbls>
            <c:dLbl>
              <c:idx val="0"/>
              <c:layout>
                <c:manualLayout>
                  <c:x val="0"/>
                  <c:y val="1.536258110717034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782E-42B0-9117-7CA7EE83070F}"/>
                </c:ext>
              </c:extLst>
            </c:dLbl>
            <c:dLbl>
              <c:idx val="4"/>
              <c:spPr/>
              <c:txPr>
                <a:bodyPr/>
                <a:lstStyle/>
                <a:p>
                  <a:pPr>
                    <a:defRPr sz="800">
                      <a:solidFill>
                        <a:schemeClr val="tx1"/>
                      </a:solidFill>
                    </a:defRPr>
                  </a:pPr>
                  <a:endParaRPr lang="es-ES"/>
                </a:p>
              </c:txPr>
              <c:dLblPos val="ctr"/>
              <c:showLegendKey val="0"/>
              <c:showVal val="1"/>
              <c:showCatName val="0"/>
              <c:showSerName val="0"/>
              <c:showPercent val="0"/>
              <c:showBubbleSize val="0"/>
              <c:extLst>
                <c:ext xmlns:c16="http://schemas.microsoft.com/office/drawing/2014/chart" uri="{C3380CC4-5D6E-409C-BE32-E72D297353CC}">
                  <c16:uniqueId val="{0000000D-782E-42B0-9117-7CA7EE83070F}"/>
                </c:ext>
              </c:extLst>
            </c:dLbl>
            <c:spPr>
              <a:noFill/>
              <a:ln>
                <a:noFill/>
              </a:ln>
              <a:effectLst/>
            </c:spPr>
            <c:txPr>
              <a:bodyPr/>
              <a:lstStyle/>
              <a:p>
                <a:pPr>
                  <a:defRPr sz="800">
                    <a:solidFill>
                      <a:schemeClr val="bg1"/>
                    </a:solidFill>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Sheet1!$B$1:$AB$1</c:f>
              <c:strCache>
                <c:ptCount val="27"/>
                <c:pt idx="0">
                  <c:v>3T 
2013</c:v>
                </c:pt>
                <c:pt idx="1">
                  <c:v>1T 
2014</c:v>
                </c:pt>
                <c:pt idx="2">
                  <c:v>2T 
2014</c:v>
                </c:pt>
                <c:pt idx="3">
                  <c:v>3T 
2014</c:v>
                </c:pt>
                <c:pt idx="4">
                  <c:v>4T 
2014*</c:v>
                </c:pt>
                <c:pt idx="5">
                  <c:v>1T 
2015</c:v>
                </c:pt>
                <c:pt idx="6">
                  <c:v>2T 
2015</c:v>
                </c:pt>
                <c:pt idx="7">
                  <c:v>3T 
2015</c:v>
                </c:pt>
                <c:pt idx="8">
                  <c:v>4T 
2015</c:v>
                </c:pt>
                <c:pt idx="9">
                  <c:v>1T 
2016</c:v>
                </c:pt>
                <c:pt idx="10">
                  <c:v>2T 
2016</c:v>
                </c:pt>
                <c:pt idx="11">
                  <c:v>3T 
2016</c:v>
                </c:pt>
                <c:pt idx="12">
                  <c:v>4T 
2016</c:v>
                </c:pt>
                <c:pt idx="13">
                  <c:v>1T 
2017</c:v>
                </c:pt>
                <c:pt idx="14">
                  <c:v>2T 
2017</c:v>
                </c:pt>
                <c:pt idx="15">
                  <c:v>3T 
2017</c:v>
                </c:pt>
                <c:pt idx="16">
                  <c:v>4T 
2017</c:v>
                </c:pt>
                <c:pt idx="17">
                  <c:v>1T 
2018</c:v>
                </c:pt>
                <c:pt idx="18">
                  <c:v>2T 
2018</c:v>
                </c:pt>
                <c:pt idx="19">
                  <c:v>3T
2018</c:v>
                </c:pt>
                <c:pt idx="20">
                  <c:v>4T
2018</c:v>
                </c:pt>
                <c:pt idx="21">
                  <c:v>1T
2019</c:v>
                </c:pt>
                <c:pt idx="22">
                  <c:v>2T
2019</c:v>
                </c:pt>
                <c:pt idx="23">
                  <c:v>3T
2019</c:v>
                </c:pt>
                <c:pt idx="24">
                  <c:v>4T
2019</c:v>
                </c:pt>
                <c:pt idx="25">
                  <c:v>1T
2020</c:v>
                </c:pt>
                <c:pt idx="26">
                  <c:v>2T
2020</c:v>
                </c:pt>
              </c:strCache>
            </c:strRef>
          </c:cat>
          <c:val>
            <c:numRef>
              <c:f>Sheet1!$B$6:$AB$6</c:f>
              <c:numCache>
                <c:formatCode>0%</c:formatCode>
                <c:ptCount val="27"/>
                <c:pt idx="0" formatCode="#,##0%">
                  <c:v>1.7000000000000001E-2</c:v>
                </c:pt>
                <c:pt idx="1">
                  <c:v>2.7397260273972601E-2</c:v>
                </c:pt>
                <c:pt idx="2">
                  <c:v>1.4999999999999999E-2</c:v>
                </c:pt>
                <c:pt idx="3">
                  <c:v>3.1746031746031744E-2</c:v>
                </c:pt>
                <c:pt idx="4">
                  <c:v>4.1373015873015867E-2</c:v>
                </c:pt>
                <c:pt idx="5">
                  <c:v>5.0999999999999997E-2</c:v>
                </c:pt>
                <c:pt idx="15">
                  <c:v>1.7000000000000001E-2</c:v>
                </c:pt>
                <c:pt idx="26">
                  <c:v>2.1739130434782608E-2</c:v>
                </c:pt>
              </c:numCache>
            </c:numRef>
          </c:val>
          <c:extLst>
            <c:ext xmlns:c16="http://schemas.microsoft.com/office/drawing/2014/chart" uri="{C3380CC4-5D6E-409C-BE32-E72D297353CC}">
              <c16:uniqueId val="{0000000F-782E-42B0-9117-7CA7EE83070F}"/>
            </c:ext>
          </c:extLst>
        </c:ser>
        <c:ser>
          <c:idx val="5"/>
          <c:order val="5"/>
          <c:tx>
            <c:strRef>
              <c:f>Sheet1!$A$7</c:f>
              <c:strCache>
                <c:ptCount val="1"/>
                <c:pt idx="0">
                  <c:v>Ns/Nc</c:v>
                </c:pt>
              </c:strCache>
            </c:strRef>
          </c:tx>
          <c:spPr>
            <a:solidFill>
              <a:schemeClr val="bg1">
                <a:lumMod val="75000"/>
              </a:schemeClr>
            </a:solidFill>
            <a:ln>
              <a:solidFill>
                <a:schemeClr val="bg1"/>
              </a:solidFill>
            </a:ln>
          </c:spPr>
          <c:invertIfNegative val="0"/>
          <c:dLbls>
            <c:spPr>
              <a:noFill/>
              <a:ln>
                <a:noFill/>
              </a:ln>
              <a:effectLst/>
            </c:spPr>
            <c:txPr>
              <a:bodyPr wrap="square" lIns="38100" tIns="19050" rIns="38100" bIns="19050" anchor="ctr">
                <a:spAutoFit/>
              </a:bodyPr>
              <a:lstStyle/>
              <a:p>
                <a:pPr>
                  <a:defRPr sz="800"/>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Sheet1!$B$1:$AB$1</c:f>
              <c:strCache>
                <c:ptCount val="27"/>
                <c:pt idx="0">
                  <c:v>3T 
2013</c:v>
                </c:pt>
                <c:pt idx="1">
                  <c:v>1T 
2014</c:v>
                </c:pt>
                <c:pt idx="2">
                  <c:v>2T 
2014</c:v>
                </c:pt>
                <c:pt idx="3">
                  <c:v>3T 
2014</c:v>
                </c:pt>
                <c:pt idx="4">
                  <c:v>4T 
2014*</c:v>
                </c:pt>
                <c:pt idx="5">
                  <c:v>1T 
2015</c:v>
                </c:pt>
                <c:pt idx="6">
                  <c:v>2T 
2015</c:v>
                </c:pt>
                <c:pt idx="7">
                  <c:v>3T 
2015</c:v>
                </c:pt>
                <c:pt idx="8">
                  <c:v>4T 
2015</c:v>
                </c:pt>
                <c:pt idx="9">
                  <c:v>1T 
2016</c:v>
                </c:pt>
                <c:pt idx="10">
                  <c:v>2T 
2016</c:v>
                </c:pt>
                <c:pt idx="11">
                  <c:v>3T 
2016</c:v>
                </c:pt>
                <c:pt idx="12">
                  <c:v>4T 
2016</c:v>
                </c:pt>
                <c:pt idx="13">
                  <c:v>1T 
2017</c:v>
                </c:pt>
                <c:pt idx="14">
                  <c:v>2T 
2017</c:v>
                </c:pt>
                <c:pt idx="15">
                  <c:v>3T 
2017</c:v>
                </c:pt>
                <c:pt idx="16">
                  <c:v>4T 
2017</c:v>
                </c:pt>
                <c:pt idx="17">
                  <c:v>1T 
2018</c:v>
                </c:pt>
                <c:pt idx="18">
                  <c:v>2T 
2018</c:v>
                </c:pt>
                <c:pt idx="19">
                  <c:v>3T
2018</c:v>
                </c:pt>
                <c:pt idx="20">
                  <c:v>4T
2018</c:v>
                </c:pt>
                <c:pt idx="21">
                  <c:v>1T
2019</c:v>
                </c:pt>
                <c:pt idx="22">
                  <c:v>2T
2019</c:v>
                </c:pt>
                <c:pt idx="23">
                  <c:v>3T
2019</c:v>
                </c:pt>
                <c:pt idx="24">
                  <c:v>4T
2019</c:v>
                </c:pt>
                <c:pt idx="25">
                  <c:v>1T
2020</c:v>
                </c:pt>
                <c:pt idx="26">
                  <c:v>2T
2020</c:v>
                </c:pt>
              </c:strCache>
            </c:strRef>
          </c:cat>
          <c:val>
            <c:numRef>
              <c:f>Sheet1!$B$7:$AB$7</c:f>
              <c:numCache>
                <c:formatCode>0%</c:formatCode>
                <c:ptCount val="27"/>
                <c:pt idx="1">
                  <c:v>2.7397260273972601E-2</c:v>
                </c:pt>
                <c:pt idx="4">
                  <c:v>1.7000000000000001E-2</c:v>
                </c:pt>
                <c:pt idx="5">
                  <c:v>1.7000000000000001E-2</c:v>
                </c:pt>
                <c:pt idx="6">
                  <c:v>5.2999999999999999E-2</c:v>
                </c:pt>
                <c:pt idx="8">
                  <c:v>1.7999999999999999E-2</c:v>
                </c:pt>
                <c:pt idx="9">
                  <c:v>3.4000000000000002E-2</c:v>
                </c:pt>
                <c:pt idx="10">
                  <c:v>5.0999999999999997E-2</c:v>
                </c:pt>
                <c:pt idx="11">
                  <c:v>4.0999999999999995E-2</c:v>
                </c:pt>
                <c:pt idx="12">
                  <c:v>9.0999999999999998E-2</c:v>
                </c:pt>
                <c:pt idx="13">
                  <c:v>2.4E-2</c:v>
                </c:pt>
                <c:pt idx="14">
                  <c:v>0.02</c:v>
                </c:pt>
                <c:pt idx="15">
                  <c:v>0.05</c:v>
                </c:pt>
                <c:pt idx="16">
                  <c:v>7.0000000000000007E-2</c:v>
                </c:pt>
                <c:pt idx="17">
                  <c:v>6.3E-2</c:v>
                </c:pt>
                <c:pt idx="18">
                  <c:v>6.0999999999999999E-2</c:v>
                </c:pt>
                <c:pt idx="19">
                  <c:v>7.4999999999999997E-2</c:v>
                </c:pt>
                <c:pt idx="20">
                  <c:v>6.4000000000000001E-2</c:v>
                </c:pt>
                <c:pt idx="21">
                  <c:v>9.2999999999999999E-2</c:v>
                </c:pt>
                <c:pt idx="22">
                  <c:v>0.11899999999999999</c:v>
                </c:pt>
                <c:pt idx="23">
                  <c:v>4.8000000000000001E-2</c:v>
                </c:pt>
                <c:pt idx="24">
                  <c:v>5.0999999999999997E-2</c:v>
                </c:pt>
                <c:pt idx="25">
                  <c:v>4.8000000000000001E-2</c:v>
                </c:pt>
                <c:pt idx="26">
                  <c:v>4.3478260869565216E-2</c:v>
                </c:pt>
              </c:numCache>
            </c:numRef>
          </c:val>
          <c:extLst>
            <c:ext xmlns:c16="http://schemas.microsoft.com/office/drawing/2014/chart" uri="{C3380CC4-5D6E-409C-BE32-E72D297353CC}">
              <c16:uniqueId val="{0000000B-6F8F-4A2A-968F-CA7A17ABC928}"/>
            </c:ext>
          </c:extLst>
        </c:ser>
        <c:dLbls>
          <c:showLegendKey val="0"/>
          <c:showVal val="1"/>
          <c:showCatName val="0"/>
          <c:showSerName val="0"/>
          <c:showPercent val="0"/>
          <c:showBubbleSize val="0"/>
        </c:dLbls>
        <c:gapWidth val="20"/>
        <c:overlap val="100"/>
        <c:axId val="363658448"/>
        <c:axId val="363658840"/>
      </c:barChart>
      <c:catAx>
        <c:axId val="363658448"/>
        <c:scaling>
          <c:orientation val="minMax"/>
        </c:scaling>
        <c:delete val="0"/>
        <c:axPos val="b"/>
        <c:numFmt formatCode="General" sourceLinked="0"/>
        <c:majorTickMark val="none"/>
        <c:minorTickMark val="none"/>
        <c:tickLblPos val="nextTo"/>
        <c:spPr>
          <a:ln>
            <a:noFill/>
          </a:ln>
        </c:spPr>
        <c:txPr>
          <a:bodyPr/>
          <a:lstStyle/>
          <a:p>
            <a:pPr>
              <a:defRPr>
                <a:solidFill>
                  <a:srgbClr val="7F7F7F"/>
                </a:solidFill>
              </a:defRPr>
            </a:pPr>
            <a:endParaRPr lang="es-ES"/>
          </a:p>
        </c:txPr>
        <c:crossAx val="363658840"/>
        <c:crosses val="autoZero"/>
        <c:auto val="1"/>
        <c:lblAlgn val="ctr"/>
        <c:lblOffset val="100"/>
        <c:noMultiLvlLbl val="0"/>
      </c:catAx>
      <c:valAx>
        <c:axId val="363658840"/>
        <c:scaling>
          <c:orientation val="minMax"/>
        </c:scaling>
        <c:delete val="1"/>
        <c:axPos val="l"/>
        <c:numFmt formatCode="0%" sourceLinked="1"/>
        <c:majorTickMark val="out"/>
        <c:minorTickMark val="none"/>
        <c:tickLblPos val="none"/>
        <c:crossAx val="363658448"/>
        <c:crosses val="autoZero"/>
        <c:crossBetween val="between"/>
      </c:valAx>
      <c:spPr>
        <a:noFill/>
        <a:ln w="20706">
          <a:noFill/>
        </a:ln>
      </c:spPr>
    </c:plotArea>
    <c:legend>
      <c:legendPos val="b"/>
      <c:layout>
        <c:manualLayout>
          <c:xMode val="edge"/>
          <c:yMode val="edge"/>
          <c:x val="0.21048888888888886"/>
          <c:y val="0.88942449593798856"/>
          <c:w val="0.64768644269767373"/>
          <c:h val="6.5922998779721353E-2"/>
        </c:manualLayout>
      </c:layout>
      <c:overlay val="0"/>
      <c:spPr>
        <a:noFill/>
      </c:spPr>
      <c:txPr>
        <a:bodyPr/>
        <a:lstStyle/>
        <a:p>
          <a:pPr>
            <a:defRPr sz="1050" b="0"/>
          </a:pPr>
          <a:endParaRPr lang="es-ES"/>
        </a:p>
      </c:txPr>
    </c:legend>
    <c:plotVisOnly val="1"/>
    <c:dispBlanksAs val="gap"/>
    <c:showDLblsOverMax val="0"/>
  </c:chart>
  <c:spPr>
    <a:noFill/>
    <a:ln>
      <a:noFill/>
    </a:ln>
  </c:spPr>
  <c:txPr>
    <a:bodyPr/>
    <a:lstStyle/>
    <a:p>
      <a:pPr>
        <a:defRPr lang="ca-ES" sz="900" b="1" i="0" u="none" strike="noStrike" baseline="0" noProof="0">
          <a:solidFill>
            <a:schemeClr val="tx1"/>
          </a:solidFill>
          <a:latin typeface="Century Gothic" panose="020B0502020202020204" pitchFamily="34" charset="0"/>
          <a:ea typeface="Arial"/>
          <a:cs typeface="Arial"/>
        </a:defRPr>
      </a:pPr>
      <a:endParaRPr lang="es-E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714285714285701E-3"/>
          <c:y val="5.6000000000000001E-2"/>
          <c:w val="0.9803809294724477"/>
          <c:h val="0.6466389949325394"/>
        </c:manualLayout>
      </c:layout>
      <c:barChart>
        <c:barDir val="col"/>
        <c:grouping val="percentStacked"/>
        <c:varyColors val="0"/>
        <c:ser>
          <c:idx val="4"/>
          <c:order val="0"/>
          <c:tx>
            <c:strRef>
              <c:f>Sheet1!$A$2</c:f>
              <c:strCache>
                <c:ptCount val="1"/>
                <c:pt idx="0">
                  <c:v>Molt dolenta</c:v>
                </c:pt>
              </c:strCache>
            </c:strRef>
          </c:tx>
          <c:spPr>
            <a:solidFill>
              <a:srgbClr val="FF0000"/>
            </a:solidFill>
            <a:ln w="10353">
              <a:solidFill>
                <a:schemeClr val="bg1"/>
              </a:solidFill>
              <a:prstDash val="solid"/>
            </a:ln>
          </c:spPr>
          <c:invertIfNegative val="0"/>
          <c:dPt>
            <c:idx val="1"/>
            <c:invertIfNegative val="1"/>
            <c:bubble3D val="0"/>
            <c:extLst>
              <c:ext xmlns:c16="http://schemas.microsoft.com/office/drawing/2014/chart" uri="{C3380CC4-5D6E-409C-BE32-E72D297353CC}">
                <c16:uniqueId val="{00000000-A6E7-4B7E-8159-10D9A3444B88}"/>
              </c:ext>
            </c:extLst>
          </c:dPt>
          <c:dPt>
            <c:idx val="4"/>
            <c:invertIfNegative val="0"/>
            <c:bubble3D val="0"/>
            <c:spPr>
              <a:noFill/>
              <a:ln w="10353">
                <a:solidFill>
                  <a:srgbClr val="FF0000"/>
                </a:solidFill>
                <a:prstDash val="solid"/>
              </a:ln>
            </c:spPr>
            <c:extLst>
              <c:ext xmlns:c16="http://schemas.microsoft.com/office/drawing/2014/chart" uri="{C3380CC4-5D6E-409C-BE32-E72D297353CC}">
                <c16:uniqueId val="{00000002-A6E7-4B7E-8159-10D9A3444B88}"/>
              </c:ext>
            </c:extLst>
          </c:dPt>
          <c:dLbls>
            <c:numFmt formatCode="0%" sourceLinked="0"/>
            <c:spPr>
              <a:noFill/>
              <a:ln w="20706">
                <a:noFill/>
              </a:ln>
            </c:spPr>
            <c:txPr>
              <a:bodyPr/>
              <a:lstStyle/>
              <a:p>
                <a:pPr>
                  <a:defRPr sz="800">
                    <a:solidFill>
                      <a:schemeClr val="tx1"/>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Fins el 12/03/2020</c:v>
                </c:pt>
                <c:pt idx="1">
                  <c:v>A partir del 12/03/2020</c:v>
                </c:pt>
              </c:strCache>
            </c:strRef>
          </c:cat>
          <c:val>
            <c:numRef>
              <c:f>Sheet1!$B$2:$C$2</c:f>
              <c:numCache>
                <c:formatCode>0%</c:formatCode>
                <c:ptCount val="2"/>
                <c:pt idx="1">
                  <c:v>0.1875</c:v>
                </c:pt>
              </c:numCache>
            </c:numRef>
          </c:val>
          <c:extLst>
            <c:ext xmlns:c16="http://schemas.microsoft.com/office/drawing/2014/chart" uri="{C3380CC4-5D6E-409C-BE32-E72D297353CC}">
              <c16:uniqueId val="{00000003-A6E7-4B7E-8159-10D9A3444B88}"/>
            </c:ext>
          </c:extLst>
        </c:ser>
        <c:ser>
          <c:idx val="2"/>
          <c:order val="1"/>
          <c:tx>
            <c:strRef>
              <c:f>Sheet1!$A$3</c:f>
              <c:strCache>
                <c:ptCount val="1"/>
                <c:pt idx="0">
                  <c:v>Dolenta</c:v>
                </c:pt>
              </c:strCache>
            </c:strRef>
          </c:tx>
          <c:spPr>
            <a:solidFill>
              <a:srgbClr val="FF6600"/>
            </a:solidFill>
            <a:ln w="10353">
              <a:solidFill>
                <a:schemeClr val="bg1"/>
              </a:solidFill>
              <a:prstDash val="solid"/>
            </a:ln>
          </c:spPr>
          <c:invertIfNegative val="0"/>
          <c:dPt>
            <c:idx val="4"/>
            <c:invertIfNegative val="0"/>
            <c:bubble3D val="0"/>
            <c:spPr>
              <a:noFill/>
              <a:ln w="10353">
                <a:solidFill>
                  <a:srgbClr val="FF6600"/>
                </a:solidFill>
                <a:prstDash val="solid"/>
              </a:ln>
            </c:spPr>
            <c:extLst>
              <c:ext xmlns:c16="http://schemas.microsoft.com/office/drawing/2014/chart" uri="{C3380CC4-5D6E-409C-BE32-E72D297353CC}">
                <c16:uniqueId val="{00000005-A6E7-4B7E-8159-10D9A3444B88}"/>
              </c:ext>
            </c:extLst>
          </c:dPt>
          <c:dLbls>
            <c:numFmt formatCode="0%" sourceLinked="0"/>
            <c:spPr>
              <a:noFill/>
              <a:ln w="20706">
                <a:noFill/>
              </a:ln>
            </c:spPr>
            <c:txPr>
              <a:bodyPr/>
              <a:lstStyle/>
              <a:p>
                <a:pPr>
                  <a:defRPr sz="800"/>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Fins el 12/03/2020</c:v>
                </c:pt>
                <c:pt idx="1">
                  <c:v>A partir del 12/03/2020</c:v>
                </c:pt>
              </c:strCache>
            </c:strRef>
          </c:cat>
          <c:val>
            <c:numRef>
              <c:f>Sheet1!$B$3:$C$3</c:f>
              <c:numCache>
                <c:formatCode>0%</c:formatCode>
                <c:ptCount val="2"/>
                <c:pt idx="0" formatCode="#,##0.0%">
                  <c:v>0.11538461538461538</c:v>
                </c:pt>
                <c:pt idx="1">
                  <c:v>0.125</c:v>
                </c:pt>
              </c:numCache>
            </c:numRef>
          </c:val>
          <c:extLst>
            <c:ext xmlns:c16="http://schemas.microsoft.com/office/drawing/2014/chart" uri="{C3380CC4-5D6E-409C-BE32-E72D297353CC}">
              <c16:uniqueId val="{00000006-A6E7-4B7E-8159-10D9A3444B88}"/>
            </c:ext>
          </c:extLst>
        </c:ser>
        <c:ser>
          <c:idx val="0"/>
          <c:order val="2"/>
          <c:tx>
            <c:strRef>
              <c:f>Sheet1!$A$4</c:f>
              <c:strCache>
                <c:ptCount val="1"/>
                <c:pt idx="0">
                  <c:v>Regular</c:v>
                </c:pt>
              </c:strCache>
            </c:strRef>
          </c:tx>
          <c:spPr>
            <a:solidFill>
              <a:srgbClr val="FFC000"/>
            </a:solidFill>
            <a:ln>
              <a:solidFill>
                <a:schemeClr val="bg1"/>
              </a:solidFill>
            </a:ln>
          </c:spPr>
          <c:invertIfNegative val="0"/>
          <c:dPt>
            <c:idx val="4"/>
            <c:invertIfNegative val="0"/>
            <c:bubble3D val="0"/>
            <c:spPr>
              <a:noFill/>
              <a:ln>
                <a:solidFill>
                  <a:srgbClr val="FFC000"/>
                </a:solidFill>
              </a:ln>
            </c:spPr>
            <c:extLst>
              <c:ext xmlns:c16="http://schemas.microsoft.com/office/drawing/2014/chart" uri="{C3380CC4-5D6E-409C-BE32-E72D297353CC}">
                <c16:uniqueId val="{00000008-A6E7-4B7E-8159-10D9A3444B88}"/>
              </c:ext>
            </c:extLst>
          </c:dPt>
          <c:dLbls>
            <c:numFmt formatCode="0%" sourceLinked="0"/>
            <c:spPr>
              <a:noFill/>
              <a:ln>
                <a:noFill/>
              </a:ln>
              <a:effectLst/>
            </c:spPr>
            <c:txPr>
              <a:bodyPr/>
              <a:lstStyle/>
              <a:p>
                <a:pPr>
                  <a:defRPr sz="800"/>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Fins el 12/03/2020</c:v>
                </c:pt>
                <c:pt idx="1">
                  <c:v>A partir del 12/03/2020</c:v>
                </c:pt>
              </c:strCache>
            </c:strRef>
          </c:cat>
          <c:val>
            <c:numRef>
              <c:f>Sheet1!$B$4:$C$4</c:f>
              <c:numCache>
                <c:formatCode>0%</c:formatCode>
                <c:ptCount val="2"/>
                <c:pt idx="0" formatCode="#,##0.0%">
                  <c:v>0.61538461538461542</c:v>
                </c:pt>
                <c:pt idx="1">
                  <c:v>0.5625</c:v>
                </c:pt>
              </c:numCache>
            </c:numRef>
          </c:val>
          <c:extLst>
            <c:ext xmlns:c16="http://schemas.microsoft.com/office/drawing/2014/chart" uri="{C3380CC4-5D6E-409C-BE32-E72D297353CC}">
              <c16:uniqueId val="{00000009-A6E7-4B7E-8159-10D9A3444B88}"/>
            </c:ext>
          </c:extLst>
        </c:ser>
        <c:ser>
          <c:idx val="1"/>
          <c:order val="3"/>
          <c:tx>
            <c:strRef>
              <c:f>Sheet1!$A$5</c:f>
              <c:strCache>
                <c:ptCount val="1"/>
                <c:pt idx="0">
                  <c:v>Bona</c:v>
                </c:pt>
              </c:strCache>
            </c:strRef>
          </c:tx>
          <c:spPr>
            <a:solidFill>
              <a:srgbClr val="99CC00"/>
            </a:solidFill>
            <a:ln>
              <a:solidFill>
                <a:schemeClr val="bg1"/>
              </a:solidFill>
            </a:ln>
          </c:spPr>
          <c:invertIfNegative val="0"/>
          <c:dPt>
            <c:idx val="4"/>
            <c:invertIfNegative val="0"/>
            <c:bubble3D val="0"/>
            <c:spPr>
              <a:noFill/>
              <a:ln>
                <a:solidFill>
                  <a:srgbClr val="99CC00"/>
                </a:solidFill>
              </a:ln>
            </c:spPr>
            <c:extLst>
              <c:ext xmlns:c16="http://schemas.microsoft.com/office/drawing/2014/chart" uri="{C3380CC4-5D6E-409C-BE32-E72D297353CC}">
                <c16:uniqueId val="{0000000B-A6E7-4B7E-8159-10D9A3444B88}"/>
              </c:ext>
            </c:extLst>
          </c:dPt>
          <c:dLbls>
            <c:numFmt formatCode="0%" sourceLinked="0"/>
            <c:spPr>
              <a:noFill/>
              <a:ln>
                <a:noFill/>
              </a:ln>
              <a:effectLst/>
            </c:spPr>
            <c:txPr>
              <a:bodyPr/>
              <a:lstStyle/>
              <a:p>
                <a:pPr>
                  <a:defRPr sz="800"/>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Fins el 12/03/2020</c:v>
                </c:pt>
                <c:pt idx="1">
                  <c:v>A partir del 12/03/2020</c:v>
                </c:pt>
              </c:strCache>
            </c:strRef>
          </c:cat>
          <c:val>
            <c:numRef>
              <c:f>Sheet1!$B$5:$C$5</c:f>
              <c:numCache>
                <c:formatCode>0%</c:formatCode>
                <c:ptCount val="2"/>
                <c:pt idx="0" formatCode="#,##0.0%">
                  <c:v>0.26923076923076922</c:v>
                </c:pt>
                <c:pt idx="1">
                  <c:v>0.125</c:v>
                </c:pt>
              </c:numCache>
            </c:numRef>
          </c:val>
          <c:extLst>
            <c:ext xmlns:c16="http://schemas.microsoft.com/office/drawing/2014/chart" uri="{C3380CC4-5D6E-409C-BE32-E72D297353CC}">
              <c16:uniqueId val="{0000000C-A6E7-4B7E-8159-10D9A3444B88}"/>
            </c:ext>
          </c:extLst>
        </c:ser>
        <c:ser>
          <c:idx val="3"/>
          <c:order val="4"/>
          <c:tx>
            <c:strRef>
              <c:f>Sheet1!$A$6</c:f>
              <c:strCache>
                <c:ptCount val="1"/>
                <c:pt idx="0">
                  <c:v>Molt Bona</c:v>
                </c:pt>
              </c:strCache>
            </c:strRef>
          </c:tx>
          <c:spPr>
            <a:solidFill>
              <a:srgbClr val="808000"/>
            </a:solidFill>
            <a:ln>
              <a:solidFill>
                <a:schemeClr val="bg1"/>
              </a:solidFill>
            </a:ln>
          </c:spPr>
          <c:invertIfNegative val="0"/>
          <c:dLbls>
            <c:dLbl>
              <c:idx val="0"/>
              <c:layout>
                <c:manualLayout>
                  <c:x val="6.8571246537523266E-3"/>
                  <c:y val="-2.132973364091513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A6E7-4B7E-8159-10D9A3444B88}"/>
                </c:ext>
              </c:extLst>
            </c:dLbl>
            <c:spPr>
              <a:noFill/>
              <a:ln>
                <a:noFill/>
              </a:ln>
              <a:effectLst/>
            </c:spPr>
            <c:txPr>
              <a:bodyPr wrap="square" lIns="38100" tIns="19050" rIns="38100" bIns="19050" anchor="ctr">
                <a:spAutoFit/>
              </a:bodyPr>
              <a:lstStyle/>
              <a:p>
                <a:pPr>
                  <a:defRPr sz="800"/>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Fins el 12/03/2020</c:v>
                </c:pt>
                <c:pt idx="1">
                  <c:v>A partir del 12/03/2020</c:v>
                </c:pt>
              </c:strCache>
            </c:strRef>
          </c:cat>
          <c:val>
            <c:numRef>
              <c:f>Sheet1!$B$6:$C$6</c:f>
              <c:numCache>
                <c:formatCode>General</c:formatCode>
                <c:ptCount val="2"/>
              </c:numCache>
            </c:numRef>
          </c:val>
          <c:extLst>
            <c:ext xmlns:c16="http://schemas.microsoft.com/office/drawing/2014/chart" uri="{C3380CC4-5D6E-409C-BE32-E72D297353CC}">
              <c16:uniqueId val="{0000000E-A6E7-4B7E-8159-10D9A3444B88}"/>
            </c:ext>
          </c:extLst>
        </c:ser>
        <c:dLbls>
          <c:showLegendKey val="0"/>
          <c:showVal val="1"/>
          <c:showCatName val="0"/>
          <c:showSerName val="0"/>
          <c:showPercent val="0"/>
          <c:showBubbleSize val="0"/>
        </c:dLbls>
        <c:gapWidth val="80"/>
        <c:overlap val="100"/>
        <c:axId val="358824408"/>
        <c:axId val="362628672"/>
        <c:extLst>
          <c:ext xmlns:c15="http://schemas.microsoft.com/office/drawing/2012/chart" uri="{02D57815-91ED-43cb-92C2-25804820EDAC}">
            <c15:filteredBarSeries>
              <c15:ser>
                <c:idx val="5"/>
                <c:order val="5"/>
                <c:tx>
                  <c:strRef>
                    <c:extLst>
                      <c:ext uri="{02D57815-91ED-43cb-92C2-25804820EDAC}">
                        <c15:formulaRef>
                          <c15:sqref>Sheet1!$A$7</c15:sqref>
                        </c15:formulaRef>
                      </c:ext>
                    </c:extLst>
                    <c:strCache>
                      <c:ptCount val="1"/>
                    </c:strCache>
                  </c:strRef>
                </c:tx>
                <c:spPr>
                  <a:solidFill>
                    <a:schemeClr val="bg1">
                      <a:lumMod val="75000"/>
                    </a:schemeClr>
                  </a:solidFill>
                  <a:ln>
                    <a:solidFill>
                      <a:schemeClr val="bg1"/>
                    </a:solidFill>
                  </a:ln>
                </c:spPr>
                <c:invertIfNegative val="0"/>
                <c:dPt>
                  <c:idx val="4"/>
                  <c:invertIfNegative val="0"/>
                  <c:bubble3D val="0"/>
                  <c:spPr>
                    <a:noFill/>
                    <a:ln>
                      <a:solidFill>
                        <a:schemeClr val="bg1">
                          <a:lumMod val="75000"/>
                        </a:schemeClr>
                      </a:solidFill>
                    </a:ln>
                  </c:spPr>
                  <c:extLst>
                    <c:ext xmlns:c16="http://schemas.microsoft.com/office/drawing/2014/chart" uri="{C3380CC4-5D6E-409C-BE32-E72D297353CC}">
                      <c16:uniqueId val="{00000010-A6E7-4B7E-8159-10D9A3444B88}"/>
                    </c:ext>
                  </c:extLst>
                </c:dPt>
                <c:dLbls>
                  <c:dLbl>
                    <c:idx val="4"/>
                    <c:layout>
                      <c:manualLayout>
                        <c:x val="1.8877794399761085E-2"/>
                        <c:y val="7.6812905535851711E-3"/>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10-A6E7-4B7E-8159-10D9A3444B88}"/>
                      </c:ext>
                    </c:extLst>
                  </c:dLbl>
                  <c:spPr>
                    <a:noFill/>
                    <a:ln>
                      <a:noFill/>
                    </a:ln>
                    <a:effectLst/>
                  </c:spPr>
                  <c:txPr>
                    <a:bodyPr/>
                    <a:lstStyle/>
                    <a:p>
                      <a:pPr>
                        <a:defRPr sz="800"/>
                      </a:pPr>
                      <a:endParaRPr lang="es-ES"/>
                    </a:p>
                  </c:txPr>
                  <c:showLegendKey val="0"/>
                  <c:showVal val="1"/>
                  <c:showCatName val="0"/>
                  <c:showSerName val="0"/>
                  <c:showPercent val="0"/>
                  <c:showBubbleSize val="0"/>
                  <c:showLeaderLines val="0"/>
                  <c:extLst>
                    <c:ext uri="{CE6537A1-D6FC-4f65-9D91-7224C49458BB}">
                      <c15:showLeaderLines val="0"/>
                    </c:ext>
                  </c:extLst>
                </c:dLbls>
                <c:cat>
                  <c:strRef>
                    <c:extLst>
                      <c:ext uri="{02D57815-91ED-43cb-92C2-25804820EDAC}">
                        <c15:formulaRef>
                          <c15:sqref>Sheet1!$B$1:$C$1</c15:sqref>
                        </c15:formulaRef>
                      </c:ext>
                    </c:extLst>
                    <c:strCache>
                      <c:ptCount val="2"/>
                      <c:pt idx="0">
                        <c:v>Fins el 12/03/2020</c:v>
                      </c:pt>
                      <c:pt idx="1">
                        <c:v>A partir del 12/03/2020</c:v>
                      </c:pt>
                    </c:strCache>
                  </c:strRef>
                </c:cat>
                <c:val>
                  <c:numRef>
                    <c:extLst>
                      <c:ext uri="{02D57815-91ED-43cb-92C2-25804820EDAC}">
                        <c15:formulaRef>
                          <c15:sqref>Sheet1!$B$7:$C$7</c15:sqref>
                        </c15:formulaRef>
                      </c:ext>
                    </c:extLst>
                    <c:numCache>
                      <c:formatCode>General</c:formatCode>
                      <c:ptCount val="2"/>
                    </c:numCache>
                  </c:numRef>
                </c:val>
                <c:extLst>
                  <c:ext xmlns:c16="http://schemas.microsoft.com/office/drawing/2014/chart" uri="{C3380CC4-5D6E-409C-BE32-E72D297353CC}">
                    <c16:uniqueId val="{00000011-A6E7-4B7E-8159-10D9A3444B88}"/>
                  </c:ext>
                </c:extLst>
              </c15:ser>
            </c15:filteredBarSeries>
          </c:ext>
        </c:extLst>
      </c:barChart>
      <c:catAx>
        <c:axId val="358824408"/>
        <c:scaling>
          <c:orientation val="minMax"/>
        </c:scaling>
        <c:delete val="0"/>
        <c:axPos val="b"/>
        <c:numFmt formatCode="General" sourceLinked="0"/>
        <c:majorTickMark val="none"/>
        <c:minorTickMark val="none"/>
        <c:tickLblPos val="nextTo"/>
        <c:spPr>
          <a:ln>
            <a:noFill/>
          </a:ln>
        </c:spPr>
        <c:txPr>
          <a:bodyPr/>
          <a:lstStyle/>
          <a:p>
            <a:pPr>
              <a:defRPr sz="900">
                <a:solidFill>
                  <a:schemeClr val="bg1">
                    <a:lumMod val="50000"/>
                  </a:schemeClr>
                </a:solidFill>
              </a:defRPr>
            </a:pPr>
            <a:endParaRPr lang="es-ES"/>
          </a:p>
        </c:txPr>
        <c:crossAx val="362628672"/>
        <c:crosses val="autoZero"/>
        <c:auto val="1"/>
        <c:lblAlgn val="ctr"/>
        <c:lblOffset val="100"/>
        <c:noMultiLvlLbl val="0"/>
      </c:catAx>
      <c:valAx>
        <c:axId val="362628672"/>
        <c:scaling>
          <c:orientation val="minMax"/>
        </c:scaling>
        <c:delete val="1"/>
        <c:axPos val="l"/>
        <c:numFmt formatCode="0%" sourceLinked="1"/>
        <c:majorTickMark val="out"/>
        <c:minorTickMark val="none"/>
        <c:tickLblPos val="none"/>
        <c:crossAx val="358824408"/>
        <c:crosses val="autoZero"/>
        <c:crossBetween val="between"/>
      </c:valAx>
      <c:spPr>
        <a:noFill/>
        <a:ln w="20706">
          <a:noFill/>
        </a:ln>
      </c:spPr>
    </c:plotArea>
    <c:legend>
      <c:legendPos val="b"/>
      <c:layout>
        <c:manualLayout>
          <c:xMode val="edge"/>
          <c:yMode val="edge"/>
          <c:x val="1.8442030512552617E-2"/>
          <c:y val="0.83573135207860272"/>
          <c:w val="0.97161066734100987"/>
          <c:h val="0.14734651740119717"/>
        </c:manualLayout>
      </c:layout>
      <c:overlay val="0"/>
      <c:spPr>
        <a:noFill/>
      </c:spPr>
      <c:txPr>
        <a:bodyPr/>
        <a:lstStyle/>
        <a:p>
          <a:pPr>
            <a:defRPr sz="1050" b="0"/>
          </a:pPr>
          <a:endParaRPr lang="es-ES"/>
        </a:p>
      </c:txPr>
    </c:legend>
    <c:plotVisOnly val="1"/>
    <c:dispBlanksAs val="gap"/>
    <c:showDLblsOverMax val="0"/>
  </c:chart>
  <c:spPr>
    <a:noFill/>
    <a:ln>
      <a:noFill/>
    </a:ln>
  </c:spPr>
  <c:txPr>
    <a:bodyPr/>
    <a:lstStyle/>
    <a:p>
      <a:pPr>
        <a:defRPr sz="900" b="1" i="0" u="none" strike="noStrike" baseline="0">
          <a:solidFill>
            <a:schemeClr val="tx1"/>
          </a:solidFill>
          <a:latin typeface="Century Gothic" panose="020B0502020202020204" pitchFamily="34" charset="0"/>
          <a:ea typeface="Arial"/>
          <a:cs typeface="Arial"/>
        </a:defRPr>
      </a:pPr>
      <a:endParaRPr lang="es-E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714285714285701E-3"/>
          <c:y val="5.6000000000000001E-2"/>
          <c:w val="0.9803809294724477"/>
          <c:h val="0.6466389949325394"/>
        </c:manualLayout>
      </c:layout>
      <c:barChart>
        <c:barDir val="col"/>
        <c:grouping val="percentStacked"/>
        <c:varyColors val="0"/>
        <c:ser>
          <c:idx val="4"/>
          <c:order val="0"/>
          <c:tx>
            <c:strRef>
              <c:f>Sheet1!$A$2</c:f>
              <c:strCache>
                <c:ptCount val="1"/>
                <c:pt idx="0">
                  <c:v>Molt pitjor</c:v>
                </c:pt>
              </c:strCache>
            </c:strRef>
          </c:tx>
          <c:spPr>
            <a:solidFill>
              <a:srgbClr val="FF0000"/>
            </a:solidFill>
            <a:ln w="10353">
              <a:solidFill>
                <a:schemeClr val="bg1"/>
              </a:solidFill>
              <a:prstDash val="solid"/>
            </a:ln>
          </c:spPr>
          <c:invertIfNegative val="0"/>
          <c:dPt>
            <c:idx val="1"/>
            <c:invertIfNegative val="1"/>
            <c:bubble3D val="0"/>
            <c:extLst>
              <c:ext xmlns:c16="http://schemas.microsoft.com/office/drawing/2014/chart" uri="{C3380CC4-5D6E-409C-BE32-E72D297353CC}">
                <c16:uniqueId val="{00000000-ACD4-414D-9AD8-D78095D6CFCC}"/>
              </c:ext>
            </c:extLst>
          </c:dPt>
          <c:dPt>
            <c:idx val="4"/>
            <c:invertIfNegative val="0"/>
            <c:bubble3D val="0"/>
            <c:spPr>
              <a:noFill/>
              <a:ln w="10353">
                <a:solidFill>
                  <a:srgbClr val="FF0000"/>
                </a:solidFill>
                <a:prstDash val="solid"/>
              </a:ln>
            </c:spPr>
            <c:extLst>
              <c:ext xmlns:c16="http://schemas.microsoft.com/office/drawing/2014/chart" uri="{C3380CC4-5D6E-409C-BE32-E72D297353CC}">
                <c16:uniqueId val="{00000002-ACD4-414D-9AD8-D78095D6CFCC}"/>
              </c:ext>
            </c:extLst>
          </c:dPt>
          <c:dLbls>
            <c:numFmt formatCode="0%" sourceLinked="0"/>
            <c:spPr>
              <a:noFill/>
              <a:ln w="20706">
                <a:noFill/>
              </a:ln>
            </c:spPr>
            <c:txPr>
              <a:bodyPr/>
              <a:lstStyle/>
              <a:p>
                <a:pPr>
                  <a:defRPr sz="800">
                    <a:solidFill>
                      <a:schemeClr val="tx1"/>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Fins el 12/03/2020</c:v>
                </c:pt>
                <c:pt idx="1">
                  <c:v>A partir del 12/03/2020</c:v>
                </c:pt>
              </c:strCache>
            </c:strRef>
          </c:cat>
          <c:val>
            <c:numRef>
              <c:f>Sheet1!$B$2:$C$2</c:f>
              <c:numCache>
                <c:formatCode>0%</c:formatCode>
                <c:ptCount val="2"/>
                <c:pt idx="1">
                  <c:v>0.1875</c:v>
                </c:pt>
              </c:numCache>
            </c:numRef>
          </c:val>
          <c:extLst>
            <c:ext xmlns:c16="http://schemas.microsoft.com/office/drawing/2014/chart" uri="{C3380CC4-5D6E-409C-BE32-E72D297353CC}">
              <c16:uniqueId val="{00000003-ACD4-414D-9AD8-D78095D6CFCC}"/>
            </c:ext>
          </c:extLst>
        </c:ser>
        <c:ser>
          <c:idx val="2"/>
          <c:order val="1"/>
          <c:tx>
            <c:strRef>
              <c:f>Sheet1!$A$3</c:f>
              <c:strCache>
                <c:ptCount val="1"/>
                <c:pt idx="0">
                  <c:v>Pitjor</c:v>
                </c:pt>
              </c:strCache>
            </c:strRef>
          </c:tx>
          <c:spPr>
            <a:solidFill>
              <a:srgbClr val="FF6600"/>
            </a:solidFill>
            <a:ln w="10353">
              <a:solidFill>
                <a:schemeClr val="bg1"/>
              </a:solidFill>
              <a:prstDash val="solid"/>
            </a:ln>
          </c:spPr>
          <c:invertIfNegative val="0"/>
          <c:dPt>
            <c:idx val="4"/>
            <c:invertIfNegative val="0"/>
            <c:bubble3D val="0"/>
            <c:spPr>
              <a:noFill/>
              <a:ln w="10353">
                <a:solidFill>
                  <a:srgbClr val="FF6600"/>
                </a:solidFill>
                <a:prstDash val="solid"/>
              </a:ln>
            </c:spPr>
            <c:extLst>
              <c:ext xmlns:c16="http://schemas.microsoft.com/office/drawing/2014/chart" uri="{C3380CC4-5D6E-409C-BE32-E72D297353CC}">
                <c16:uniqueId val="{00000005-ACD4-414D-9AD8-D78095D6CFCC}"/>
              </c:ext>
            </c:extLst>
          </c:dPt>
          <c:dLbls>
            <c:numFmt formatCode="0%" sourceLinked="0"/>
            <c:spPr>
              <a:noFill/>
              <a:ln w="20706">
                <a:noFill/>
              </a:ln>
            </c:spPr>
            <c:txPr>
              <a:bodyPr/>
              <a:lstStyle/>
              <a:p>
                <a:pPr>
                  <a:defRPr sz="800"/>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Fins el 12/03/2020</c:v>
                </c:pt>
                <c:pt idx="1">
                  <c:v>A partir del 12/03/2020</c:v>
                </c:pt>
              </c:strCache>
            </c:strRef>
          </c:cat>
          <c:val>
            <c:numRef>
              <c:f>Sheet1!$B$3:$C$3</c:f>
              <c:numCache>
                <c:formatCode>0%</c:formatCode>
                <c:ptCount val="2"/>
                <c:pt idx="0" formatCode="#,##0.0%">
                  <c:v>0.26923076923076922</c:v>
                </c:pt>
                <c:pt idx="1">
                  <c:v>0.375</c:v>
                </c:pt>
              </c:numCache>
            </c:numRef>
          </c:val>
          <c:extLst>
            <c:ext xmlns:c16="http://schemas.microsoft.com/office/drawing/2014/chart" uri="{C3380CC4-5D6E-409C-BE32-E72D297353CC}">
              <c16:uniqueId val="{00000006-ACD4-414D-9AD8-D78095D6CFCC}"/>
            </c:ext>
          </c:extLst>
        </c:ser>
        <c:ser>
          <c:idx val="0"/>
          <c:order val="2"/>
          <c:tx>
            <c:strRef>
              <c:f>Sheet1!$A$4</c:f>
              <c:strCache>
                <c:ptCount val="1"/>
                <c:pt idx="0">
                  <c:v>Igual</c:v>
                </c:pt>
              </c:strCache>
            </c:strRef>
          </c:tx>
          <c:spPr>
            <a:solidFill>
              <a:srgbClr val="FFC000"/>
            </a:solidFill>
            <a:ln>
              <a:solidFill>
                <a:schemeClr val="bg1"/>
              </a:solidFill>
            </a:ln>
          </c:spPr>
          <c:invertIfNegative val="0"/>
          <c:dPt>
            <c:idx val="4"/>
            <c:invertIfNegative val="0"/>
            <c:bubble3D val="0"/>
            <c:spPr>
              <a:noFill/>
              <a:ln>
                <a:solidFill>
                  <a:srgbClr val="FFC000"/>
                </a:solidFill>
              </a:ln>
            </c:spPr>
            <c:extLst>
              <c:ext xmlns:c16="http://schemas.microsoft.com/office/drawing/2014/chart" uri="{C3380CC4-5D6E-409C-BE32-E72D297353CC}">
                <c16:uniqueId val="{00000008-ACD4-414D-9AD8-D78095D6CFCC}"/>
              </c:ext>
            </c:extLst>
          </c:dPt>
          <c:dLbls>
            <c:numFmt formatCode="0%" sourceLinked="0"/>
            <c:spPr>
              <a:noFill/>
              <a:ln>
                <a:noFill/>
              </a:ln>
              <a:effectLst/>
            </c:spPr>
            <c:txPr>
              <a:bodyPr/>
              <a:lstStyle/>
              <a:p>
                <a:pPr>
                  <a:defRPr sz="800"/>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Fins el 12/03/2020</c:v>
                </c:pt>
                <c:pt idx="1">
                  <c:v>A partir del 12/03/2020</c:v>
                </c:pt>
              </c:strCache>
            </c:strRef>
          </c:cat>
          <c:val>
            <c:numRef>
              <c:f>Sheet1!$B$4:$C$4</c:f>
              <c:numCache>
                <c:formatCode>0%</c:formatCode>
                <c:ptCount val="2"/>
                <c:pt idx="0" formatCode="#,##0.0%">
                  <c:v>0.61538461538461542</c:v>
                </c:pt>
                <c:pt idx="1">
                  <c:v>0.375</c:v>
                </c:pt>
              </c:numCache>
            </c:numRef>
          </c:val>
          <c:extLst>
            <c:ext xmlns:c16="http://schemas.microsoft.com/office/drawing/2014/chart" uri="{C3380CC4-5D6E-409C-BE32-E72D297353CC}">
              <c16:uniqueId val="{00000009-ACD4-414D-9AD8-D78095D6CFCC}"/>
            </c:ext>
          </c:extLst>
        </c:ser>
        <c:ser>
          <c:idx val="1"/>
          <c:order val="3"/>
          <c:tx>
            <c:strRef>
              <c:f>Sheet1!$A$5</c:f>
              <c:strCache>
                <c:ptCount val="1"/>
                <c:pt idx="0">
                  <c:v>Millor</c:v>
                </c:pt>
              </c:strCache>
            </c:strRef>
          </c:tx>
          <c:spPr>
            <a:solidFill>
              <a:srgbClr val="99CC00"/>
            </a:solidFill>
            <a:ln>
              <a:solidFill>
                <a:schemeClr val="bg1"/>
              </a:solidFill>
            </a:ln>
          </c:spPr>
          <c:invertIfNegative val="0"/>
          <c:dPt>
            <c:idx val="4"/>
            <c:invertIfNegative val="0"/>
            <c:bubble3D val="0"/>
            <c:spPr>
              <a:noFill/>
              <a:ln>
                <a:solidFill>
                  <a:srgbClr val="99CC00"/>
                </a:solidFill>
              </a:ln>
            </c:spPr>
            <c:extLst>
              <c:ext xmlns:c16="http://schemas.microsoft.com/office/drawing/2014/chart" uri="{C3380CC4-5D6E-409C-BE32-E72D297353CC}">
                <c16:uniqueId val="{0000000B-ACD4-414D-9AD8-D78095D6CFCC}"/>
              </c:ext>
            </c:extLst>
          </c:dPt>
          <c:dLbls>
            <c:numFmt formatCode="0%" sourceLinked="0"/>
            <c:spPr>
              <a:noFill/>
              <a:ln>
                <a:noFill/>
              </a:ln>
              <a:effectLst/>
            </c:spPr>
            <c:txPr>
              <a:bodyPr/>
              <a:lstStyle/>
              <a:p>
                <a:pPr>
                  <a:defRPr sz="800"/>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Fins el 12/03/2020</c:v>
                </c:pt>
                <c:pt idx="1">
                  <c:v>A partir del 12/03/2020</c:v>
                </c:pt>
              </c:strCache>
            </c:strRef>
          </c:cat>
          <c:val>
            <c:numRef>
              <c:f>Sheet1!$B$5:$C$5</c:f>
              <c:numCache>
                <c:formatCode>0%</c:formatCode>
                <c:ptCount val="2"/>
                <c:pt idx="0" formatCode="#,##0.0%">
                  <c:v>0.11538461538461538</c:v>
                </c:pt>
                <c:pt idx="1">
                  <c:v>6.25E-2</c:v>
                </c:pt>
              </c:numCache>
            </c:numRef>
          </c:val>
          <c:extLst>
            <c:ext xmlns:c16="http://schemas.microsoft.com/office/drawing/2014/chart" uri="{C3380CC4-5D6E-409C-BE32-E72D297353CC}">
              <c16:uniqueId val="{0000000C-ACD4-414D-9AD8-D78095D6CFCC}"/>
            </c:ext>
          </c:extLst>
        </c:ser>
        <c:ser>
          <c:idx val="3"/>
          <c:order val="4"/>
          <c:tx>
            <c:strRef>
              <c:f>Sheet1!$A$6</c:f>
              <c:strCache>
                <c:ptCount val="1"/>
                <c:pt idx="0">
                  <c:v>Molt millor</c:v>
                </c:pt>
              </c:strCache>
            </c:strRef>
          </c:tx>
          <c:spPr>
            <a:solidFill>
              <a:srgbClr val="808000"/>
            </a:solidFill>
            <a:ln>
              <a:solidFill>
                <a:schemeClr val="bg1"/>
              </a:solidFill>
            </a:ln>
          </c:spPr>
          <c:invertIfNegative val="0"/>
          <c:dLbls>
            <c:dLbl>
              <c:idx val="0"/>
              <c:layout>
                <c:manualLayout>
                  <c:x val="6.8571246537523266E-3"/>
                  <c:y val="-2.132973364091513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ACD4-414D-9AD8-D78095D6CFCC}"/>
                </c:ext>
              </c:extLst>
            </c:dLbl>
            <c:spPr>
              <a:noFill/>
              <a:ln>
                <a:noFill/>
              </a:ln>
              <a:effectLst/>
            </c:spPr>
            <c:txPr>
              <a:bodyPr wrap="square" lIns="38100" tIns="19050" rIns="38100" bIns="19050" anchor="ctr">
                <a:spAutoFit/>
              </a:bodyPr>
              <a:lstStyle/>
              <a:p>
                <a:pPr>
                  <a:defRPr sz="800"/>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Fins el 12/03/2020</c:v>
                </c:pt>
                <c:pt idx="1">
                  <c:v>A partir del 12/03/2020</c:v>
                </c:pt>
              </c:strCache>
            </c:strRef>
          </c:cat>
          <c:val>
            <c:numRef>
              <c:f>Sheet1!$B$6:$C$6</c:f>
              <c:numCache>
                <c:formatCode>General</c:formatCode>
                <c:ptCount val="2"/>
              </c:numCache>
            </c:numRef>
          </c:val>
          <c:extLst>
            <c:ext xmlns:c16="http://schemas.microsoft.com/office/drawing/2014/chart" uri="{C3380CC4-5D6E-409C-BE32-E72D297353CC}">
              <c16:uniqueId val="{0000000E-ACD4-414D-9AD8-D78095D6CFCC}"/>
            </c:ext>
          </c:extLst>
        </c:ser>
        <c:dLbls>
          <c:showLegendKey val="0"/>
          <c:showVal val="1"/>
          <c:showCatName val="0"/>
          <c:showSerName val="0"/>
          <c:showPercent val="0"/>
          <c:showBubbleSize val="0"/>
        </c:dLbls>
        <c:gapWidth val="80"/>
        <c:overlap val="100"/>
        <c:axId val="358824408"/>
        <c:axId val="362628672"/>
        <c:extLst>
          <c:ext xmlns:c15="http://schemas.microsoft.com/office/drawing/2012/chart" uri="{02D57815-91ED-43cb-92C2-25804820EDAC}">
            <c15:filteredBarSeries>
              <c15:ser>
                <c:idx val="5"/>
                <c:order val="5"/>
                <c:tx>
                  <c:strRef>
                    <c:extLst>
                      <c:ext uri="{02D57815-91ED-43cb-92C2-25804820EDAC}">
                        <c15:formulaRef>
                          <c15:sqref>Sheet1!$A$7</c15:sqref>
                        </c15:formulaRef>
                      </c:ext>
                    </c:extLst>
                    <c:strCache>
                      <c:ptCount val="1"/>
                      <c:pt idx="0">
                        <c:v>Ns/Nc</c:v>
                      </c:pt>
                    </c:strCache>
                  </c:strRef>
                </c:tx>
                <c:spPr>
                  <a:solidFill>
                    <a:schemeClr val="bg1">
                      <a:lumMod val="75000"/>
                    </a:schemeClr>
                  </a:solidFill>
                  <a:ln>
                    <a:solidFill>
                      <a:schemeClr val="bg1"/>
                    </a:solidFill>
                  </a:ln>
                </c:spPr>
                <c:invertIfNegative val="0"/>
                <c:dPt>
                  <c:idx val="4"/>
                  <c:invertIfNegative val="0"/>
                  <c:bubble3D val="0"/>
                  <c:spPr>
                    <a:noFill/>
                    <a:ln>
                      <a:solidFill>
                        <a:schemeClr val="bg1">
                          <a:lumMod val="75000"/>
                        </a:schemeClr>
                      </a:solidFill>
                    </a:ln>
                  </c:spPr>
                  <c:extLst>
                    <c:ext xmlns:c16="http://schemas.microsoft.com/office/drawing/2014/chart" uri="{C3380CC4-5D6E-409C-BE32-E72D297353CC}">
                      <c16:uniqueId val="{00000010-ACD4-414D-9AD8-D78095D6CFCC}"/>
                    </c:ext>
                  </c:extLst>
                </c:dPt>
                <c:dLbls>
                  <c:dLbl>
                    <c:idx val="4"/>
                    <c:layout>
                      <c:manualLayout>
                        <c:x val="1.8877794399761085E-2"/>
                        <c:y val="7.6812905535851711E-3"/>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10-ACD4-414D-9AD8-D78095D6CFCC}"/>
                      </c:ext>
                    </c:extLst>
                  </c:dLbl>
                  <c:spPr>
                    <a:noFill/>
                    <a:ln>
                      <a:noFill/>
                    </a:ln>
                    <a:effectLst/>
                  </c:spPr>
                  <c:txPr>
                    <a:bodyPr/>
                    <a:lstStyle/>
                    <a:p>
                      <a:pPr>
                        <a:defRPr sz="800"/>
                      </a:pPr>
                      <a:endParaRPr lang="es-ES"/>
                    </a:p>
                  </c:txPr>
                  <c:showLegendKey val="0"/>
                  <c:showVal val="1"/>
                  <c:showCatName val="0"/>
                  <c:showSerName val="0"/>
                  <c:showPercent val="0"/>
                  <c:showBubbleSize val="0"/>
                  <c:showLeaderLines val="0"/>
                  <c:extLst>
                    <c:ext uri="{CE6537A1-D6FC-4f65-9D91-7224C49458BB}">
                      <c15:showLeaderLines val="0"/>
                    </c:ext>
                  </c:extLst>
                </c:dLbls>
                <c:cat>
                  <c:strRef>
                    <c:extLst>
                      <c:ext uri="{02D57815-91ED-43cb-92C2-25804820EDAC}">
                        <c15:formulaRef>
                          <c15:sqref>Sheet1!$B$1:$C$1</c15:sqref>
                        </c15:formulaRef>
                      </c:ext>
                    </c:extLst>
                    <c:strCache>
                      <c:ptCount val="2"/>
                      <c:pt idx="0">
                        <c:v>Fins el 12/03/2020</c:v>
                      </c:pt>
                      <c:pt idx="1">
                        <c:v>A partir del 12/03/2020</c:v>
                      </c:pt>
                    </c:strCache>
                  </c:strRef>
                </c:cat>
                <c:val>
                  <c:numRef>
                    <c:extLst>
                      <c:ext uri="{02D57815-91ED-43cb-92C2-25804820EDAC}">
                        <c15:formulaRef>
                          <c15:sqref>Sheet1!$B$7:$C$7</c15:sqref>
                        </c15:formulaRef>
                      </c:ext>
                    </c:extLst>
                    <c:numCache>
                      <c:formatCode>General</c:formatCode>
                      <c:ptCount val="2"/>
                    </c:numCache>
                  </c:numRef>
                </c:val>
                <c:extLst>
                  <c:ext xmlns:c16="http://schemas.microsoft.com/office/drawing/2014/chart" uri="{C3380CC4-5D6E-409C-BE32-E72D297353CC}">
                    <c16:uniqueId val="{00000011-ACD4-414D-9AD8-D78095D6CFCC}"/>
                  </c:ext>
                </c:extLst>
              </c15:ser>
            </c15:filteredBarSeries>
          </c:ext>
        </c:extLst>
      </c:barChart>
      <c:catAx>
        <c:axId val="358824408"/>
        <c:scaling>
          <c:orientation val="minMax"/>
        </c:scaling>
        <c:delete val="0"/>
        <c:axPos val="b"/>
        <c:numFmt formatCode="General" sourceLinked="0"/>
        <c:majorTickMark val="none"/>
        <c:minorTickMark val="none"/>
        <c:tickLblPos val="nextTo"/>
        <c:spPr>
          <a:ln>
            <a:noFill/>
          </a:ln>
        </c:spPr>
        <c:txPr>
          <a:bodyPr/>
          <a:lstStyle/>
          <a:p>
            <a:pPr>
              <a:defRPr sz="900">
                <a:solidFill>
                  <a:schemeClr val="bg1">
                    <a:lumMod val="50000"/>
                  </a:schemeClr>
                </a:solidFill>
              </a:defRPr>
            </a:pPr>
            <a:endParaRPr lang="es-ES"/>
          </a:p>
        </c:txPr>
        <c:crossAx val="362628672"/>
        <c:crosses val="autoZero"/>
        <c:auto val="1"/>
        <c:lblAlgn val="ctr"/>
        <c:lblOffset val="100"/>
        <c:noMultiLvlLbl val="0"/>
      </c:catAx>
      <c:valAx>
        <c:axId val="362628672"/>
        <c:scaling>
          <c:orientation val="minMax"/>
        </c:scaling>
        <c:delete val="1"/>
        <c:axPos val="l"/>
        <c:numFmt formatCode="0%" sourceLinked="1"/>
        <c:majorTickMark val="out"/>
        <c:minorTickMark val="none"/>
        <c:tickLblPos val="none"/>
        <c:crossAx val="358824408"/>
        <c:crosses val="autoZero"/>
        <c:crossBetween val="between"/>
      </c:valAx>
      <c:spPr>
        <a:noFill/>
        <a:ln w="20706">
          <a:noFill/>
        </a:ln>
      </c:spPr>
    </c:plotArea>
    <c:legend>
      <c:legendPos val="b"/>
      <c:layout>
        <c:manualLayout>
          <c:xMode val="edge"/>
          <c:yMode val="edge"/>
          <c:x val="9.826149581456152E-2"/>
          <c:y val="0.83573135207860272"/>
          <c:w val="0.8166669994018162"/>
          <c:h val="0.14734651740119717"/>
        </c:manualLayout>
      </c:layout>
      <c:overlay val="0"/>
      <c:spPr>
        <a:noFill/>
      </c:spPr>
      <c:txPr>
        <a:bodyPr/>
        <a:lstStyle/>
        <a:p>
          <a:pPr>
            <a:defRPr sz="1050" b="0"/>
          </a:pPr>
          <a:endParaRPr lang="es-ES"/>
        </a:p>
      </c:txPr>
    </c:legend>
    <c:plotVisOnly val="1"/>
    <c:dispBlanksAs val="gap"/>
    <c:showDLblsOverMax val="0"/>
  </c:chart>
  <c:spPr>
    <a:noFill/>
    <a:ln>
      <a:noFill/>
    </a:ln>
  </c:spPr>
  <c:txPr>
    <a:bodyPr/>
    <a:lstStyle/>
    <a:p>
      <a:pPr>
        <a:defRPr sz="900" b="1" i="0" u="none" strike="noStrike" baseline="0">
          <a:solidFill>
            <a:schemeClr val="tx1"/>
          </a:solidFill>
          <a:latin typeface="Century Gothic" panose="020B0502020202020204" pitchFamily="34" charset="0"/>
          <a:ea typeface="Arial"/>
          <a:cs typeface="Arial"/>
        </a:defRPr>
      </a:pPr>
      <a:endParaRPr lang="es-E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714285714285701E-3"/>
          <c:y val="5.6000000000000001E-2"/>
          <c:w val="0.9803809294724477"/>
          <c:h val="0.6466389949325394"/>
        </c:manualLayout>
      </c:layout>
      <c:barChart>
        <c:barDir val="col"/>
        <c:grouping val="percentStacked"/>
        <c:varyColors val="0"/>
        <c:ser>
          <c:idx val="4"/>
          <c:order val="0"/>
          <c:tx>
            <c:strRef>
              <c:f>Sheet1!$A$2</c:f>
              <c:strCache>
                <c:ptCount val="1"/>
                <c:pt idx="0">
                  <c:v>Molt pitjor</c:v>
                </c:pt>
              </c:strCache>
            </c:strRef>
          </c:tx>
          <c:spPr>
            <a:solidFill>
              <a:srgbClr val="FF0000"/>
            </a:solidFill>
            <a:ln w="10353">
              <a:solidFill>
                <a:schemeClr val="bg1"/>
              </a:solidFill>
              <a:prstDash val="solid"/>
            </a:ln>
          </c:spPr>
          <c:invertIfNegative val="0"/>
          <c:dPt>
            <c:idx val="1"/>
            <c:invertIfNegative val="1"/>
            <c:bubble3D val="0"/>
            <c:extLst>
              <c:ext xmlns:c16="http://schemas.microsoft.com/office/drawing/2014/chart" uri="{C3380CC4-5D6E-409C-BE32-E72D297353CC}">
                <c16:uniqueId val="{00000000-8C0E-49C9-BEC4-6A93E62753AC}"/>
              </c:ext>
            </c:extLst>
          </c:dPt>
          <c:dPt>
            <c:idx val="4"/>
            <c:invertIfNegative val="0"/>
            <c:bubble3D val="0"/>
            <c:spPr>
              <a:noFill/>
              <a:ln w="10353">
                <a:solidFill>
                  <a:srgbClr val="FF0000"/>
                </a:solidFill>
                <a:prstDash val="solid"/>
              </a:ln>
            </c:spPr>
            <c:extLst>
              <c:ext xmlns:c16="http://schemas.microsoft.com/office/drawing/2014/chart" uri="{C3380CC4-5D6E-409C-BE32-E72D297353CC}">
                <c16:uniqueId val="{00000002-8C0E-49C9-BEC4-6A93E62753AC}"/>
              </c:ext>
            </c:extLst>
          </c:dPt>
          <c:dLbls>
            <c:numFmt formatCode="0%" sourceLinked="0"/>
            <c:spPr>
              <a:noFill/>
              <a:ln w="20706">
                <a:noFill/>
              </a:ln>
            </c:spPr>
            <c:txPr>
              <a:bodyPr/>
              <a:lstStyle/>
              <a:p>
                <a:pPr>
                  <a:defRPr sz="800">
                    <a:solidFill>
                      <a:schemeClr val="tx1"/>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Fins el 12/03/2020</c:v>
                </c:pt>
                <c:pt idx="1">
                  <c:v>A partir del 12/03/2020</c:v>
                </c:pt>
              </c:strCache>
            </c:strRef>
          </c:cat>
          <c:val>
            <c:numRef>
              <c:f>Sheet1!$B$2:$C$2</c:f>
              <c:numCache>
                <c:formatCode>0%</c:formatCode>
                <c:ptCount val="2"/>
                <c:pt idx="0" formatCode="#,##0.0%">
                  <c:v>3.8461538461538464E-2</c:v>
                </c:pt>
                <c:pt idx="1">
                  <c:v>6.25E-2</c:v>
                </c:pt>
              </c:numCache>
            </c:numRef>
          </c:val>
          <c:extLst>
            <c:ext xmlns:c16="http://schemas.microsoft.com/office/drawing/2014/chart" uri="{C3380CC4-5D6E-409C-BE32-E72D297353CC}">
              <c16:uniqueId val="{00000003-8C0E-49C9-BEC4-6A93E62753AC}"/>
            </c:ext>
          </c:extLst>
        </c:ser>
        <c:ser>
          <c:idx val="2"/>
          <c:order val="1"/>
          <c:tx>
            <c:strRef>
              <c:f>Sheet1!$A$3</c:f>
              <c:strCache>
                <c:ptCount val="1"/>
                <c:pt idx="0">
                  <c:v>Pitjor</c:v>
                </c:pt>
              </c:strCache>
            </c:strRef>
          </c:tx>
          <c:spPr>
            <a:solidFill>
              <a:srgbClr val="FF6600"/>
            </a:solidFill>
            <a:ln w="10353">
              <a:solidFill>
                <a:schemeClr val="bg1"/>
              </a:solidFill>
              <a:prstDash val="solid"/>
            </a:ln>
          </c:spPr>
          <c:invertIfNegative val="0"/>
          <c:dPt>
            <c:idx val="4"/>
            <c:invertIfNegative val="0"/>
            <c:bubble3D val="0"/>
            <c:spPr>
              <a:noFill/>
              <a:ln w="10353">
                <a:solidFill>
                  <a:srgbClr val="FF6600"/>
                </a:solidFill>
                <a:prstDash val="solid"/>
              </a:ln>
            </c:spPr>
            <c:extLst>
              <c:ext xmlns:c16="http://schemas.microsoft.com/office/drawing/2014/chart" uri="{C3380CC4-5D6E-409C-BE32-E72D297353CC}">
                <c16:uniqueId val="{00000005-8C0E-49C9-BEC4-6A93E62753AC}"/>
              </c:ext>
            </c:extLst>
          </c:dPt>
          <c:dLbls>
            <c:numFmt formatCode="0%" sourceLinked="0"/>
            <c:spPr>
              <a:noFill/>
              <a:ln w="20706">
                <a:noFill/>
              </a:ln>
            </c:spPr>
            <c:txPr>
              <a:bodyPr/>
              <a:lstStyle/>
              <a:p>
                <a:pPr>
                  <a:defRPr sz="800"/>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Fins el 12/03/2020</c:v>
                </c:pt>
                <c:pt idx="1">
                  <c:v>A partir del 12/03/2020</c:v>
                </c:pt>
              </c:strCache>
            </c:strRef>
          </c:cat>
          <c:val>
            <c:numRef>
              <c:f>Sheet1!$B$3:$C$3</c:f>
              <c:numCache>
                <c:formatCode>0%</c:formatCode>
                <c:ptCount val="2"/>
                <c:pt idx="0" formatCode="#,##0.0%">
                  <c:v>0.26923076923076922</c:v>
                </c:pt>
                <c:pt idx="1">
                  <c:v>0.625</c:v>
                </c:pt>
              </c:numCache>
            </c:numRef>
          </c:val>
          <c:extLst>
            <c:ext xmlns:c16="http://schemas.microsoft.com/office/drawing/2014/chart" uri="{C3380CC4-5D6E-409C-BE32-E72D297353CC}">
              <c16:uniqueId val="{00000006-8C0E-49C9-BEC4-6A93E62753AC}"/>
            </c:ext>
          </c:extLst>
        </c:ser>
        <c:ser>
          <c:idx val="0"/>
          <c:order val="2"/>
          <c:tx>
            <c:strRef>
              <c:f>Sheet1!$A$4</c:f>
              <c:strCache>
                <c:ptCount val="1"/>
                <c:pt idx="0">
                  <c:v>Igual</c:v>
                </c:pt>
              </c:strCache>
            </c:strRef>
          </c:tx>
          <c:spPr>
            <a:solidFill>
              <a:srgbClr val="FFC000"/>
            </a:solidFill>
            <a:ln>
              <a:solidFill>
                <a:schemeClr val="bg1"/>
              </a:solidFill>
            </a:ln>
          </c:spPr>
          <c:invertIfNegative val="0"/>
          <c:dPt>
            <c:idx val="4"/>
            <c:invertIfNegative val="0"/>
            <c:bubble3D val="0"/>
            <c:spPr>
              <a:noFill/>
              <a:ln>
                <a:solidFill>
                  <a:srgbClr val="FFC000"/>
                </a:solidFill>
              </a:ln>
            </c:spPr>
            <c:extLst>
              <c:ext xmlns:c16="http://schemas.microsoft.com/office/drawing/2014/chart" uri="{C3380CC4-5D6E-409C-BE32-E72D297353CC}">
                <c16:uniqueId val="{00000008-8C0E-49C9-BEC4-6A93E62753AC}"/>
              </c:ext>
            </c:extLst>
          </c:dPt>
          <c:dLbls>
            <c:numFmt formatCode="0%" sourceLinked="0"/>
            <c:spPr>
              <a:noFill/>
              <a:ln>
                <a:noFill/>
              </a:ln>
              <a:effectLst/>
            </c:spPr>
            <c:txPr>
              <a:bodyPr/>
              <a:lstStyle/>
              <a:p>
                <a:pPr>
                  <a:defRPr sz="800"/>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Fins el 12/03/2020</c:v>
                </c:pt>
                <c:pt idx="1">
                  <c:v>A partir del 12/03/2020</c:v>
                </c:pt>
              </c:strCache>
            </c:strRef>
          </c:cat>
          <c:val>
            <c:numRef>
              <c:f>Sheet1!$B$4:$C$4</c:f>
              <c:numCache>
                <c:formatCode>0%</c:formatCode>
                <c:ptCount val="2"/>
                <c:pt idx="0" formatCode="#,##0.0%">
                  <c:v>0.46153846153846151</c:v>
                </c:pt>
                <c:pt idx="1">
                  <c:v>6.25E-2</c:v>
                </c:pt>
              </c:numCache>
            </c:numRef>
          </c:val>
          <c:extLst>
            <c:ext xmlns:c16="http://schemas.microsoft.com/office/drawing/2014/chart" uri="{C3380CC4-5D6E-409C-BE32-E72D297353CC}">
              <c16:uniqueId val="{00000009-8C0E-49C9-BEC4-6A93E62753AC}"/>
            </c:ext>
          </c:extLst>
        </c:ser>
        <c:ser>
          <c:idx val="1"/>
          <c:order val="3"/>
          <c:tx>
            <c:strRef>
              <c:f>Sheet1!$A$5</c:f>
              <c:strCache>
                <c:ptCount val="1"/>
                <c:pt idx="0">
                  <c:v>Millor</c:v>
                </c:pt>
              </c:strCache>
            </c:strRef>
          </c:tx>
          <c:spPr>
            <a:solidFill>
              <a:srgbClr val="99CC00"/>
            </a:solidFill>
            <a:ln>
              <a:solidFill>
                <a:schemeClr val="bg1"/>
              </a:solidFill>
            </a:ln>
          </c:spPr>
          <c:invertIfNegative val="0"/>
          <c:dPt>
            <c:idx val="4"/>
            <c:invertIfNegative val="0"/>
            <c:bubble3D val="0"/>
            <c:spPr>
              <a:noFill/>
              <a:ln>
                <a:solidFill>
                  <a:srgbClr val="99CC00"/>
                </a:solidFill>
              </a:ln>
            </c:spPr>
            <c:extLst>
              <c:ext xmlns:c16="http://schemas.microsoft.com/office/drawing/2014/chart" uri="{C3380CC4-5D6E-409C-BE32-E72D297353CC}">
                <c16:uniqueId val="{0000000B-8C0E-49C9-BEC4-6A93E62753AC}"/>
              </c:ext>
            </c:extLst>
          </c:dPt>
          <c:dLbls>
            <c:numFmt formatCode="0%" sourceLinked="0"/>
            <c:spPr>
              <a:noFill/>
              <a:ln>
                <a:noFill/>
              </a:ln>
              <a:effectLst/>
            </c:spPr>
            <c:txPr>
              <a:bodyPr/>
              <a:lstStyle/>
              <a:p>
                <a:pPr>
                  <a:defRPr sz="800"/>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Fins el 12/03/2020</c:v>
                </c:pt>
                <c:pt idx="1">
                  <c:v>A partir del 12/03/2020</c:v>
                </c:pt>
              </c:strCache>
            </c:strRef>
          </c:cat>
          <c:val>
            <c:numRef>
              <c:f>Sheet1!$B$5:$C$5</c:f>
              <c:numCache>
                <c:formatCode>0%</c:formatCode>
                <c:ptCount val="2"/>
                <c:pt idx="0" formatCode="#,##0.0%">
                  <c:v>0.19230769230769229</c:v>
                </c:pt>
                <c:pt idx="1">
                  <c:v>0.1875</c:v>
                </c:pt>
              </c:numCache>
            </c:numRef>
          </c:val>
          <c:extLst>
            <c:ext xmlns:c16="http://schemas.microsoft.com/office/drawing/2014/chart" uri="{C3380CC4-5D6E-409C-BE32-E72D297353CC}">
              <c16:uniqueId val="{0000000C-8C0E-49C9-BEC4-6A93E62753AC}"/>
            </c:ext>
          </c:extLst>
        </c:ser>
        <c:ser>
          <c:idx val="3"/>
          <c:order val="4"/>
          <c:tx>
            <c:strRef>
              <c:f>Sheet1!$A$6</c:f>
              <c:strCache>
                <c:ptCount val="1"/>
                <c:pt idx="0">
                  <c:v>Molt millor</c:v>
                </c:pt>
              </c:strCache>
            </c:strRef>
          </c:tx>
          <c:spPr>
            <a:solidFill>
              <a:srgbClr val="808000"/>
            </a:solidFill>
            <a:ln>
              <a:solidFill>
                <a:schemeClr val="bg1"/>
              </a:solidFill>
            </a:ln>
          </c:spPr>
          <c:invertIfNegative val="0"/>
          <c:dLbls>
            <c:dLbl>
              <c:idx val="0"/>
              <c:layout>
                <c:manualLayout>
                  <c:x val="6.8571246537523266E-3"/>
                  <c:y val="-2.132973364091513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8C0E-49C9-BEC4-6A93E62753AC}"/>
                </c:ext>
              </c:extLst>
            </c:dLbl>
            <c:spPr>
              <a:noFill/>
              <a:ln>
                <a:noFill/>
              </a:ln>
              <a:effectLst/>
            </c:spPr>
            <c:txPr>
              <a:bodyPr wrap="square" lIns="38100" tIns="19050" rIns="38100" bIns="19050" anchor="ctr">
                <a:spAutoFit/>
              </a:bodyPr>
              <a:lstStyle/>
              <a:p>
                <a:pPr>
                  <a:defRPr sz="800"/>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Fins el 12/03/2020</c:v>
                </c:pt>
                <c:pt idx="1">
                  <c:v>A partir del 12/03/2020</c:v>
                </c:pt>
              </c:strCache>
            </c:strRef>
          </c:cat>
          <c:val>
            <c:numRef>
              <c:f>Sheet1!$B$6:$C$6</c:f>
              <c:numCache>
                <c:formatCode>General</c:formatCode>
                <c:ptCount val="2"/>
              </c:numCache>
            </c:numRef>
          </c:val>
          <c:extLst>
            <c:ext xmlns:c16="http://schemas.microsoft.com/office/drawing/2014/chart" uri="{C3380CC4-5D6E-409C-BE32-E72D297353CC}">
              <c16:uniqueId val="{0000000E-8C0E-49C9-BEC4-6A93E62753AC}"/>
            </c:ext>
          </c:extLst>
        </c:ser>
        <c:ser>
          <c:idx val="5"/>
          <c:order val="5"/>
          <c:tx>
            <c:strRef>
              <c:f>Sheet1!$A$7</c:f>
              <c:strCache>
                <c:ptCount val="1"/>
                <c:pt idx="0">
                  <c:v>Ns/Nc</c:v>
                </c:pt>
              </c:strCache>
              <c:extLst xmlns:c15="http://schemas.microsoft.com/office/drawing/2012/chart"/>
            </c:strRef>
          </c:tx>
          <c:spPr>
            <a:solidFill>
              <a:schemeClr val="bg1">
                <a:lumMod val="75000"/>
              </a:schemeClr>
            </a:solidFill>
            <a:ln>
              <a:solidFill>
                <a:schemeClr val="bg1"/>
              </a:solidFill>
            </a:ln>
          </c:spPr>
          <c:invertIfNegative val="0"/>
          <c:dPt>
            <c:idx val="4"/>
            <c:invertIfNegative val="0"/>
            <c:bubble3D val="0"/>
            <c:spPr>
              <a:noFill/>
              <a:ln>
                <a:solidFill>
                  <a:schemeClr val="bg1">
                    <a:lumMod val="75000"/>
                  </a:schemeClr>
                </a:solidFill>
              </a:ln>
            </c:spPr>
            <c:extLst xmlns:c15="http://schemas.microsoft.com/office/drawing/2012/chart">
              <c:ext xmlns:c16="http://schemas.microsoft.com/office/drawing/2014/chart" uri="{C3380CC4-5D6E-409C-BE32-E72D297353CC}">
                <c16:uniqueId val="{00000010-8C0E-49C9-BEC4-6A93E62753AC}"/>
              </c:ext>
            </c:extLst>
          </c:dPt>
          <c:dLbls>
            <c:dLbl>
              <c:idx val="4"/>
              <c:layout>
                <c:manualLayout>
                  <c:x val="1.8877794399761085E-2"/>
                  <c:y val="7.6812905535851711E-3"/>
                </c:manualLayout>
              </c:layout>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10-8C0E-49C9-BEC4-6A93E62753AC}"/>
                </c:ext>
              </c:extLst>
            </c:dLbl>
            <c:spPr>
              <a:noFill/>
              <a:ln>
                <a:noFill/>
              </a:ln>
              <a:effectLst/>
            </c:spPr>
            <c:txPr>
              <a:bodyPr/>
              <a:lstStyle/>
              <a:p>
                <a:pPr>
                  <a:defRPr sz="800"/>
                </a:pPr>
                <a:endParaRPr lang="es-ES"/>
              </a:p>
            </c:txPr>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0"/>
              </c:ext>
            </c:extLst>
          </c:dLbls>
          <c:cat>
            <c:strRef>
              <c:f>Sheet1!$B$1:$C$1</c:f>
              <c:strCache>
                <c:ptCount val="2"/>
                <c:pt idx="0">
                  <c:v>Fins el 12/03/2020</c:v>
                </c:pt>
                <c:pt idx="1">
                  <c:v>A partir del 12/03/2020</c:v>
                </c:pt>
              </c:strCache>
              <c:extLst xmlns:c15="http://schemas.microsoft.com/office/drawing/2012/chart"/>
            </c:strRef>
          </c:cat>
          <c:val>
            <c:numRef>
              <c:f>Sheet1!$B$7:$C$7</c:f>
              <c:numCache>
                <c:formatCode>0%</c:formatCode>
                <c:ptCount val="2"/>
                <c:pt idx="0">
                  <c:v>3.8461538461538464E-2</c:v>
                </c:pt>
                <c:pt idx="1">
                  <c:v>6.25E-2</c:v>
                </c:pt>
              </c:numCache>
              <c:extLst xmlns:c15="http://schemas.microsoft.com/office/drawing/2012/chart"/>
            </c:numRef>
          </c:val>
          <c:extLst xmlns:c15="http://schemas.microsoft.com/office/drawing/2012/chart">
            <c:ext xmlns:c16="http://schemas.microsoft.com/office/drawing/2014/chart" uri="{C3380CC4-5D6E-409C-BE32-E72D297353CC}">
              <c16:uniqueId val="{00000011-8C0E-49C9-BEC4-6A93E62753AC}"/>
            </c:ext>
          </c:extLst>
        </c:ser>
        <c:dLbls>
          <c:showLegendKey val="0"/>
          <c:showVal val="1"/>
          <c:showCatName val="0"/>
          <c:showSerName val="0"/>
          <c:showPercent val="0"/>
          <c:showBubbleSize val="0"/>
        </c:dLbls>
        <c:gapWidth val="80"/>
        <c:overlap val="100"/>
        <c:axId val="358824408"/>
        <c:axId val="362628672"/>
        <c:extLst/>
      </c:barChart>
      <c:catAx>
        <c:axId val="358824408"/>
        <c:scaling>
          <c:orientation val="minMax"/>
        </c:scaling>
        <c:delete val="0"/>
        <c:axPos val="b"/>
        <c:numFmt formatCode="General" sourceLinked="0"/>
        <c:majorTickMark val="none"/>
        <c:minorTickMark val="none"/>
        <c:tickLblPos val="nextTo"/>
        <c:spPr>
          <a:ln>
            <a:noFill/>
          </a:ln>
        </c:spPr>
        <c:txPr>
          <a:bodyPr/>
          <a:lstStyle/>
          <a:p>
            <a:pPr>
              <a:defRPr sz="900">
                <a:solidFill>
                  <a:schemeClr val="bg1">
                    <a:lumMod val="50000"/>
                  </a:schemeClr>
                </a:solidFill>
              </a:defRPr>
            </a:pPr>
            <a:endParaRPr lang="es-ES"/>
          </a:p>
        </c:txPr>
        <c:crossAx val="362628672"/>
        <c:crosses val="autoZero"/>
        <c:auto val="1"/>
        <c:lblAlgn val="ctr"/>
        <c:lblOffset val="100"/>
        <c:noMultiLvlLbl val="0"/>
      </c:catAx>
      <c:valAx>
        <c:axId val="362628672"/>
        <c:scaling>
          <c:orientation val="minMax"/>
        </c:scaling>
        <c:delete val="1"/>
        <c:axPos val="l"/>
        <c:numFmt formatCode="0%" sourceLinked="1"/>
        <c:majorTickMark val="out"/>
        <c:minorTickMark val="none"/>
        <c:tickLblPos val="none"/>
        <c:crossAx val="358824408"/>
        <c:crosses val="autoZero"/>
        <c:crossBetween val="between"/>
      </c:valAx>
      <c:spPr>
        <a:noFill/>
        <a:ln w="20706">
          <a:noFill/>
        </a:ln>
      </c:spPr>
    </c:plotArea>
    <c:legend>
      <c:legendPos val="b"/>
      <c:layout>
        <c:manualLayout>
          <c:xMode val="edge"/>
          <c:yMode val="edge"/>
          <c:x val="9.826149581456152E-2"/>
          <c:y val="0.83573135207860272"/>
          <c:w val="0.8166669994018162"/>
          <c:h val="0.14734651740119717"/>
        </c:manualLayout>
      </c:layout>
      <c:overlay val="0"/>
      <c:spPr>
        <a:noFill/>
      </c:spPr>
      <c:txPr>
        <a:bodyPr/>
        <a:lstStyle/>
        <a:p>
          <a:pPr>
            <a:defRPr sz="1050" b="0"/>
          </a:pPr>
          <a:endParaRPr lang="es-ES"/>
        </a:p>
      </c:txPr>
    </c:legend>
    <c:plotVisOnly val="1"/>
    <c:dispBlanksAs val="gap"/>
    <c:showDLblsOverMax val="0"/>
  </c:chart>
  <c:spPr>
    <a:noFill/>
    <a:ln>
      <a:noFill/>
    </a:ln>
  </c:spPr>
  <c:txPr>
    <a:bodyPr/>
    <a:lstStyle/>
    <a:p>
      <a:pPr>
        <a:defRPr sz="900" b="1" i="0" u="none" strike="noStrike" baseline="0">
          <a:solidFill>
            <a:schemeClr val="tx1"/>
          </a:solidFill>
          <a:latin typeface="Century Gothic" panose="020B0502020202020204" pitchFamily="34" charset="0"/>
          <a:ea typeface="Arial"/>
          <a:cs typeface="Arial"/>
        </a:defRPr>
      </a:pPr>
      <a:endParaRPr lang="es-E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543581616481803E-3"/>
          <c:y val="8.6956521739130505E-3"/>
          <c:w val="0.99207606973058637"/>
          <c:h val="0.97391304347826091"/>
        </c:manualLayout>
      </c:layout>
      <c:barChart>
        <c:barDir val="bar"/>
        <c:grouping val="percentStacked"/>
        <c:varyColors val="0"/>
        <c:ser>
          <c:idx val="3"/>
          <c:order val="0"/>
          <c:tx>
            <c:strRef>
              <c:f>Sheet1!$A$2</c:f>
              <c:strCache>
                <c:ptCount val="1"/>
              </c:strCache>
            </c:strRef>
          </c:tx>
          <c:spPr>
            <a:solidFill>
              <a:schemeClr val="folHlink"/>
            </a:solidFill>
            <a:ln w="15713">
              <a:solidFill>
                <a:schemeClr val="tx1"/>
              </a:solidFill>
              <a:prstDash val="solid"/>
            </a:ln>
          </c:spPr>
          <c:invertIfNegative val="0"/>
          <c:dPt>
            <c:idx val="0"/>
            <c:invertIfNegative val="0"/>
            <c:bubble3D val="0"/>
            <c:spPr>
              <a:noFill/>
              <a:ln w="31427">
                <a:noFill/>
              </a:ln>
            </c:spPr>
            <c:extLst>
              <c:ext xmlns:c16="http://schemas.microsoft.com/office/drawing/2014/chart" uri="{C3380CC4-5D6E-409C-BE32-E72D297353CC}">
                <c16:uniqueId val="{00000001-E331-450A-AE1B-5413DA3BF4AA}"/>
              </c:ext>
            </c:extLst>
          </c:dPt>
          <c:dLbls>
            <c:delete val="1"/>
          </c:dLbls>
          <c:cat>
            <c:numRef>
              <c:f>Sheet1!$B$1</c:f>
              <c:numCache>
                <c:formatCode>General</c:formatCode>
                <c:ptCount val="1"/>
              </c:numCache>
            </c:numRef>
          </c:cat>
          <c:val>
            <c:numRef>
              <c:f>Sheet1!$B$2</c:f>
              <c:numCache>
                <c:formatCode>General</c:formatCode>
                <c:ptCount val="1"/>
              </c:numCache>
            </c:numRef>
          </c:val>
          <c:extLst>
            <c:ext xmlns:c16="http://schemas.microsoft.com/office/drawing/2014/chart" uri="{C3380CC4-5D6E-409C-BE32-E72D297353CC}">
              <c16:uniqueId val="{00000002-E331-450A-AE1B-5413DA3BF4AA}"/>
            </c:ext>
          </c:extLst>
        </c:ser>
        <c:ser>
          <c:idx val="4"/>
          <c:order val="1"/>
          <c:tx>
            <c:strRef>
              <c:f>Sheet1!$A$3</c:f>
              <c:strCache>
                <c:ptCount val="1"/>
                <c:pt idx="0">
                  <c:v>Baix</c:v>
                </c:pt>
              </c:strCache>
            </c:strRef>
          </c:tx>
          <c:spPr>
            <a:solidFill>
              <a:srgbClr val="FF6600"/>
            </a:solidFill>
            <a:ln w="31427">
              <a:noFill/>
            </a:ln>
          </c:spPr>
          <c:invertIfNegative val="0"/>
          <c:dLbls>
            <c:numFmt formatCode="0%" sourceLinked="0"/>
            <c:spPr>
              <a:noFill/>
              <a:ln w="31427">
                <a:noFill/>
              </a:ln>
            </c:spPr>
            <c:txPr>
              <a:bodyPr rot="0" vert="horz"/>
              <a:lstStyle/>
              <a:p>
                <a:pPr>
                  <a:defRPr sz="1206" b="0" i="0" u="none" strike="noStrike" baseline="0">
                    <a:solidFill>
                      <a:schemeClr val="tx1"/>
                    </a:solidFill>
                    <a:latin typeface="Century Gothic"/>
                    <a:ea typeface="Century Gothic"/>
                    <a:cs typeface="Century Gothic"/>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c:f>
              <c:numCache>
                <c:formatCode>General</c:formatCode>
                <c:ptCount val="1"/>
              </c:numCache>
            </c:numRef>
          </c:cat>
          <c:val>
            <c:numRef>
              <c:f>Sheet1!$B$3</c:f>
              <c:numCache>
                <c:formatCode>0%</c:formatCode>
                <c:ptCount val="1"/>
                <c:pt idx="0">
                  <c:v>0.54300000000000004</c:v>
                </c:pt>
              </c:numCache>
            </c:numRef>
          </c:val>
          <c:extLst>
            <c:ext xmlns:c16="http://schemas.microsoft.com/office/drawing/2014/chart" uri="{C3380CC4-5D6E-409C-BE32-E72D297353CC}">
              <c16:uniqueId val="{00000003-E331-450A-AE1B-5413DA3BF4AA}"/>
            </c:ext>
          </c:extLst>
        </c:ser>
        <c:ser>
          <c:idx val="1"/>
          <c:order val="2"/>
          <c:tx>
            <c:strRef>
              <c:f>Sheet1!$A$4</c:f>
              <c:strCache>
                <c:ptCount val="1"/>
                <c:pt idx="0">
                  <c:v>Mig</c:v>
                </c:pt>
              </c:strCache>
            </c:strRef>
          </c:tx>
          <c:spPr>
            <a:solidFill>
              <a:srgbClr val="FF9900"/>
            </a:solidFill>
            <a:ln w="31427">
              <a:noFill/>
            </a:ln>
          </c:spPr>
          <c:invertIfNegative val="0"/>
          <c:dPt>
            <c:idx val="0"/>
            <c:invertIfNegative val="0"/>
            <c:bubble3D val="0"/>
            <c:spPr>
              <a:solidFill>
                <a:srgbClr val="FFCC00"/>
              </a:solidFill>
              <a:ln w="31427">
                <a:noFill/>
              </a:ln>
            </c:spPr>
            <c:extLst>
              <c:ext xmlns:c16="http://schemas.microsoft.com/office/drawing/2014/chart" uri="{C3380CC4-5D6E-409C-BE32-E72D297353CC}">
                <c16:uniqueId val="{00000005-E331-450A-AE1B-5413DA3BF4AA}"/>
              </c:ext>
            </c:extLst>
          </c:dPt>
          <c:dLbls>
            <c:dLbl>
              <c:idx val="0"/>
              <c:numFmt formatCode="0%" sourceLinked="0"/>
              <c:spPr>
                <a:noFill/>
                <a:ln w="31427">
                  <a:noFill/>
                </a:ln>
              </c:spPr>
              <c:txPr>
                <a:bodyPr rot="0" vert="horz"/>
                <a:lstStyle/>
                <a:p>
                  <a:pPr>
                    <a:defRPr sz="1206" b="0" i="0" u="none" strike="noStrike" baseline="0">
                      <a:solidFill>
                        <a:schemeClr val="tx1"/>
                      </a:solidFill>
                      <a:latin typeface="Century Gothic"/>
                      <a:ea typeface="Century Gothic"/>
                      <a:cs typeface="Century Gothic"/>
                    </a:defRPr>
                  </a:pPr>
                  <a:endParaRPr lang="es-ES"/>
                </a:p>
              </c:txPr>
              <c:dLblPos val="ctr"/>
              <c:showLegendKey val="0"/>
              <c:showVal val="1"/>
              <c:showCatName val="0"/>
              <c:showSerName val="0"/>
              <c:showPercent val="0"/>
              <c:showBubbleSize val="0"/>
              <c:extLst>
                <c:ext xmlns:c16="http://schemas.microsoft.com/office/drawing/2014/chart" uri="{C3380CC4-5D6E-409C-BE32-E72D297353CC}">
                  <c16:uniqueId val="{00000005-E331-450A-AE1B-5413DA3BF4AA}"/>
                </c:ext>
              </c:extLst>
            </c:dLbl>
            <c:numFmt formatCode="0%" sourceLinked="0"/>
            <c:spPr>
              <a:noFill/>
              <a:ln w="31427">
                <a:noFill/>
              </a:ln>
            </c:spPr>
            <c:txPr>
              <a:bodyPr rot="-5400000" vert="horz"/>
              <a:lstStyle/>
              <a:p>
                <a:pPr>
                  <a:defRPr sz="1206" b="0" i="0" u="none" strike="noStrike" baseline="0">
                    <a:solidFill>
                      <a:schemeClr val="tx1"/>
                    </a:solidFill>
                    <a:latin typeface="Century Gothic"/>
                    <a:ea typeface="Century Gothic"/>
                    <a:cs typeface="Century Gothic"/>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c:f>
              <c:numCache>
                <c:formatCode>General</c:formatCode>
                <c:ptCount val="1"/>
              </c:numCache>
            </c:numRef>
          </c:cat>
          <c:val>
            <c:numRef>
              <c:f>Sheet1!$B$4</c:f>
              <c:numCache>
                <c:formatCode>0%</c:formatCode>
                <c:ptCount val="1"/>
              </c:numCache>
            </c:numRef>
          </c:val>
          <c:extLst>
            <c:ext xmlns:c16="http://schemas.microsoft.com/office/drawing/2014/chart" uri="{C3380CC4-5D6E-409C-BE32-E72D297353CC}">
              <c16:uniqueId val="{00000006-E331-450A-AE1B-5413DA3BF4AA}"/>
            </c:ext>
          </c:extLst>
        </c:ser>
        <c:ser>
          <c:idx val="0"/>
          <c:order val="3"/>
          <c:tx>
            <c:strRef>
              <c:f>Sheet1!$A$5</c:f>
              <c:strCache>
                <c:ptCount val="1"/>
                <c:pt idx="0">
                  <c:v>Alta </c:v>
                </c:pt>
              </c:strCache>
            </c:strRef>
          </c:tx>
          <c:spPr>
            <a:solidFill>
              <a:srgbClr val="808000"/>
            </a:solidFill>
            <a:ln w="31427">
              <a:noFill/>
            </a:ln>
          </c:spPr>
          <c:invertIfNegative val="0"/>
          <c:dLbls>
            <c:dLbl>
              <c:idx val="0"/>
              <c:layout>
                <c:manualLayout>
                  <c:x val="7.3967265740442907E-5"/>
                  <c:y val="-7.3665474786666227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331-450A-AE1B-5413DA3BF4AA}"/>
                </c:ext>
              </c:extLst>
            </c:dLbl>
            <c:spPr>
              <a:noFill/>
              <a:ln w="31427">
                <a:noFill/>
              </a:ln>
            </c:spPr>
            <c:txPr>
              <a:bodyPr/>
              <a:lstStyle/>
              <a:p>
                <a:pPr>
                  <a:defRPr sz="1206" b="0" i="0" u="none" strike="noStrike" baseline="0">
                    <a:solidFill>
                      <a:schemeClr val="tx1"/>
                    </a:solidFill>
                    <a:latin typeface="Century Gothic"/>
                    <a:ea typeface="Century Gothic"/>
                    <a:cs typeface="Century Gothic"/>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c:f>
              <c:numCache>
                <c:formatCode>General</c:formatCode>
                <c:ptCount val="1"/>
              </c:numCache>
            </c:numRef>
          </c:cat>
          <c:val>
            <c:numRef>
              <c:f>Sheet1!$B$5</c:f>
              <c:numCache>
                <c:formatCode>0%</c:formatCode>
                <c:ptCount val="1"/>
              </c:numCache>
            </c:numRef>
          </c:val>
          <c:extLst>
            <c:ext xmlns:c16="http://schemas.microsoft.com/office/drawing/2014/chart" uri="{C3380CC4-5D6E-409C-BE32-E72D297353CC}">
              <c16:uniqueId val="{00000008-E331-450A-AE1B-5413DA3BF4AA}"/>
            </c:ext>
          </c:extLst>
        </c:ser>
        <c:ser>
          <c:idx val="2"/>
          <c:order val="4"/>
          <c:tx>
            <c:strRef>
              <c:f>Sheet1!$A$6</c:f>
              <c:strCache>
                <c:ptCount val="1"/>
                <c:pt idx="0">
                  <c:v>Ns / Nc</c:v>
                </c:pt>
              </c:strCache>
            </c:strRef>
          </c:tx>
          <c:spPr>
            <a:solidFill>
              <a:srgbClr val="C0C0C0"/>
            </a:solidFill>
            <a:ln w="31427">
              <a:noFill/>
            </a:ln>
          </c:spPr>
          <c:invertIfNegative val="0"/>
          <c:dLbls>
            <c:dLbl>
              <c:idx val="0"/>
              <c:layout>
                <c:manualLayout>
                  <c:x val="1.0738041006342552E-2"/>
                  <c:y val="3.937800347420341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E331-450A-AE1B-5413DA3BF4AA}"/>
                </c:ext>
              </c:extLst>
            </c:dLbl>
            <c:spPr>
              <a:noFill/>
              <a:ln w="31427">
                <a:noFill/>
              </a:ln>
            </c:spPr>
            <c:txPr>
              <a:bodyPr/>
              <a:lstStyle/>
              <a:p>
                <a:pPr>
                  <a:defRPr sz="1206" b="0" i="0" u="none" strike="noStrike" baseline="0">
                    <a:solidFill>
                      <a:schemeClr val="tx1"/>
                    </a:solidFill>
                    <a:latin typeface="Century Gothic"/>
                    <a:ea typeface="Century Gothic"/>
                    <a:cs typeface="Century Gothic"/>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c:f>
              <c:numCache>
                <c:formatCode>General</c:formatCode>
                <c:ptCount val="1"/>
              </c:numCache>
            </c:numRef>
          </c:cat>
          <c:val>
            <c:numRef>
              <c:f>Sheet1!$B$6</c:f>
              <c:numCache>
                <c:formatCode>0%</c:formatCode>
                <c:ptCount val="1"/>
              </c:numCache>
            </c:numRef>
          </c:val>
          <c:extLst>
            <c:ext xmlns:c16="http://schemas.microsoft.com/office/drawing/2014/chart" uri="{C3380CC4-5D6E-409C-BE32-E72D297353CC}">
              <c16:uniqueId val="{0000000A-E331-450A-AE1B-5413DA3BF4AA}"/>
            </c:ext>
          </c:extLst>
        </c:ser>
        <c:ser>
          <c:idx val="5"/>
          <c:order val="5"/>
          <c:tx>
            <c:strRef>
              <c:f>Sheet1!$A$7</c:f>
              <c:strCache>
                <c:ptCount val="1"/>
              </c:strCache>
            </c:strRef>
          </c:tx>
          <c:spPr>
            <a:solidFill>
              <a:schemeClr val="tx2"/>
            </a:solidFill>
            <a:ln w="15713">
              <a:solidFill>
                <a:schemeClr val="tx1"/>
              </a:solidFill>
              <a:prstDash val="solid"/>
            </a:ln>
          </c:spPr>
          <c:invertIfNegative val="0"/>
          <c:dPt>
            <c:idx val="0"/>
            <c:invertIfNegative val="0"/>
            <c:bubble3D val="0"/>
            <c:spPr>
              <a:noFill/>
              <a:ln w="31427">
                <a:noFill/>
              </a:ln>
            </c:spPr>
            <c:extLst>
              <c:ext xmlns:c16="http://schemas.microsoft.com/office/drawing/2014/chart" uri="{C3380CC4-5D6E-409C-BE32-E72D297353CC}">
                <c16:uniqueId val="{0000000C-E331-450A-AE1B-5413DA3BF4AA}"/>
              </c:ext>
            </c:extLst>
          </c:dPt>
          <c:dLbls>
            <c:delete val="1"/>
          </c:dLbls>
          <c:cat>
            <c:numRef>
              <c:f>Sheet1!$B$1</c:f>
              <c:numCache>
                <c:formatCode>General</c:formatCode>
                <c:ptCount val="1"/>
              </c:numCache>
            </c:numRef>
          </c:cat>
          <c:val>
            <c:numRef>
              <c:f>Sheet1!$B$7</c:f>
              <c:numCache>
                <c:formatCode>0%</c:formatCode>
                <c:ptCount val="1"/>
                <c:pt idx="0">
                  <c:v>0.45699999999999996</c:v>
                </c:pt>
              </c:numCache>
            </c:numRef>
          </c:val>
          <c:extLst>
            <c:ext xmlns:c16="http://schemas.microsoft.com/office/drawing/2014/chart" uri="{C3380CC4-5D6E-409C-BE32-E72D297353CC}">
              <c16:uniqueId val="{0000000D-E331-450A-AE1B-5413DA3BF4AA}"/>
            </c:ext>
          </c:extLst>
        </c:ser>
        <c:dLbls>
          <c:showLegendKey val="0"/>
          <c:showVal val="1"/>
          <c:showCatName val="0"/>
          <c:showSerName val="0"/>
          <c:showPercent val="0"/>
          <c:showBubbleSize val="0"/>
        </c:dLbls>
        <c:gapWidth val="100"/>
        <c:overlap val="100"/>
        <c:axId val="428028728"/>
        <c:axId val="428027160"/>
      </c:barChart>
      <c:catAx>
        <c:axId val="428028728"/>
        <c:scaling>
          <c:orientation val="maxMin"/>
        </c:scaling>
        <c:delete val="1"/>
        <c:axPos val="l"/>
        <c:numFmt formatCode="General" sourceLinked="1"/>
        <c:majorTickMark val="out"/>
        <c:minorTickMark val="none"/>
        <c:tickLblPos val="nextTo"/>
        <c:crossAx val="428027160"/>
        <c:crosses val="autoZero"/>
        <c:auto val="1"/>
        <c:lblAlgn val="ctr"/>
        <c:lblOffset val="100"/>
        <c:noMultiLvlLbl val="0"/>
      </c:catAx>
      <c:valAx>
        <c:axId val="428027160"/>
        <c:scaling>
          <c:orientation val="minMax"/>
          <c:max val="1"/>
        </c:scaling>
        <c:delete val="1"/>
        <c:axPos val="t"/>
        <c:numFmt formatCode="0%" sourceLinked="1"/>
        <c:majorTickMark val="out"/>
        <c:minorTickMark val="none"/>
        <c:tickLblPos val="nextTo"/>
        <c:crossAx val="428028728"/>
        <c:crosses val="autoZero"/>
        <c:crossBetween val="between"/>
      </c:valAx>
      <c:spPr>
        <a:noFill/>
        <a:ln w="31427">
          <a:noFill/>
        </a:ln>
      </c:spPr>
    </c:plotArea>
    <c:plotVisOnly val="1"/>
    <c:dispBlanksAs val="gap"/>
    <c:showDLblsOverMax val="0"/>
  </c:chart>
  <c:spPr>
    <a:noFill/>
    <a:ln>
      <a:noFill/>
    </a:ln>
  </c:spPr>
  <c:txPr>
    <a:bodyPr/>
    <a:lstStyle/>
    <a:p>
      <a:pPr>
        <a:defRPr sz="990" b="0" i="0" u="none" strike="noStrike" baseline="0">
          <a:solidFill>
            <a:schemeClr val="tx1"/>
          </a:solidFill>
          <a:latin typeface="Century Gothic"/>
          <a:ea typeface="Century Gothic"/>
          <a:cs typeface="Century Gothic"/>
        </a:defRPr>
      </a:pPr>
      <a:endParaRPr lang="es-E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543581616481803E-3"/>
          <c:y val="8.6956521739130505E-3"/>
          <c:w val="0.99207606973058637"/>
          <c:h val="0.97391304347826091"/>
        </c:manualLayout>
      </c:layout>
      <c:barChart>
        <c:barDir val="bar"/>
        <c:grouping val="percentStacked"/>
        <c:varyColors val="0"/>
        <c:ser>
          <c:idx val="3"/>
          <c:order val="0"/>
          <c:tx>
            <c:strRef>
              <c:f>Sheet1!$A$2</c:f>
              <c:strCache>
                <c:ptCount val="1"/>
              </c:strCache>
            </c:strRef>
          </c:tx>
          <c:spPr>
            <a:solidFill>
              <a:schemeClr val="folHlink"/>
            </a:solidFill>
            <a:ln w="15713">
              <a:solidFill>
                <a:schemeClr val="tx1"/>
              </a:solidFill>
              <a:prstDash val="solid"/>
            </a:ln>
          </c:spPr>
          <c:invertIfNegative val="0"/>
          <c:dPt>
            <c:idx val="0"/>
            <c:invertIfNegative val="0"/>
            <c:bubble3D val="0"/>
            <c:spPr>
              <a:noFill/>
              <a:ln w="31427">
                <a:noFill/>
              </a:ln>
            </c:spPr>
            <c:extLst>
              <c:ext xmlns:c16="http://schemas.microsoft.com/office/drawing/2014/chart" uri="{C3380CC4-5D6E-409C-BE32-E72D297353CC}">
                <c16:uniqueId val="{00000001-C3AD-4AC1-BC5A-317657470D80}"/>
              </c:ext>
            </c:extLst>
          </c:dPt>
          <c:dLbls>
            <c:delete val="1"/>
          </c:dLbls>
          <c:cat>
            <c:numRef>
              <c:f>Sheet1!$B$1:$B$1</c:f>
              <c:numCache>
                <c:formatCode>General</c:formatCode>
                <c:ptCount val="1"/>
              </c:numCache>
            </c:numRef>
          </c:cat>
          <c:val>
            <c:numRef>
              <c:f>Sheet1!$B$2:$B$2</c:f>
              <c:numCache>
                <c:formatCode>0%</c:formatCode>
                <c:ptCount val="1"/>
                <c:pt idx="0">
                  <c:v>0.54300000000000004</c:v>
                </c:pt>
              </c:numCache>
            </c:numRef>
          </c:val>
          <c:extLst>
            <c:ext xmlns:c16="http://schemas.microsoft.com/office/drawing/2014/chart" uri="{C3380CC4-5D6E-409C-BE32-E72D297353CC}">
              <c16:uniqueId val="{00000002-C3AD-4AC1-BC5A-317657470D80}"/>
            </c:ext>
          </c:extLst>
        </c:ser>
        <c:ser>
          <c:idx val="4"/>
          <c:order val="1"/>
          <c:tx>
            <c:strRef>
              <c:f>Sheet1!$A$3</c:f>
              <c:strCache>
                <c:ptCount val="1"/>
                <c:pt idx="0">
                  <c:v>Baix</c:v>
                </c:pt>
              </c:strCache>
            </c:strRef>
          </c:tx>
          <c:spPr>
            <a:solidFill>
              <a:srgbClr val="FF6600"/>
            </a:solidFill>
            <a:ln w="31427">
              <a:noFill/>
            </a:ln>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Sheet1!$B$1:$B$1</c:f>
              <c:numCache>
                <c:formatCode>General</c:formatCode>
                <c:ptCount val="1"/>
              </c:numCache>
            </c:numRef>
          </c:cat>
          <c:val>
            <c:numRef>
              <c:f>Sheet1!$B$3:$B$3</c:f>
              <c:numCache>
                <c:formatCode>0%</c:formatCode>
                <c:ptCount val="1"/>
                <c:pt idx="0">
                  <c:v>0.32608695652173914</c:v>
                </c:pt>
              </c:numCache>
            </c:numRef>
          </c:val>
          <c:extLst>
            <c:ext xmlns:c16="http://schemas.microsoft.com/office/drawing/2014/chart" uri="{C3380CC4-5D6E-409C-BE32-E72D297353CC}">
              <c16:uniqueId val="{00000003-C3AD-4AC1-BC5A-317657470D80}"/>
            </c:ext>
          </c:extLst>
        </c:ser>
        <c:ser>
          <c:idx val="1"/>
          <c:order val="2"/>
          <c:tx>
            <c:strRef>
              <c:f>Sheet1!$A$4</c:f>
              <c:strCache>
                <c:ptCount val="1"/>
                <c:pt idx="0">
                  <c:v>Mig</c:v>
                </c:pt>
              </c:strCache>
            </c:strRef>
          </c:tx>
          <c:spPr>
            <a:solidFill>
              <a:srgbClr val="FF9900"/>
            </a:solidFill>
            <a:ln w="31427">
              <a:noFill/>
            </a:ln>
          </c:spPr>
          <c:invertIfNegative val="0"/>
          <c:dPt>
            <c:idx val="0"/>
            <c:invertIfNegative val="0"/>
            <c:bubble3D val="0"/>
            <c:spPr>
              <a:solidFill>
                <a:srgbClr val="FFCC00"/>
              </a:solidFill>
              <a:ln w="31427">
                <a:noFill/>
              </a:ln>
            </c:spPr>
            <c:extLst>
              <c:ext xmlns:c16="http://schemas.microsoft.com/office/drawing/2014/chart" uri="{C3380CC4-5D6E-409C-BE32-E72D297353CC}">
                <c16:uniqueId val="{00000005-C3AD-4AC1-BC5A-317657470D80}"/>
              </c:ext>
            </c:extLst>
          </c:dPt>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Sheet1!$B$1:$B$1</c:f>
              <c:numCache>
                <c:formatCode>General</c:formatCode>
                <c:ptCount val="1"/>
              </c:numCache>
            </c:numRef>
          </c:cat>
          <c:val>
            <c:numRef>
              <c:f>Sheet1!$B$4:$B$4</c:f>
              <c:numCache>
                <c:formatCode>0%</c:formatCode>
                <c:ptCount val="1"/>
                <c:pt idx="0">
                  <c:v>4.3478260869565216E-2</c:v>
                </c:pt>
              </c:numCache>
            </c:numRef>
          </c:val>
          <c:extLst>
            <c:ext xmlns:c16="http://schemas.microsoft.com/office/drawing/2014/chart" uri="{C3380CC4-5D6E-409C-BE32-E72D297353CC}">
              <c16:uniqueId val="{00000006-C3AD-4AC1-BC5A-317657470D80}"/>
            </c:ext>
          </c:extLst>
        </c:ser>
        <c:ser>
          <c:idx val="0"/>
          <c:order val="3"/>
          <c:tx>
            <c:strRef>
              <c:f>Sheet1!$A$5</c:f>
              <c:strCache>
                <c:ptCount val="1"/>
                <c:pt idx="0">
                  <c:v>Alta </c:v>
                </c:pt>
              </c:strCache>
            </c:strRef>
          </c:tx>
          <c:spPr>
            <a:solidFill>
              <a:srgbClr val="808000"/>
            </a:solidFill>
            <a:ln w="31427">
              <a:noFill/>
            </a:ln>
          </c:spPr>
          <c:invertIfNegative val="0"/>
          <c:dLbls>
            <c:spPr>
              <a:noFill/>
              <a:ln>
                <a:noFill/>
              </a:ln>
              <a:effectLst/>
            </c:spPr>
            <c:txPr>
              <a:bodyPr/>
              <a:lstStyle/>
              <a:p>
                <a:pPr>
                  <a:defRPr>
                    <a:solidFill>
                      <a:schemeClr val="bg1"/>
                    </a:solidFill>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Sheet1!$B$1:$B$1</c:f>
              <c:numCache>
                <c:formatCode>General</c:formatCode>
                <c:ptCount val="1"/>
              </c:numCache>
            </c:numRef>
          </c:cat>
          <c:val>
            <c:numRef>
              <c:f>Sheet1!$B$5:$B$5</c:f>
              <c:numCache>
                <c:formatCode>0%</c:formatCode>
                <c:ptCount val="1"/>
              </c:numCache>
            </c:numRef>
          </c:val>
          <c:extLst>
            <c:ext xmlns:c16="http://schemas.microsoft.com/office/drawing/2014/chart" uri="{C3380CC4-5D6E-409C-BE32-E72D297353CC}">
              <c16:uniqueId val="{00000007-C3AD-4AC1-BC5A-317657470D80}"/>
            </c:ext>
          </c:extLst>
        </c:ser>
        <c:ser>
          <c:idx val="2"/>
          <c:order val="4"/>
          <c:tx>
            <c:strRef>
              <c:f>Sheet1!$A$6</c:f>
              <c:strCache>
                <c:ptCount val="1"/>
                <c:pt idx="0">
                  <c:v>Ns / Nc</c:v>
                </c:pt>
              </c:strCache>
            </c:strRef>
          </c:tx>
          <c:spPr>
            <a:solidFill>
              <a:srgbClr val="C0C0C0"/>
            </a:solidFill>
            <a:ln w="31427">
              <a:noFill/>
            </a:ln>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Sheet1!$B$1:$B$1</c:f>
              <c:numCache>
                <c:formatCode>General</c:formatCode>
                <c:ptCount val="1"/>
              </c:numCache>
            </c:numRef>
          </c:cat>
          <c:val>
            <c:numRef>
              <c:f>Sheet1!$B$6:$B$6</c:f>
              <c:numCache>
                <c:formatCode>0%</c:formatCode>
                <c:ptCount val="1"/>
              </c:numCache>
            </c:numRef>
          </c:val>
          <c:extLst>
            <c:ext xmlns:c16="http://schemas.microsoft.com/office/drawing/2014/chart" uri="{C3380CC4-5D6E-409C-BE32-E72D297353CC}">
              <c16:uniqueId val="{00000009-C3AD-4AC1-BC5A-317657470D80}"/>
            </c:ext>
          </c:extLst>
        </c:ser>
        <c:ser>
          <c:idx val="5"/>
          <c:order val="5"/>
          <c:tx>
            <c:strRef>
              <c:f>Sheet1!$A$7</c:f>
              <c:strCache>
                <c:ptCount val="1"/>
              </c:strCache>
            </c:strRef>
          </c:tx>
          <c:spPr>
            <a:solidFill>
              <a:schemeClr val="tx2"/>
            </a:solidFill>
            <a:ln w="15713">
              <a:solidFill>
                <a:schemeClr val="tx1"/>
              </a:solidFill>
              <a:prstDash val="solid"/>
            </a:ln>
          </c:spPr>
          <c:invertIfNegative val="0"/>
          <c:dPt>
            <c:idx val="0"/>
            <c:invertIfNegative val="0"/>
            <c:bubble3D val="0"/>
            <c:spPr>
              <a:noFill/>
              <a:ln w="31427">
                <a:noFill/>
              </a:ln>
            </c:spPr>
            <c:extLst>
              <c:ext xmlns:c16="http://schemas.microsoft.com/office/drawing/2014/chart" uri="{C3380CC4-5D6E-409C-BE32-E72D297353CC}">
                <c16:uniqueId val="{0000000B-C3AD-4AC1-BC5A-317657470D80}"/>
              </c:ext>
            </c:extLst>
          </c:dPt>
          <c:dLbls>
            <c:delete val="1"/>
          </c:dLbls>
          <c:cat>
            <c:numRef>
              <c:f>Sheet1!$B$1:$B$1</c:f>
              <c:numCache>
                <c:formatCode>General</c:formatCode>
                <c:ptCount val="1"/>
              </c:numCache>
            </c:numRef>
          </c:cat>
          <c:val>
            <c:numRef>
              <c:f>Sheet1!$B$7:$B$7</c:f>
              <c:numCache>
                <c:formatCode>0%</c:formatCode>
                <c:ptCount val="1"/>
                <c:pt idx="0">
                  <c:v>8.7434782608695638E-2</c:v>
                </c:pt>
              </c:numCache>
            </c:numRef>
          </c:val>
          <c:extLst>
            <c:ext xmlns:c16="http://schemas.microsoft.com/office/drawing/2014/chart" uri="{C3380CC4-5D6E-409C-BE32-E72D297353CC}">
              <c16:uniqueId val="{0000000C-C3AD-4AC1-BC5A-317657470D80}"/>
            </c:ext>
          </c:extLst>
        </c:ser>
        <c:dLbls>
          <c:dLblPos val="ctr"/>
          <c:showLegendKey val="0"/>
          <c:showVal val="1"/>
          <c:showCatName val="0"/>
          <c:showSerName val="0"/>
          <c:showPercent val="0"/>
          <c:showBubbleSize val="0"/>
        </c:dLbls>
        <c:gapWidth val="100"/>
        <c:overlap val="100"/>
        <c:axId val="473297784"/>
        <c:axId val="473297392"/>
      </c:barChart>
      <c:catAx>
        <c:axId val="473297784"/>
        <c:scaling>
          <c:orientation val="maxMin"/>
        </c:scaling>
        <c:delete val="1"/>
        <c:axPos val="l"/>
        <c:numFmt formatCode="General" sourceLinked="1"/>
        <c:majorTickMark val="out"/>
        <c:minorTickMark val="none"/>
        <c:tickLblPos val="nextTo"/>
        <c:crossAx val="473297392"/>
        <c:crosses val="autoZero"/>
        <c:auto val="1"/>
        <c:lblAlgn val="ctr"/>
        <c:lblOffset val="100"/>
        <c:noMultiLvlLbl val="0"/>
      </c:catAx>
      <c:valAx>
        <c:axId val="473297392"/>
        <c:scaling>
          <c:orientation val="minMax"/>
          <c:max val="1"/>
        </c:scaling>
        <c:delete val="1"/>
        <c:axPos val="t"/>
        <c:numFmt formatCode="0%" sourceLinked="1"/>
        <c:majorTickMark val="out"/>
        <c:minorTickMark val="none"/>
        <c:tickLblPos val="nextTo"/>
        <c:crossAx val="473297784"/>
        <c:crosses val="autoZero"/>
        <c:crossBetween val="between"/>
      </c:valAx>
      <c:spPr>
        <a:noFill/>
        <a:ln w="31427">
          <a:noFill/>
        </a:ln>
      </c:spPr>
    </c:plotArea>
    <c:plotVisOnly val="1"/>
    <c:dispBlanksAs val="gap"/>
    <c:showDLblsOverMax val="0"/>
  </c:chart>
  <c:spPr>
    <a:noFill/>
    <a:ln>
      <a:noFill/>
    </a:ln>
  </c:spPr>
  <c:txPr>
    <a:bodyPr/>
    <a:lstStyle/>
    <a:p>
      <a:pPr>
        <a:defRPr sz="1210" b="0" i="0" u="none" strike="noStrike" baseline="0">
          <a:solidFill>
            <a:schemeClr val="tx1"/>
          </a:solidFill>
          <a:latin typeface="Century Gothic"/>
          <a:ea typeface="Century Gothic"/>
          <a:cs typeface="Century Gothic"/>
        </a:defRPr>
      </a:pPr>
      <a:endParaRPr lang="es-E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543581616481803E-3"/>
          <c:y val="8.6956521739130505E-3"/>
          <c:w val="0.99207606973058637"/>
          <c:h val="0.97391304347826091"/>
        </c:manualLayout>
      </c:layout>
      <c:barChart>
        <c:barDir val="bar"/>
        <c:grouping val="percentStacked"/>
        <c:varyColors val="0"/>
        <c:ser>
          <c:idx val="3"/>
          <c:order val="0"/>
          <c:tx>
            <c:strRef>
              <c:f>Sheet1!$A$2</c:f>
              <c:strCache>
                <c:ptCount val="1"/>
              </c:strCache>
            </c:strRef>
          </c:tx>
          <c:spPr>
            <a:solidFill>
              <a:schemeClr val="folHlink"/>
            </a:solidFill>
            <a:ln w="15713">
              <a:solidFill>
                <a:schemeClr val="tx1"/>
              </a:solidFill>
              <a:prstDash val="solid"/>
            </a:ln>
          </c:spPr>
          <c:invertIfNegative val="0"/>
          <c:dPt>
            <c:idx val="0"/>
            <c:invertIfNegative val="0"/>
            <c:bubble3D val="0"/>
            <c:spPr>
              <a:noFill/>
              <a:ln w="31427">
                <a:noFill/>
              </a:ln>
            </c:spPr>
            <c:extLst>
              <c:ext xmlns:c16="http://schemas.microsoft.com/office/drawing/2014/chart" uri="{C3380CC4-5D6E-409C-BE32-E72D297353CC}">
                <c16:uniqueId val="{00000001-0D39-4999-9D33-CE415F294CDB}"/>
              </c:ext>
            </c:extLst>
          </c:dPt>
          <c:dLbls>
            <c:delete val="1"/>
          </c:dLbls>
          <c:cat>
            <c:numRef>
              <c:f>Sheet1!$B$1:$B$1</c:f>
              <c:numCache>
                <c:formatCode>General</c:formatCode>
                <c:ptCount val="1"/>
              </c:numCache>
            </c:numRef>
          </c:cat>
          <c:val>
            <c:numRef>
              <c:f>Sheet1!$B$2:$B$2</c:f>
              <c:numCache>
                <c:formatCode>General</c:formatCode>
                <c:ptCount val="1"/>
              </c:numCache>
            </c:numRef>
          </c:val>
          <c:extLst>
            <c:ext xmlns:c16="http://schemas.microsoft.com/office/drawing/2014/chart" uri="{C3380CC4-5D6E-409C-BE32-E72D297353CC}">
              <c16:uniqueId val="{00000002-0D39-4999-9D33-CE415F294CDB}"/>
            </c:ext>
          </c:extLst>
        </c:ser>
        <c:ser>
          <c:idx val="4"/>
          <c:order val="1"/>
          <c:tx>
            <c:strRef>
              <c:f>Sheet1!$A$3</c:f>
              <c:strCache>
                <c:ptCount val="1"/>
                <c:pt idx="0">
                  <c:v>Baix</c:v>
                </c:pt>
              </c:strCache>
            </c:strRef>
          </c:tx>
          <c:spPr>
            <a:solidFill>
              <a:srgbClr val="FF6600"/>
            </a:solidFill>
            <a:ln w="31427">
              <a:noFill/>
            </a:ln>
          </c:spPr>
          <c:invertIfNegative val="0"/>
          <c:dLbls>
            <c:numFmt formatCode="0%" sourceLinked="0"/>
            <c:spPr>
              <a:noFill/>
              <a:ln w="31427">
                <a:noFill/>
              </a:ln>
            </c:spPr>
            <c:txPr>
              <a:bodyPr/>
              <a:lstStyle/>
              <a:p>
                <a:pPr>
                  <a:defRPr sz="1206" b="0" i="0" u="none" strike="noStrike" baseline="0">
                    <a:solidFill>
                      <a:schemeClr val="tx1"/>
                    </a:solidFill>
                    <a:latin typeface="Century Gothic"/>
                    <a:ea typeface="Century Gothic"/>
                    <a:cs typeface="Century Gothic"/>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Sheet1!$B$1:$B$1</c:f>
              <c:numCache>
                <c:formatCode>General</c:formatCode>
                <c:ptCount val="1"/>
              </c:numCache>
            </c:numRef>
          </c:cat>
          <c:val>
            <c:numRef>
              <c:f>Sheet1!$B$3:$B$3</c:f>
              <c:numCache>
                <c:formatCode>0%</c:formatCode>
                <c:ptCount val="1"/>
                <c:pt idx="0">
                  <c:v>0.54347826086956519</c:v>
                </c:pt>
              </c:numCache>
            </c:numRef>
          </c:val>
          <c:extLst>
            <c:ext xmlns:c16="http://schemas.microsoft.com/office/drawing/2014/chart" uri="{C3380CC4-5D6E-409C-BE32-E72D297353CC}">
              <c16:uniqueId val="{00000003-0D39-4999-9D33-CE415F294CDB}"/>
            </c:ext>
          </c:extLst>
        </c:ser>
        <c:ser>
          <c:idx val="1"/>
          <c:order val="2"/>
          <c:tx>
            <c:strRef>
              <c:f>Sheet1!$A$4</c:f>
              <c:strCache>
                <c:ptCount val="1"/>
                <c:pt idx="0">
                  <c:v>Mig</c:v>
                </c:pt>
              </c:strCache>
            </c:strRef>
          </c:tx>
          <c:spPr>
            <a:solidFill>
              <a:srgbClr val="FF9900"/>
            </a:solidFill>
            <a:ln w="31427">
              <a:noFill/>
            </a:ln>
          </c:spPr>
          <c:invertIfNegative val="0"/>
          <c:dPt>
            <c:idx val="0"/>
            <c:invertIfNegative val="0"/>
            <c:bubble3D val="0"/>
            <c:spPr>
              <a:solidFill>
                <a:srgbClr val="FFCC00"/>
              </a:solidFill>
              <a:ln w="31427">
                <a:noFill/>
              </a:ln>
            </c:spPr>
            <c:extLst>
              <c:ext xmlns:c16="http://schemas.microsoft.com/office/drawing/2014/chart" uri="{C3380CC4-5D6E-409C-BE32-E72D297353CC}">
                <c16:uniqueId val="{00000005-0D39-4999-9D33-CE415F294CDB}"/>
              </c:ext>
            </c:extLst>
          </c:dPt>
          <c:dLbls>
            <c:numFmt formatCode="0%" sourceLinked="0"/>
            <c:spPr>
              <a:noFill/>
              <a:ln w="31427">
                <a:noFill/>
              </a:ln>
            </c:spPr>
            <c:txPr>
              <a:bodyPr/>
              <a:lstStyle/>
              <a:p>
                <a:pPr>
                  <a:defRPr sz="1206" b="0" i="0" u="none" strike="noStrike" baseline="0">
                    <a:solidFill>
                      <a:schemeClr val="tx1"/>
                    </a:solidFill>
                    <a:latin typeface="Century Gothic"/>
                    <a:ea typeface="Century Gothic"/>
                    <a:cs typeface="Century Gothic"/>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Sheet1!$B$1:$B$1</c:f>
              <c:numCache>
                <c:formatCode>General</c:formatCode>
                <c:ptCount val="1"/>
              </c:numCache>
            </c:numRef>
          </c:cat>
          <c:val>
            <c:numRef>
              <c:f>Sheet1!$B$4:$B$4</c:f>
              <c:numCache>
                <c:formatCode>0%</c:formatCode>
                <c:ptCount val="1"/>
                <c:pt idx="0">
                  <c:v>0.36956521739130438</c:v>
                </c:pt>
              </c:numCache>
            </c:numRef>
          </c:val>
          <c:extLst>
            <c:ext xmlns:c16="http://schemas.microsoft.com/office/drawing/2014/chart" uri="{C3380CC4-5D6E-409C-BE32-E72D297353CC}">
              <c16:uniqueId val="{00000006-0D39-4999-9D33-CE415F294CDB}"/>
            </c:ext>
          </c:extLst>
        </c:ser>
        <c:ser>
          <c:idx val="0"/>
          <c:order val="3"/>
          <c:tx>
            <c:strRef>
              <c:f>Sheet1!$A$5</c:f>
              <c:strCache>
                <c:ptCount val="1"/>
                <c:pt idx="0">
                  <c:v>Alta </c:v>
                </c:pt>
              </c:strCache>
            </c:strRef>
          </c:tx>
          <c:spPr>
            <a:solidFill>
              <a:srgbClr val="808000"/>
            </a:solidFill>
            <a:ln w="31427">
              <a:noFill/>
            </a:ln>
          </c:spPr>
          <c:invertIfNegative val="0"/>
          <c:dLbls>
            <c:dLbl>
              <c:idx val="0"/>
              <c:spPr>
                <a:noFill/>
                <a:ln w="31427">
                  <a:noFill/>
                </a:ln>
              </c:spPr>
              <c:txPr>
                <a:bodyPr/>
                <a:lstStyle/>
                <a:p>
                  <a:pPr>
                    <a:defRPr sz="1206" b="0" i="0" u="none" strike="noStrike" baseline="0">
                      <a:solidFill>
                        <a:srgbClr val="FFFFFF"/>
                      </a:solidFill>
                      <a:latin typeface="Century Gothic"/>
                      <a:ea typeface="Century Gothic"/>
                      <a:cs typeface="Century Gothic"/>
                    </a:defRPr>
                  </a:pPr>
                  <a:endParaRPr lang="es-ES"/>
                </a:p>
              </c:txPr>
              <c:showLegendKey val="0"/>
              <c:showVal val="1"/>
              <c:showCatName val="0"/>
              <c:showSerName val="0"/>
              <c:showPercent val="0"/>
              <c:showBubbleSize val="0"/>
              <c:extLst>
                <c:ext xmlns:c16="http://schemas.microsoft.com/office/drawing/2014/chart" uri="{C3380CC4-5D6E-409C-BE32-E72D297353CC}">
                  <c16:uniqueId val="{00000007-0D39-4999-9D33-CE415F294CDB}"/>
                </c:ext>
              </c:extLst>
            </c:dLbl>
            <c:spPr>
              <a:noFill/>
              <a:ln w="31427">
                <a:noFill/>
              </a:ln>
            </c:spPr>
            <c:txPr>
              <a:bodyPr/>
              <a:lstStyle/>
              <a:p>
                <a:pPr>
                  <a:defRPr sz="1206" b="0" i="0" u="none" strike="noStrike" baseline="0">
                    <a:solidFill>
                      <a:schemeClr val="tx1"/>
                    </a:solidFill>
                    <a:latin typeface="Century Gothic"/>
                    <a:ea typeface="Century Gothic"/>
                    <a:cs typeface="Century Gothic"/>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Sheet1!$B$1:$B$1</c:f>
              <c:numCache>
                <c:formatCode>General</c:formatCode>
                <c:ptCount val="1"/>
              </c:numCache>
            </c:numRef>
          </c:cat>
          <c:val>
            <c:numRef>
              <c:f>Sheet1!$B$5:$B$5</c:f>
              <c:numCache>
                <c:formatCode>0%</c:formatCode>
                <c:ptCount val="1"/>
                <c:pt idx="0">
                  <c:v>8.6956521739130432E-2</c:v>
                </c:pt>
              </c:numCache>
            </c:numRef>
          </c:val>
          <c:extLst>
            <c:ext xmlns:c16="http://schemas.microsoft.com/office/drawing/2014/chart" uri="{C3380CC4-5D6E-409C-BE32-E72D297353CC}">
              <c16:uniqueId val="{00000008-0D39-4999-9D33-CE415F294CDB}"/>
            </c:ext>
          </c:extLst>
        </c:ser>
        <c:ser>
          <c:idx val="2"/>
          <c:order val="4"/>
          <c:tx>
            <c:strRef>
              <c:f>Sheet1!$A$6</c:f>
              <c:strCache>
                <c:ptCount val="1"/>
                <c:pt idx="0">
                  <c:v>Ns / Nc</c:v>
                </c:pt>
              </c:strCache>
            </c:strRef>
          </c:tx>
          <c:spPr>
            <a:solidFill>
              <a:srgbClr val="C0C0C0"/>
            </a:solidFill>
            <a:ln w="31427">
              <a:noFill/>
            </a:ln>
          </c:spPr>
          <c:invertIfNegative val="0"/>
          <c:dLbls>
            <c:spPr>
              <a:noFill/>
              <a:ln w="31427">
                <a:noFill/>
              </a:ln>
            </c:spPr>
            <c:txPr>
              <a:bodyPr/>
              <a:lstStyle/>
              <a:p>
                <a:pPr>
                  <a:defRPr sz="1206" b="0" i="0" u="none" strike="noStrike" baseline="0">
                    <a:solidFill>
                      <a:schemeClr val="tx1"/>
                    </a:solidFill>
                    <a:latin typeface="Century Gothic"/>
                    <a:ea typeface="Century Gothic"/>
                    <a:cs typeface="Century Gothic"/>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Sheet1!$B$1:$B$1</c:f>
              <c:numCache>
                <c:formatCode>General</c:formatCode>
                <c:ptCount val="1"/>
              </c:numCache>
            </c:numRef>
          </c:cat>
          <c:val>
            <c:numRef>
              <c:f>Sheet1!$B$6:$B$6</c:f>
              <c:numCache>
                <c:formatCode>0%</c:formatCode>
                <c:ptCount val="1"/>
              </c:numCache>
            </c:numRef>
          </c:val>
          <c:extLst>
            <c:ext xmlns:c16="http://schemas.microsoft.com/office/drawing/2014/chart" uri="{C3380CC4-5D6E-409C-BE32-E72D297353CC}">
              <c16:uniqueId val="{00000009-0D39-4999-9D33-CE415F294CDB}"/>
            </c:ext>
          </c:extLst>
        </c:ser>
        <c:dLbls>
          <c:showLegendKey val="0"/>
          <c:showVal val="1"/>
          <c:showCatName val="0"/>
          <c:showSerName val="0"/>
          <c:showPercent val="0"/>
          <c:showBubbleSize val="0"/>
        </c:dLbls>
        <c:gapWidth val="100"/>
        <c:overlap val="100"/>
        <c:axId val="470686680"/>
        <c:axId val="470686288"/>
      </c:barChart>
      <c:catAx>
        <c:axId val="470686680"/>
        <c:scaling>
          <c:orientation val="maxMin"/>
        </c:scaling>
        <c:delete val="1"/>
        <c:axPos val="l"/>
        <c:numFmt formatCode="General" sourceLinked="1"/>
        <c:majorTickMark val="out"/>
        <c:minorTickMark val="none"/>
        <c:tickLblPos val="nextTo"/>
        <c:crossAx val="470686288"/>
        <c:crosses val="autoZero"/>
        <c:auto val="1"/>
        <c:lblAlgn val="ctr"/>
        <c:lblOffset val="100"/>
        <c:noMultiLvlLbl val="0"/>
      </c:catAx>
      <c:valAx>
        <c:axId val="470686288"/>
        <c:scaling>
          <c:orientation val="minMax"/>
          <c:max val="1"/>
        </c:scaling>
        <c:delete val="1"/>
        <c:axPos val="t"/>
        <c:numFmt formatCode="0%" sourceLinked="1"/>
        <c:majorTickMark val="out"/>
        <c:minorTickMark val="none"/>
        <c:tickLblPos val="nextTo"/>
        <c:crossAx val="470686680"/>
        <c:crosses val="autoZero"/>
        <c:crossBetween val="between"/>
      </c:valAx>
      <c:spPr>
        <a:noFill/>
        <a:ln w="25400">
          <a:noFill/>
        </a:ln>
      </c:spPr>
    </c:plotArea>
    <c:plotVisOnly val="1"/>
    <c:dispBlanksAs val="gap"/>
    <c:showDLblsOverMax val="0"/>
  </c:chart>
  <c:spPr>
    <a:noFill/>
    <a:ln>
      <a:noFill/>
    </a:ln>
  </c:spPr>
  <c:txPr>
    <a:bodyPr/>
    <a:lstStyle/>
    <a:p>
      <a:pPr>
        <a:defRPr sz="990" b="0" i="0" u="none" strike="noStrike" baseline="0">
          <a:solidFill>
            <a:schemeClr val="tx1"/>
          </a:solidFill>
          <a:latin typeface="Century Gothic"/>
          <a:ea typeface="Century Gothic"/>
          <a:cs typeface="Century Gothic"/>
        </a:defRPr>
      </a:pPr>
      <a:endParaRPr lang="es-E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543581616481803E-3"/>
          <c:y val="8.6956521739130505E-3"/>
          <c:w val="0.99207606973058637"/>
          <c:h val="0.97391304347826091"/>
        </c:manualLayout>
      </c:layout>
      <c:barChart>
        <c:barDir val="bar"/>
        <c:grouping val="percentStacked"/>
        <c:varyColors val="0"/>
        <c:ser>
          <c:idx val="2"/>
          <c:order val="0"/>
          <c:tx>
            <c:strRef>
              <c:f>Sheet1!$A$2</c:f>
              <c:strCache>
                <c:ptCount val="1"/>
              </c:strCache>
            </c:strRef>
          </c:tx>
          <c:invertIfNegative val="0"/>
          <c:dPt>
            <c:idx val="0"/>
            <c:invertIfNegative val="0"/>
            <c:bubble3D val="0"/>
            <c:spPr>
              <a:noFill/>
            </c:spPr>
            <c:extLst>
              <c:ext xmlns:c16="http://schemas.microsoft.com/office/drawing/2014/chart" uri="{C3380CC4-5D6E-409C-BE32-E72D297353CC}">
                <c16:uniqueId val="{00000001-7B3A-4A38-9A67-ED02ECEA9C15}"/>
              </c:ext>
            </c:extLst>
          </c:dPt>
          <c:dLbls>
            <c:delete val="1"/>
          </c:dLbls>
          <c:val>
            <c:numRef>
              <c:f>Sheet1!$B$2</c:f>
              <c:numCache>
                <c:formatCode>0%</c:formatCode>
                <c:ptCount val="1"/>
                <c:pt idx="0">
                  <c:v>0.91500000000000004</c:v>
                </c:pt>
              </c:numCache>
            </c:numRef>
          </c:val>
          <c:extLst>
            <c:ext xmlns:c16="http://schemas.microsoft.com/office/drawing/2014/chart" uri="{C3380CC4-5D6E-409C-BE32-E72D297353CC}">
              <c16:uniqueId val="{00000002-7B3A-4A38-9A67-ED02ECEA9C15}"/>
            </c:ext>
          </c:extLst>
        </c:ser>
        <c:ser>
          <c:idx val="3"/>
          <c:order val="1"/>
          <c:tx>
            <c:strRef>
              <c:f>Sheet1!$A$3</c:f>
              <c:strCache>
                <c:ptCount val="1"/>
                <c:pt idx="0">
                  <c:v>Baix</c:v>
                </c:pt>
              </c:strCache>
            </c:strRef>
          </c:tx>
          <c:spPr>
            <a:solidFill>
              <a:srgbClr val="FF6600"/>
            </a:solidFill>
            <a:ln w="15713">
              <a:solidFill>
                <a:schemeClr val="tx1"/>
              </a:solidFill>
              <a:prstDash val="solid"/>
            </a:ln>
          </c:spPr>
          <c:invertIfNegative val="0"/>
          <c:dPt>
            <c:idx val="0"/>
            <c:invertIfNegative val="0"/>
            <c:bubble3D val="0"/>
            <c:spPr>
              <a:solidFill>
                <a:srgbClr val="FF6600"/>
              </a:solidFill>
              <a:ln w="31427">
                <a:noFill/>
              </a:ln>
            </c:spPr>
            <c:extLst>
              <c:ext xmlns:c16="http://schemas.microsoft.com/office/drawing/2014/chart" uri="{C3380CC4-5D6E-409C-BE32-E72D297353CC}">
                <c16:uniqueId val="{00000004-7B3A-4A38-9A67-ED02ECEA9C15}"/>
              </c:ext>
            </c:extLst>
          </c:dPt>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Sheet1!$B$1:$B$2</c:f>
              <c:numCache>
                <c:formatCode>0%</c:formatCode>
                <c:ptCount val="2"/>
                <c:pt idx="1">
                  <c:v>0.91500000000000004</c:v>
                </c:pt>
              </c:numCache>
            </c:numRef>
          </c:cat>
          <c:val>
            <c:numRef>
              <c:f>Sheet1!$B$3</c:f>
              <c:numCache>
                <c:formatCode>0%</c:formatCode>
                <c:ptCount val="1"/>
                <c:pt idx="0">
                  <c:v>8.5000000000000006E-2</c:v>
                </c:pt>
              </c:numCache>
            </c:numRef>
          </c:val>
          <c:extLst>
            <c:ext xmlns:c16="http://schemas.microsoft.com/office/drawing/2014/chart" uri="{C3380CC4-5D6E-409C-BE32-E72D297353CC}">
              <c16:uniqueId val="{00000005-7B3A-4A38-9A67-ED02ECEA9C15}"/>
            </c:ext>
          </c:extLst>
        </c:ser>
        <c:ser>
          <c:idx val="4"/>
          <c:order val="2"/>
          <c:tx>
            <c:strRef>
              <c:f>Sheet1!$A$4</c:f>
              <c:strCache>
                <c:ptCount val="1"/>
                <c:pt idx="0">
                  <c:v>Mig</c:v>
                </c:pt>
              </c:strCache>
            </c:strRef>
          </c:tx>
          <c:spPr>
            <a:solidFill>
              <a:srgbClr val="FFC000"/>
            </a:solidFill>
            <a:ln w="31427">
              <a:noFill/>
            </a:ln>
          </c:spPr>
          <c:invertIfNegative val="0"/>
          <c:dLbls>
            <c:numFmt formatCode="0%" sourceLinked="0"/>
            <c:spPr>
              <a:noFill/>
              <a:ln w="31427">
                <a:noFill/>
              </a:ln>
            </c:spPr>
            <c:txPr>
              <a:bodyPr/>
              <a:lstStyle/>
              <a:p>
                <a:pPr>
                  <a:defRPr sz="1206" b="0" i="0" u="none" strike="noStrike" baseline="0">
                    <a:solidFill>
                      <a:schemeClr val="tx1"/>
                    </a:solidFill>
                    <a:latin typeface="Century Gothic"/>
                    <a:ea typeface="Century Gothic"/>
                    <a:cs typeface="Century Gothic"/>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Sheet1!$B$1:$B$2</c:f>
              <c:numCache>
                <c:formatCode>0%</c:formatCode>
                <c:ptCount val="2"/>
                <c:pt idx="1">
                  <c:v>0.91500000000000004</c:v>
                </c:pt>
              </c:numCache>
            </c:numRef>
          </c:cat>
          <c:val>
            <c:numRef>
              <c:f>Sheet1!$B$4</c:f>
              <c:numCache>
                <c:formatCode>0%</c:formatCode>
                <c:ptCount val="1"/>
              </c:numCache>
            </c:numRef>
          </c:val>
          <c:extLst>
            <c:ext xmlns:c16="http://schemas.microsoft.com/office/drawing/2014/chart" uri="{C3380CC4-5D6E-409C-BE32-E72D297353CC}">
              <c16:uniqueId val="{00000006-7B3A-4A38-9A67-ED02ECEA9C15}"/>
            </c:ext>
          </c:extLst>
        </c:ser>
        <c:ser>
          <c:idx val="1"/>
          <c:order val="3"/>
          <c:tx>
            <c:strRef>
              <c:f>Sheet1!$A$5</c:f>
              <c:strCache>
                <c:ptCount val="1"/>
                <c:pt idx="0">
                  <c:v>Alta </c:v>
                </c:pt>
              </c:strCache>
            </c:strRef>
          </c:tx>
          <c:spPr>
            <a:solidFill>
              <a:srgbClr val="808000"/>
            </a:solidFill>
            <a:ln w="31427">
              <a:noFill/>
            </a:ln>
          </c:spPr>
          <c:invertIfNegative val="0"/>
          <c:dLbls>
            <c:numFmt formatCode="0%" sourceLinked="0"/>
            <c:spPr>
              <a:noFill/>
              <a:ln w="31427">
                <a:noFill/>
              </a:ln>
            </c:spPr>
            <c:txPr>
              <a:bodyPr/>
              <a:lstStyle/>
              <a:p>
                <a:pPr>
                  <a:defRPr sz="1206" b="0" i="0" u="none" strike="noStrike" baseline="0">
                    <a:solidFill>
                      <a:schemeClr val="bg1"/>
                    </a:solidFill>
                    <a:latin typeface="Century Gothic"/>
                    <a:ea typeface="Century Gothic"/>
                    <a:cs typeface="Century Gothic"/>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Sheet1!$B$1:$B$2</c:f>
              <c:numCache>
                <c:formatCode>0%</c:formatCode>
                <c:ptCount val="2"/>
                <c:pt idx="1">
                  <c:v>0.91500000000000004</c:v>
                </c:pt>
              </c:numCache>
            </c:numRef>
          </c:cat>
          <c:val>
            <c:numRef>
              <c:f>Sheet1!$B$5</c:f>
              <c:numCache>
                <c:formatCode>0%</c:formatCode>
                <c:ptCount val="1"/>
              </c:numCache>
            </c:numRef>
          </c:val>
          <c:extLst>
            <c:ext xmlns:c16="http://schemas.microsoft.com/office/drawing/2014/chart" uri="{C3380CC4-5D6E-409C-BE32-E72D297353CC}">
              <c16:uniqueId val="{00000007-7B3A-4A38-9A67-ED02ECEA9C15}"/>
            </c:ext>
          </c:extLst>
        </c:ser>
        <c:ser>
          <c:idx val="0"/>
          <c:order val="4"/>
          <c:tx>
            <c:strRef>
              <c:f>Sheet1!$A$6</c:f>
              <c:strCache>
                <c:ptCount val="1"/>
                <c:pt idx="0">
                  <c:v>Ns / Nc</c:v>
                </c:pt>
              </c:strCache>
            </c:strRef>
          </c:tx>
          <c:spPr>
            <a:solidFill>
              <a:schemeClr val="bg1">
                <a:lumMod val="75000"/>
              </a:schemeClr>
            </a:solidFill>
            <a:ln w="31427">
              <a:noFill/>
            </a:ln>
          </c:spPr>
          <c:invertIfNegative val="0"/>
          <c:dPt>
            <c:idx val="0"/>
            <c:invertIfNegative val="0"/>
            <c:bubble3D val="0"/>
            <c:extLst>
              <c:ext xmlns:c16="http://schemas.microsoft.com/office/drawing/2014/chart" uri="{C3380CC4-5D6E-409C-BE32-E72D297353CC}">
                <c16:uniqueId val="{00000008-7B3A-4A38-9A67-ED02ECEA9C15}"/>
              </c:ext>
            </c:extLst>
          </c:dPt>
          <c:dLbls>
            <c:dLbl>
              <c:idx val="0"/>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B3A-4A38-9A67-ED02ECEA9C15}"/>
                </c:ext>
              </c:extLst>
            </c:dLbl>
            <c:spPr>
              <a:noFill/>
              <a:ln>
                <a:noFill/>
              </a:ln>
              <a:effectLst/>
            </c:spPr>
            <c:txPr>
              <a:bodyPr wrap="square" lIns="38100" tIns="19050" rIns="38100" bIns="19050" anchor="ctr">
                <a:spAutoFit/>
              </a:bodyPr>
              <a:lstStyle/>
              <a:p>
                <a:pPr>
                  <a:defRPr sz="1210"/>
                </a:pPr>
                <a:endParaRPr lang="es-ES"/>
              </a:p>
            </c:txPr>
            <c:showLegendKey val="0"/>
            <c:showVal val="0"/>
            <c:showCatName val="0"/>
            <c:showSerName val="0"/>
            <c:showPercent val="0"/>
            <c:showBubbleSize val="0"/>
            <c:extLst>
              <c:ext xmlns:c15="http://schemas.microsoft.com/office/drawing/2012/chart" uri="{CE6537A1-D6FC-4f65-9D91-7224C49458BB}">
                <c15:showLeaderLines val="1"/>
              </c:ext>
            </c:extLst>
          </c:dLbls>
          <c:cat>
            <c:numRef>
              <c:f>Sheet1!$B$1:$B$2</c:f>
              <c:numCache>
                <c:formatCode>0%</c:formatCode>
                <c:ptCount val="2"/>
                <c:pt idx="1">
                  <c:v>0.91500000000000004</c:v>
                </c:pt>
              </c:numCache>
            </c:numRef>
          </c:cat>
          <c:val>
            <c:numRef>
              <c:f>Sheet1!$B$6</c:f>
              <c:numCache>
                <c:formatCode>0%</c:formatCode>
                <c:ptCount val="1"/>
              </c:numCache>
            </c:numRef>
          </c:val>
          <c:extLst>
            <c:ext xmlns:c16="http://schemas.microsoft.com/office/drawing/2014/chart" uri="{C3380CC4-5D6E-409C-BE32-E72D297353CC}">
              <c16:uniqueId val="{00000009-7B3A-4A38-9A67-ED02ECEA9C15}"/>
            </c:ext>
          </c:extLst>
        </c:ser>
        <c:ser>
          <c:idx val="5"/>
          <c:order val="5"/>
          <c:tx>
            <c:strRef>
              <c:f>Sheet1!$A$7</c:f>
              <c:strCache>
                <c:ptCount val="1"/>
              </c:strCache>
            </c:strRef>
          </c:tx>
          <c:spPr>
            <a:noFill/>
          </c:spPr>
          <c:invertIfNegative val="0"/>
          <c:dLbls>
            <c:delete val="1"/>
          </c:dLbls>
          <c:val>
            <c:numRef>
              <c:f>Sheet1!$B$7</c:f>
              <c:numCache>
                <c:formatCode>0%</c:formatCode>
                <c:ptCount val="1"/>
              </c:numCache>
            </c:numRef>
          </c:val>
          <c:extLst>
            <c:ext xmlns:c16="http://schemas.microsoft.com/office/drawing/2014/chart" uri="{C3380CC4-5D6E-409C-BE32-E72D297353CC}">
              <c16:uniqueId val="{0000000A-7B3A-4A38-9A67-ED02ECEA9C15}"/>
            </c:ext>
          </c:extLst>
        </c:ser>
        <c:dLbls>
          <c:showLegendKey val="0"/>
          <c:showVal val="1"/>
          <c:showCatName val="0"/>
          <c:showSerName val="0"/>
          <c:showPercent val="0"/>
          <c:showBubbleSize val="0"/>
        </c:dLbls>
        <c:gapWidth val="100"/>
        <c:overlap val="100"/>
        <c:axId val="498991896"/>
        <c:axId val="464749632"/>
      </c:barChart>
      <c:catAx>
        <c:axId val="498991896"/>
        <c:scaling>
          <c:orientation val="minMax"/>
        </c:scaling>
        <c:delete val="1"/>
        <c:axPos val="l"/>
        <c:numFmt formatCode="General" sourceLinked="1"/>
        <c:majorTickMark val="out"/>
        <c:minorTickMark val="none"/>
        <c:tickLblPos val="nextTo"/>
        <c:crossAx val="464749632"/>
        <c:crosses val="autoZero"/>
        <c:auto val="1"/>
        <c:lblAlgn val="ctr"/>
        <c:lblOffset val="100"/>
        <c:noMultiLvlLbl val="0"/>
      </c:catAx>
      <c:valAx>
        <c:axId val="464749632"/>
        <c:scaling>
          <c:orientation val="minMax"/>
          <c:max val="1"/>
          <c:min val="0"/>
        </c:scaling>
        <c:delete val="1"/>
        <c:axPos val="b"/>
        <c:numFmt formatCode="0%" sourceLinked="1"/>
        <c:majorTickMark val="out"/>
        <c:minorTickMark val="none"/>
        <c:tickLblPos val="nextTo"/>
        <c:crossAx val="498991896"/>
        <c:crosses val="autoZero"/>
        <c:crossBetween val="between"/>
      </c:valAx>
      <c:spPr>
        <a:noFill/>
        <a:ln w="31427">
          <a:noFill/>
        </a:ln>
      </c:spPr>
    </c:plotArea>
    <c:plotVisOnly val="1"/>
    <c:dispBlanksAs val="gap"/>
    <c:showDLblsOverMax val="0"/>
  </c:chart>
  <c:spPr>
    <a:noFill/>
    <a:ln>
      <a:noFill/>
    </a:ln>
  </c:spPr>
  <c:txPr>
    <a:bodyPr/>
    <a:lstStyle/>
    <a:p>
      <a:pPr>
        <a:defRPr sz="990" b="0" i="0" u="none" strike="noStrike" baseline="0">
          <a:solidFill>
            <a:schemeClr val="tx1"/>
          </a:solidFill>
          <a:latin typeface="Century Gothic"/>
          <a:ea typeface="Century Gothic"/>
          <a:cs typeface="Century Gothic"/>
        </a:defRPr>
      </a:pPr>
      <a:endParaRPr lang="es-E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543581616481803E-3"/>
          <c:y val="8.6956521739130505E-3"/>
          <c:w val="0.99207606973058637"/>
          <c:h val="0.97391304347826091"/>
        </c:manualLayout>
      </c:layout>
      <c:barChart>
        <c:barDir val="bar"/>
        <c:grouping val="percentStacked"/>
        <c:varyColors val="0"/>
        <c:ser>
          <c:idx val="3"/>
          <c:order val="0"/>
          <c:tx>
            <c:strRef>
              <c:f>Sheet1!$A$2</c:f>
              <c:strCache>
                <c:ptCount val="1"/>
              </c:strCache>
            </c:strRef>
          </c:tx>
          <c:spPr>
            <a:solidFill>
              <a:schemeClr val="folHlink"/>
            </a:solidFill>
            <a:ln w="15713">
              <a:solidFill>
                <a:schemeClr val="tx1"/>
              </a:solidFill>
              <a:prstDash val="solid"/>
            </a:ln>
          </c:spPr>
          <c:invertIfNegative val="0"/>
          <c:dPt>
            <c:idx val="0"/>
            <c:invertIfNegative val="0"/>
            <c:bubble3D val="0"/>
            <c:spPr>
              <a:noFill/>
              <a:ln w="31427">
                <a:noFill/>
              </a:ln>
            </c:spPr>
            <c:extLst>
              <c:ext xmlns:c16="http://schemas.microsoft.com/office/drawing/2014/chart" uri="{C3380CC4-5D6E-409C-BE32-E72D297353CC}">
                <c16:uniqueId val="{00000001-7A05-4CA0-8320-17E308CA3307}"/>
              </c:ext>
            </c:extLst>
          </c:dPt>
          <c:dLbls>
            <c:delete val="1"/>
          </c:dLbls>
          <c:cat>
            <c:numRef>
              <c:f>Sheet1!$B$1</c:f>
              <c:numCache>
                <c:formatCode>General</c:formatCode>
                <c:ptCount val="1"/>
              </c:numCache>
            </c:numRef>
          </c:cat>
          <c:val>
            <c:numRef>
              <c:f>Sheet1!$B$2</c:f>
              <c:numCache>
                <c:formatCode>General</c:formatCode>
                <c:ptCount val="1"/>
              </c:numCache>
            </c:numRef>
          </c:val>
          <c:extLst>
            <c:ext xmlns:c16="http://schemas.microsoft.com/office/drawing/2014/chart" uri="{C3380CC4-5D6E-409C-BE32-E72D297353CC}">
              <c16:uniqueId val="{00000002-7A05-4CA0-8320-17E308CA3307}"/>
            </c:ext>
          </c:extLst>
        </c:ser>
        <c:ser>
          <c:idx val="4"/>
          <c:order val="1"/>
          <c:tx>
            <c:strRef>
              <c:f>Sheet1!$A$3</c:f>
              <c:strCache>
                <c:ptCount val="1"/>
                <c:pt idx="0">
                  <c:v>Baix</c:v>
                </c:pt>
              </c:strCache>
            </c:strRef>
          </c:tx>
          <c:spPr>
            <a:solidFill>
              <a:srgbClr val="FF6600"/>
            </a:solidFill>
            <a:ln w="31427">
              <a:noFill/>
            </a:ln>
          </c:spPr>
          <c:invertIfNegative val="0"/>
          <c:dLbls>
            <c:dLbl>
              <c:idx val="0"/>
              <c:numFmt formatCode="0%" sourceLinked="0"/>
              <c:spPr>
                <a:noFill/>
                <a:ln w="31427">
                  <a:noFill/>
                </a:ln>
              </c:spPr>
              <c:txPr>
                <a:bodyPr rot="0" vert="horz"/>
                <a:lstStyle/>
                <a:p>
                  <a:pPr>
                    <a:defRPr sz="1206" b="0" i="0" u="none" strike="noStrike" baseline="0">
                      <a:solidFill>
                        <a:schemeClr val="tx1"/>
                      </a:solidFill>
                      <a:latin typeface="Century Gothic"/>
                      <a:ea typeface="Century Gothic"/>
                      <a:cs typeface="Century Gothic"/>
                    </a:defRPr>
                  </a:pPr>
                  <a:endParaRPr lang="es-ES"/>
                </a:p>
              </c:txPr>
              <c:showLegendKey val="0"/>
              <c:showVal val="1"/>
              <c:showCatName val="0"/>
              <c:showSerName val="0"/>
              <c:showPercent val="0"/>
              <c:showBubbleSize val="0"/>
              <c:extLst>
                <c:ext xmlns:c16="http://schemas.microsoft.com/office/drawing/2014/chart" uri="{C3380CC4-5D6E-409C-BE32-E72D297353CC}">
                  <c16:uniqueId val="{00000006-FB3B-4D2C-90AA-976C8D1CEDE3}"/>
                </c:ext>
              </c:extLst>
            </c:dLbl>
            <c:numFmt formatCode="0%" sourceLinked="0"/>
            <c:spPr>
              <a:noFill/>
              <a:ln w="31427">
                <a:noFill/>
              </a:ln>
            </c:spPr>
            <c:txPr>
              <a:bodyPr rot="-5400000" vert="horz"/>
              <a:lstStyle/>
              <a:p>
                <a:pPr>
                  <a:defRPr sz="1206" b="0" i="0" u="none" strike="noStrike" baseline="0">
                    <a:solidFill>
                      <a:schemeClr val="tx1"/>
                    </a:solidFill>
                    <a:latin typeface="Century Gothic"/>
                    <a:ea typeface="Century Gothic"/>
                    <a:cs typeface="Century Gothic"/>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c:f>
              <c:numCache>
                <c:formatCode>General</c:formatCode>
                <c:ptCount val="1"/>
              </c:numCache>
            </c:numRef>
          </c:cat>
          <c:val>
            <c:numRef>
              <c:f>Sheet1!$B$3</c:f>
              <c:numCache>
                <c:formatCode>0%</c:formatCode>
                <c:ptCount val="1"/>
                <c:pt idx="0">
                  <c:v>0.13043478260869565</c:v>
                </c:pt>
              </c:numCache>
            </c:numRef>
          </c:val>
          <c:extLst>
            <c:ext xmlns:c16="http://schemas.microsoft.com/office/drawing/2014/chart" uri="{C3380CC4-5D6E-409C-BE32-E72D297353CC}">
              <c16:uniqueId val="{00000003-7A05-4CA0-8320-17E308CA3307}"/>
            </c:ext>
          </c:extLst>
        </c:ser>
        <c:ser>
          <c:idx val="1"/>
          <c:order val="2"/>
          <c:tx>
            <c:strRef>
              <c:f>Sheet1!$A$4</c:f>
              <c:strCache>
                <c:ptCount val="1"/>
                <c:pt idx="0">
                  <c:v>Mig</c:v>
                </c:pt>
              </c:strCache>
            </c:strRef>
          </c:tx>
          <c:spPr>
            <a:solidFill>
              <a:srgbClr val="FF9900"/>
            </a:solidFill>
            <a:ln w="31427">
              <a:noFill/>
            </a:ln>
          </c:spPr>
          <c:invertIfNegative val="0"/>
          <c:dPt>
            <c:idx val="0"/>
            <c:invertIfNegative val="0"/>
            <c:bubble3D val="0"/>
            <c:spPr>
              <a:solidFill>
                <a:srgbClr val="FFCC00"/>
              </a:solidFill>
              <a:ln w="31427">
                <a:noFill/>
              </a:ln>
            </c:spPr>
            <c:extLst>
              <c:ext xmlns:c16="http://schemas.microsoft.com/office/drawing/2014/chart" uri="{C3380CC4-5D6E-409C-BE32-E72D297353CC}">
                <c16:uniqueId val="{00000005-7A05-4CA0-8320-17E308CA3307}"/>
              </c:ext>
            </c:extLst>
          </c:dPt>
          <c:dLbls>
            <c:dLbl>
              <c:idx val="0"/>
              <c:numFmt formatCode="0%" sourceLinked="0"/>
              <c:spPr>
                <a:noFill/>
                <a:ln w="31427">
                  <a:noFill/>
                </a:ln>
              </c:spPr>
              <c:txPr>
                <a:bodyPr rot="0" vert="horz"/>
                <a:lstStyle/>
                <a:p>
                  <a:pPr>
                    <a:defRPr sz="1206" b="0" i="0" u="none" strike="noStrike" baseline="0">
                      <a:solidFill>
                        <a:schemeClr val="tx1"/>
                      </a:solidFill>
                      <a:latin typeface="Century Gothic"/>
                      <a:ea typeface="Century Gothic"/>
                      <a:cs typeface="Century Gothic"/>
                    </a:defRPr>
                  </a:pPr>
                  <a:endParaRPr lang="es-ES"/>
                </a:p>
              </c:txPr>
              <c:dLblPos val="ctr"/>
              <c:showLegendKey val="0"/>
              <c:showVal val="1"/>
              <c:showCatName val="0"/>
              <c:showSerName val="0"/>
              <c:showPercent val="0"/>
              <c:showBubbleSize val="0"/>
              <c:extLst>
                <c:ext xmlns:c16="http://schemas.microsoft.com/office/drawing/2014/chart" uri="{C3380CC4-5D6E-409C-BE32-E72D297353CC}">
                  <c16:uniqueId val="{00000005-7A05-4CA0-8320-17E308CA3307}"/>
                </c:ext>
              </c:extLst>
            </c:dLbl>
            <c:numFmt formatCode="0%" sourceLinked="0"/>
            <c:spPr>
              <a:noFill/>
              <a:ln w="31427">
                <a:noFill/>
              </a:ln>
            </c:spPr>
            <c:txPr>
              <a:bodyPr rot="-5400000" vert="horz"/>
              <a:lstStyle/>
              <a:p>
                <a:pPr>
                  <a:defRPr sz="1206" b="0" i="0" u="none" strike="noStrike" baseline="0">
                    <a:solidFill>
                      <a:schemeClr val="tx1"/>
                    </a:solidFill>
                    <a:latin typeface="Century Gothic"/>
                    <a:ea typeface="Century Gothic"/>
                    <a:cs typeface="Century Gothic"/>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c:f>
              <c:numCache>
                <c:formatCode>General</c:formatCode>
                <c:ptCount val="1"/>
              </c:numCache>
            </c:numRef>
          </c:cat>
          <c:val>
            <c:numRef>
              <c:f>Sheet1!$B$4</c:f>
              <c:numCache>
                <c:formatCode>0%</c:formatCode>
                <c:ptCount val="1"/>
                <c:pt idx="0">
                  <c:v>0.10869565217391304</c:v>
                </c:pt>
              </c:numCache>
            </c:numRef>
          </c:val>
          <c:extLst>
            <c:ext xmlns:c16="http://schemas.microsoft.com/office/drawing/2014/chart" uri="{C3380CC4-5D6E-409C-BE32-E72D297353CC}">
              <c16:uniqueId val="{00000006-7A05-4CA0-8320-17E308CA3307}"/>
            </c:ext>
          </c:extLst>
        </c:ser>
        <c:ser>
          <c:idx val="0"/>
          <c:order val="3"/>
          <c:tx>
            <c:strRef>
              <c:f>Sheet1!$A$5</c:f>
              <c:strCache>
                <c:ptCount val="1"/>
                <c:pt idx="0">
                  <c:v>Alta </c:v>
                </c:pt>
              </c:strCache>
            </c:strRef>
          </c:tx>
          <c:spPr>
            <a:solidFill>
              <a:srgbClr val="808000"/>
            </a:solidFill>
            <a:ln w="31427">
              <a:noFill/>
            </a:ln>
          </c:spPr>
          <c:invertIfNegative val="0"/>
          <c:dLbls>
            <c:dLbl>
              <c:idx val="0"/>
              <c:spPr>
                <a:noFill/>
                <a:ln w="31427">
                  <a:noFill/>
                </a:ln>
              </c:spPr>
              <c:txPr>
                <a:bodyPr rot="0" vert="horz"/>
                <a:lstStyle/>
                <a:p>
                  <a:pPr>
                    <a:defRPr sz="1206" b="0" i="0" u="none" strike="noStrike" baseline="0">
                      <a:solidFill>
                        <a:schemeClr val="bg1"/>
                      </a:solidFill>
                      <a:latin typeface="Century Gothic"/>
                      <a:ea typeface="Century Gothic"/>
                      <a:cs typeface="Century Gothic"/>
                    </a:defRPr>
                  </a:pPr>
                  <a:endParaRPr lang="es-ES"/>
                </a:p>
              </c:txPr>
              <c:dLblPos val="ctr"/>
              <c:showLegendKey val="0"/>
              <c:showVal val="1"/>
              <c:showCatName val="0"/>
              <c:showSerName val="0"/>
              <c:showPercent val="0"/>
              <c:showBubbleSize val="0"/>
              <c:extLst>
                <c:ext xmlns:c16="http://schemas.microsoft.com/office/drawing/2014/chart" uri="{C3380CC4-5D6E-409C-BE32-E72D297353CC}">
                  <c16:uniqueId val="{00000007-7A05-4CA0-8320-17E308CA3307}"/>
                </c:ext>
              </c:extLst>
            </c:dLbl>
            <c:spPr>
              <a:noFill/>
              <a:ln w="31427">
                <a:noFill/>
              </a:ln>
            </c:spPr>
            <c:txPr>
              <a:bodyPr rot="0" vert="horz"/>
              <a:lstStyle/>
              <a:p>
                <a:pPr>
                  <a:defRPr sz="1206" b="0" i="0" u="none" strike="noStrike" baseline="0">
                    <a:solidFill>
                      <a:schemeClr val="tx1"/>
                    </a:solidFill>
                    <a:latin typeface="Century Gothic"/>
                    <a:ea typeface="Century Gothic"/>
                    <a:cs typeface="Century Gothic"/>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c:f>
              <c:numCache>
                <c:formatCode>General</c:formatCode>
                <c:ptCount val="1"/>
              </c:numCache>
            </c:numRef>
          </c:cat>
          <c:val>
            <c:numRef>
              <c:f>Sheet1!$B$5</c:f>
              <c:numCache>
                <c:formatCode>0%</c:formatCode>
                <c:ptCount val="1"/>
                <c:pt idx="0">
                  <c:v>0.30434782608695654</c:v>
                </c:pt>
              </c:numCache>
            </c:numRef>
          </c:val>
          <c:extLst>
            <c:ext xmlns:c16="http://schemas.microsoft.com/office/drawing/2014/chart" uri="{C3380CC4-5D6E-409C-BE32-E72D297353CC}">
              <c16:uniqueId val="{00000008-7A05-4CA0-8320-17E308CA3307}"/>
            </c:ext>
          </c:extLst>
        </c:ser>
        <c:ser>
          <c:idx val="2"/>
          <c:order val="4"/>
          <c:tx>
            <c:strRef>
              <c:f>Sheet1!$A$6</c:f>
              <c:strCache>
                <c:ptCount val="1"/>
                <c:pt idx="0">
                  <c:v>Ns / Nc</c:v>
                </c:pt>
              </c:strCache>
            </c:strRef>
          </c:tx>
          <c:spPr>
            <a:solidFill>
              <a:srgbClr val="C0C0C0"/>
            </a:solidFill>
            <a:ln w="31427">
              <a:noFill/>
            </a:ln>
          </c:spPr>
          <c:invertIfNegative val="0"/>
          <c:dLbls>
            <c:dLbl>
              <c:idx val="0"/>
              <c:layout>
                <c:manualLayout>
                  <c:x val="1.0738041006342552E-2"/>
                  <c:y val="3.937800347420341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7A05-4CA0-8320-17E308CA3307}"/>
                </c:ext>
              </c:extLst>
            </c:dLbl>
            <c:spPr>
              <a:noFill/>
              <a:ln w="31427">
                <a:noFill/>
              </a:ln>
            </c:spPr>
            <c:txPr>
              <a:bodyPr/>
              <a:lstStyle/>
              <a:p>
                <a:pPr>
                  <a:defRPr sz="1206" b="0" i="0" u="none" strike="noStrike" baseline="0">
                    <a:solidFill>
                      <a:schemeClr val="tx1"/>
                    </a:solidFill>
                    <a:latin typeface="Century Gothic"/>
                    <a:ea typeface="Century Gothic"/>
                    <a:cs typeface="Century Gothic"/>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c:f>
              <c:numCache>
                <c:formatCode>General</c:formatCode>
                <c:ptCount val="1"/>
              </c:numCache>
            </c:numRef>
          </c:cat>
          <c:val>
            <c:numRef>
              <c:f>Sheet1!$B$6</c:f>
              <c:numCache>
                <c:formatCode>0%</c:formatCode>
                <c:ptCount val="1"/>
              </c:numCache>
            </c:numRef>
          </c:val>
          <c:extLst>
            <c:ext xmlns:c16="http://schemas.microsoft.com/office/drawing/2014/chart" uri="{C3380CC4-5D6E-409C-BE32-E72D297353CC}">
              <c16:uniqueId val="{0000000A-7A05-4CA0-8320-17E308CA3307}"/>
            </c:ext>
          </c:extLst>
        </c:ser>
        <c:ser>
          <c:idx val="5"/>
          <c:order val="5"/>
          <c:tx>
            <c:strRef>
              <c:f>Sheet1!$A$7</c:f>
              <c:strCache>
                <c:ptCount val="1"/>
              </c:strCache>
            </c:strRef>
          </c:tx>
          <c:spPr>
            <a:solidFill>
              <a:schemeClr val="tx2"/>
            </a:solidFill>
            <a:ln w="15713">
              <a:solidFill>
                <a:schemeClr val="tx1"/>
              </a:solidFill>
              <a:prstDash val="solid"/>
            </a:ln>
          </c:spPr>
          <c:invertIfNegative val="0"/>
          <c:dPt>
            <c:idx val="0"/>
            <c:invertIfNegative val="0"/>
            <c:bubble3D val="0"/>
            <c:spPr>
              <a:noFill/>
              <a:ln w="31427">
                <a:noFill/>
              </a:ln>
            </c:spPr>
            <c:extLst>
              <c:ext xmlns:c16="http://schemas.microsoft.com/office/drawing/2014/chart" uri="{C3380CC4-5D6E-409C-BE32-E72D297353CC}">
                <c16:uniqueId val="{0000000C-7A05-4CA0-8320-17E308CA3307}"/>
              </c:ext>
            </c:extLst>
          </c:dPt>
          <c:dLbls>
            <c:delete val="1"/>
          </c:dLbls>
          <c:cat>
            <c:numRef>
              <c:f>Sheet1!$B$1</c:f>
              <c:numCache>
                <c:formatCode>General</c:formatCode>
                <c:ptCount val="1"/>
              </c:numCache>
            </c:numRef>
          </c:cat>
          <c:val>
            <c:numRef>
              <c:f>Sheet1!$B$7</c:f>
              <c:numCache>
                <c:formatCode>0%</c:formatCode>
                <c:ptCount val="1"/>
                <c:pt idx="0">
                  <c:v>0.45652173913043481</c:v>
                </c:pt>
              </c:numCache>
            </c:numRef>
          </c:val>
          <c:extLst>
            <c:ext xmlns:c16="http://schemas.microsoft.com/office/drawing/2014/chart" uri="{C3380CC4-5D6E-409C-BE32-E72D297353CC}">
              <c16:uniqueId val="{0000000D-7A05-4CA0-8320-17E308CA3307}"/>
            </c:ext>
          </c:extLst>
        </c:ser>
        <c:dLbls>
          <c:showLegendKey val="0"/>
          <c:showVal val="1"/>
          <c:showCatName val="0"/>
          <c:showSerName val="0"/>
          <c:showPercent val="0"/>
          <c:showBubbleSize val="0"/>
        </c:dLbls>
        <c:gapWidth val="100"/>
        <c:overlap val="100"/>
        <c:axId val="428028728"/>
        <c:axId val="428027160"/>
      </c:barChart>
      <c:catAx>
        <c:axId val="428028728"/>
        <c:scaling>
          <c:orientation val="maxMin"/>
        </c:scaling>
        <c:delete val="1"/>
        <c:axPos val="l"/>
        <c:numFmt formatCode="General" sourceLinked="1"/>
        <c:majorTickMark val="out"/>
        <c:minorTickMark val="none"/>
        <c:tickLblPos val="nextTo"/>
        <c:crossAx val="428027160"/>
        <c:crosses val="autoZero"/>
        <c:auto val="1"/>
        <c:lblAlgn val="ctr"/>
        <c:lblOffset val="100"/>
        <c:noMultiLvlLbl val="0"/>
      </c:catAx>
      <c:valAx>
        <c:axId val="428027160"/>
        <c:scaling>
          <c:orientation val="minMax"/>
          <c:max val="1"/>
        </c:scaling>
        <c:delete val="1"/>
        <c:axPos val="t"/>
        <c:numFmt formatCode="0%" sourceLinked="1"/>
        <c:majorTickMark val="out"/>
        <c:minorTickMark val="none"/>
        <c:tickLblPos val="nextTo"/>
        <c:crossAx val="428028728"/>
        <c:crosses val="autoZero"/>
        <c:crossBetween val="between"/>
      </c:valAx>
      <c:spPr>
        <a:noFill/>
        <a:ln w="31427">
          <a:noFill/>
        </a:ln>
      </c:spPr>
    </c:plotArea>
    <c:plotVisOnly val="1"/>
    <c:dispBlanksAs val="gap"/>
    <c:showDLblsOverMax val="0"/>
  </c:chart>
  <c:spPr>
    <a:noFill/>
    <a:ln>
      <a:noFill/>
    </a:ln>
  </c:spPr>
  <c:txPr>
    <a:bodyPr/>
    <a:lstStyle/>
    <a:p>
      <a:pPr>
        <a:defRPr sz="990" b="0" i="0" u="none" strike="noStrike" baseline="0">
          <a:solidFill>
            <a:schemeClr val="tx1"/>
          </a:solidFill>
          <a:latin typeface="Century Gothic"/>
          <a:ea typeface="Century Gothic"/>
          <a:cs typeface="Century Gothic"/>
        </a:defRPr>
      </a:pPr>
      <a:endParaRPr lang="es-E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4490072954023402"/>
          <c:y val="5.0691244239631367E-2"/>
          <c:w val="0.49150463007220746"/>
          <c:h val="0.90783410138248843"/>
        </c:manualLayout>
      </c:layout>
      <c:barChart>
        <c:barDir val="bar"/>
        <c:grouping val="clustered"/>
        <c:varyColors val="0"/>
        <c:ser>
          <c:idx val="0"/>
          <c:order val="0"/>
          <c:spPr>
            <a:solidFill>
              <a:srgbClr val="8A0000"/>
            </a:solidFill>
            <a:ln w="25473">
              <a:noFill/>
            </a:ln>
          </c:spPr>
          <c:invertIfNegative val="0"/>
          <c:dPt>
            <c:idx val="3"/>
            <c:invertIfNegative val="0"/>
            <c:bubble3D val="0"/>
            <c:spPr>
              <a:solidFill>
                <a:schemeClr val="bg1">
                  <a:lumMod val="75000"/>
                </a:schemeClr>
              </a:solidFill>
              <a:ln w="25473">
                <a:noFill/>
              </a:ln>
            </c:spPr>
            <c:extLst>
              <c:ext xmlns:c16="http://schemas.microsoft.com/office/drawing/2014/chart" uri="{C3380CC4-5D6E-409C-BE32-E72D297353CC}">
                <c16:uniqueId val="{00000001-06B1-4CB0-9057-93648EC4A5F7}"/>
              </c:ext>
            </c:extLst>
          </c:dPt>
          <c:dPt>
            <c:idx val="6"/>
            <c:invertIfNegative val="0"/>
            <c:bubble3D val="0"/>
            <c:spPr>
              <a:solidFill>
                <a:schemeClr val="bg1">
                  <a:lumMod val="75000"/>
                </a:schemeClr>
              </a:solidFill>
              <a:ln w="25473">
                <a:noFill/>
              </a:ln>
            </c:spPr>
            <c:extLst>
              <c:ext xmlns:c16="http://schemas.microsoft.com/office/drawing/2014/chart" uri="{C3380CC4-5D6E-409C-BE32-E72D297353CC}">
                <c16:uniqueId val="{00000003-8313-47A5-B69F-0E2C9678BE07}"/>
              </c:ext>
            </c:extLst>
          </c:dPt>
          <c:dLbls>
            <c:numFmt formatCode="0%" sourceLinked="0"/>
            <c:spPr>
              <a:noFill/>
              <a:ln w="25473">
                <a:noFill/>
              </a:ln>
            </c:spPr>
            <c:txPr>
              <a:bodyPr/>
              <a:lstStyle/>
              <a:p>
                <a:pPr>
                  <a:defRPr sz="1000" b="0" i="0" u="none" strike="noStrike" baseline="0">
                    <a:solidFill>
                      <a:schemeClr val="tx1"/>
                    </a:solidFill>
                    <a:latin typeface="Century Gothic"/>
                    <a:ea typeface="Century Gothic"/>
                    <a:cs typeface="Century Gothic"/>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Reus</c:v>
                </c:pt>
                <c:pt idx="1">
                  <c:v>Baix Camp 
(sense Reus)</c:v>
                </c:pt>
                <c:pt idx="2">
                  <c:v>Resta</c:v>
                </c:pt>
                <c:pt idx="3">
                  <c:v>Ns/Nc</c:v>
                </c:pt>
              </c:strCache>
            </c:strRef>
          </c:cat>
          <c:val>
            <c:numRef>
              <c:f>Sheet1!$B$2:$B$5</c:f>
              <c:numCache>
                <c:formatCode>0%</c:formatCode>
                <c:ptCount val="4"/>
                <c:pt idx="0">
                  <c:v>0.58699999999999997</c:v>
                </c:pt>
                <c:pt idx="1">
                  <c:v>0.23899999999999999</c:v>
                </c:pt>
                <c:pt idx="2">
                  <c:v>0.15200000000000002</c:v>
                </c:pt>
                <c:pt idx="3">
                  <c:v>2.1999999999999999E-2</c:v>
                </c:pt>
              </c:numCache>
            </c:numRef>
          </c:val>
          <c:extLst>
            <c:ext xmlns:c16="http://schemas.microsoft.com/office/drawing/2014/chart" uri="{C3380CC4-5D6E-409C-BE32-E72D297353CC}">
              <c16:uniqueId val="{00000000-8EDA-4FE9-A97A-DB3267D81328}"/>
            </c:ext>
          </c:extLst>
        </c:ser>
        <c:dLbls>
          <c:showLegendKey val="0"/>
          <c:showVal val="1"/>
          <c:showCatName val="0"/>
          <c:showSerName val="0"/>
          <c:showPercent val="0"/>
          <c:showBubbleSize val="0"/>
        </c:dLbls>
        <c:gapWidth val="120"/>
        <c:axId val="357383144"/>
        <c:axId val="359113576"/>
      </c:barChart>
      <c:catAx>
        <c:axId val="357383144"/>
        <c:scaling>
          <c:orientation val="maxMin"/>
        </c:scaling>
        <c:delete val="0"/>
        <c:axPos val="l"/>
        <c:numFmt formatCode="General" sourceLinked="1"/>
        <c:majorTickMark val="out"/>
        <c:minorTickMark val="none"/>
        <c:tickLblPos val="nextTo"/>
        <c:spPr>
          <a:ln w="3184">
            <a:solidFill>
              <a:schemeClr val="tx1"/>
            </a:solidFill>
            <a:prstDash val="solid"/>
          </a:ln>
        </c:spPr>
        <c:txPr>
          <a:bodyPr rot="0" vert="horz"/>
          <a:lstStyle/>
          <a:p>
            <a:pPr>
              <a:defRPr sz="1100" b="0" i="0" u="none" strike="noStrike" baseline="0">
                <a:solidFill>
                  <a:schemeClr val="tx1"/>
                </a:solidFill>
                <a:latin typeface="Century Gothic" pitchFamily="34" charset="0"/>
                <a:ea typeface="Century Gothic"/>
                <a:cs typeface="Century Gothic"/>
              </a:defRPr>
            </a:pPr>
            <a:endParaRPr lang="es-ES"/>
          </a:p>
        </c:txPr>
        <c:crossAx val="359113576"/>
        <c:crosses val="autoZero"/>
        <c:auto val="1"/>
        <c:lblAlgn val="ctr"/>
        <c:lblOffset val="100"/>
        <c:tickMarkSkip val="1"/>
        <c:noMultiLvlLbl val="0"/>
      </c:catAx>
      <c:valAx>
        <c:axId val="359113576"/>
        <c:scaling>
          <c:orientation val="minMax"/>
          <c:max val="1"/>
        </c:scaling>
        <c:delete val="1"/>
        <c:axPos val="t"/>
        <c:numFmt formatCode="0%" sourceLinked="1"/>
        <c:majorTickMark val="out"/>
        <c:minorTickMark val="none"/>
        <c:tickLblPos val="nextTo"/>
        <c:crossAx val="357383144"/>
        <c:crosses val="autoZero"/>
        <c:crossBetween val="between"/>
      </c:valAx>
      <c:spPr>
        <a:noFill/>
        <a:ln w="25473">
          <a:noFill/>
        </a:ln>
      </c:spPr>
    </c:plotArea>
    <c:plotVisOnly val="1"/>
    <c:dispBlanksAs val="gap"/>
    <c:showDLblsOverMax val="0"/>
  </c:chart>
  <c:spPr>
    <a:noFill/>
    <a:ln>
      <a:noFill/>
    </a:ln>
  </c:spPr>
  <c:txPr>
    <a:bodyPr/>
    <a:lstStyle/>
    <a:p>
      <a:pPr>
        <a:defRPr sz="878" b="1" i="0" u="none" strike="noStrike" baseline="0">
          <a:solidFill>
            <a:schemeClr val="tx1"/>
          </a:solidFill>
          <a:latin typeface="Arial"/>
          <a:ea typeface="Arial"/>
          <a:cs typeface="Arial"/>
        </a:defRPr>
      </a:pPr>
      <a:endParaRPr lang="es-E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543581616481803E-3"/>
          <c:y val="8.6956521739130505E-3"/>
          <c:w val="0.99207606973058637"/>
          <c:h val="0.97391304347826091"/>
        </c:manualLayout>
      </c:layout>
      <c:barChart>
        <c:barDir val="bar"/>
        <c:grouping val="percentStacked"/>
        <c:varyColors val="0"/>
        <c:ser>
          <c:idx val="3"/>
          <c:order val="0"/>
          <c:tx>
            <c:strRef>
              <c:f>Sheet1!$A$2</c:f>
              <c:strCache>
                <c:ptCount val="1"/>
              </c:strCache>
            </c:strRef>
          </c:tx>
          <c:spPr>
            <a:solidFill>
              <a:schemeClr val="folHlink"/>
            </a:solidFill>
            <a:ln w="15713">
              <a:solidFill>
                <a:schemeClr val="tx1"/>
              </a:solidFill>
              <a:prstDash val="solid"/>
            </a:ln>
          </c:spPr>
          <c:invertIfNegative val="0"/>
          <c:dPt>
            <c:idx val="0"/>
            <c:invertIfNegative val="0"/>
            <c:bubble3D val="0"/>
            <c:spPr>
              <a:noFill/>
              <a:ln w="31427">
                <a:noFill/>
              </a:ln>
            </c:spPr>
            <c:extLst>
              <c:ext xmlns:c16="http://schemas.microsoft.com/office/drawing/2014/chart" uri="{C3380CC4-5D6E-409C-BE32-E72D297353CC}">
                <c16:uniqueId val="{00000001-F288-4DD7-AC57-634E6B793ECA}"/>
              </c:ext>
            </c:extLst>
          </c:dPt>
          <c:dLbls>
            <c:delete val="1"/>
          </c:dLbls>
          <c:cat>
            <c:numRef>
              <c:f>Sheet1!$B$1:$B$1</c:f>
              <c:numCache>
                <c:formatCode>General</c:formatCode>
                <c:ptCount val="1"/>
              </c:numCache>
            </c:numRef>
          </c:cat>
          <c:val>
            <c:numRef>
              <c:f>Sheet1!$B$2:$B$2</c:f>
              <c:numCache>
                <c:formatCode>0%</c:formatCode>
                <c:ptCount val="1"/>
                <c:pt idx="0">
                  <c:v>0.54347826086956519</c:v>
                </c:pt>
              </c:numCache>
            </c:numRef>
          </c:val>
          <c:extLst>
            <c:ext xmlns:c16="http://schemas.microsoft.com/office/drawing/2014/chart" uri="{C3380CC4-5D6E-409C-BE32-E72D297353CC}">
              <c16:uniqueId val="{00000002-F288-4DD7-AC57-634E6B793ECA}"/>
            </c:ext>
          </c:extLst>
        </c:ser>
        <c:ser>
          <c:idx val="4"/>
          <c:order val="1"/>
          <c:tx>
            <c:strRef>
              <c:f>Sheet1!$A$3</c:f>
              <c:strCache>
                <c:ptCount val="1"/>
                <c:pt idx="0">
                  <c:v>Baix</c:v>
                </c:pt>
              </c:strCache>
            </c:strRef>
          </c:tx>
          <c:spPr>
            <a:solidFill>
              <a:srgbClr val="FF6600"/>
            </a:solidFill>
            <a:ln w="31427">
              <a:noFill/>
            </a:ln>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Sheet1!$B$1:$B$1</c:f>
              <c:numCache>
                <c:formatCode>General</c:formatCode>
                <c:ptCount val="1"/>
              </c:numCache>
            </c:numRef>
          </c:cat>
          <c:val>
            <c:numRef>
              <c:f>Sheet1!$B$3:$B$3</c:f>
              <c:numCache>
                <c:formatCode>0%</c:formatCode>
                <c:ptCount val="1"/>
                <c:pt idx="0">
                  <c:v>0.13043478260869565</c:v>
                </c:pt>
              </c:numCache>
            </c:numRef>
          </c:val>
          <c:extLst>
            <c:ext xmlns:c16="http://schemas.microsoft.com/office/drawing/2014/chart" uri="{C3380CC4-5D6E-409C-BE32-E72D297353CC}">
              <c16:uniqueId val="{00000003-F288-4DD7-AC57-634E6B793ECA}"/>
            </c:ext>
          </c:extLst>
        </c:ser>
        <c:ser>
          <c:idx val="1"/>
          <c:order val="2"/>
          <c:tx>
            <c:strRef>
              <c:f>Sheet1!$A$4</c:f>
              <c:strCache>
                <c:ptCount val="1"/>
                <c:pt idx="0">
                  <c:v>Mig</c:v>
                </c:pt>
              </c:strCache>
            </c:strRef>
          </c:tx>
          <c:spPr>
            <a:solidFill>
              <a:srgbClr val="FF9900"/>
            </a:solidFill>
            <a:ln w="31427">
              <a:noFill/>
            </a:ln>
          </c:spPr>
          <c:invertIfNegative val="0"/>
          <c:dPt>
            <c:idx val="0"/>
            <c:invertIfNegative val="0"/>
            <c:bubble3D val="0"/>
            <c:spPr>
              <a:solidFill>
                <a:srgbClr val="FFCC00"/>
              </a:solidFill>
              <a:ln w="31427">
                <a:noFill/>
              </a:ln>
            </c:spPr>
            <c:extLst>
              <c:ext xmlns:c16="http://schemas.microsoft.com/office/drawing/2014/chart" uri="{C3380CC4-5D6E-409C-BE32-E72D297353CC}">
                <c16:uniqueId val="{00000005-F288-4DD7-AC57-634E6B793ECA}"/>
              </c:ext>
            </c:extLst>
          </c:dPt>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Sheet1!$B$1:$B$1</c:f>
              <c:numCache>
                <c:formatCode>General</c:formatCode>
                <c:ptCount val="1"/>
              </c:numCache>
            </c:numRef>
          </c:cat>
          <c:val>
            <c:numRef>
              <c:f>Sheet1!$B$4:$B$4</c:f>
              <c:numCache>
                <c:formatCode>0%</c:formatCode>
                <c:ptCount val="1"/>
                <c:pt idx="0">
                  <c:v>4.3478260869565216E-2</c:v>
                </c:pt>
              </c:numCache>
            </c:numRef>
          </c:val>
          <c:extLst>
            <c:ext xmlns:c16="http://schemas.microsoft.com/office/drawing/2014/chart" uri="{C3380CC4-5D6E-409C-BE32-E72D297353CC}">
              <c16:uniqueId val="{00000006-F288-4DD7-AC57-634E6B793ECA}"/>
            </c:ext>
          </c:extLst>
        </c:ser>
        <c:ser>
          <c:idx val="0"/>
          <c:order val="3"/>
          <c:tx>
            <c:strRef>
              <c:f>Sheet1!$A$5</c:f>
              <c:strCache>
                <c:ptCount val="1"/>
                <c:pt idx="0">
                  <c:v>Alta </c:v>
                </c:pt>
              </c:strCache>
            </c:strRef>
          </c:tx>
          <c:spPr>
            <a:solidFill>
              <a:srgbClr val="808000"/>
            </a:solidFill>
            <a:ln w="31427">
              <a:noFill/>
            </a:ln>
          </c:spPr>
          <c:invertIfNegative val="0"/>
          <c:dLbls>
            <c:spPr>
              <a:noFill/>
              <a:ln>
                <a:noFill/>
              </a:ln>
              <a:effectLst/>
            </c:spPr>
            <c:txPr>
              <a:bodyPr/>
              <a:lstStyle/>
              <a:p>
                <a:pPr>
                  <a:defRPr>
                    <a:solidFill>
                      <a:schemeClr val="bg1"/>
                    </a:solidFill>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Sheet1!$B$1:$B$1</c:f>
              <c:numCache>
                <c:formatCode>General</c:formatCode>
                <c:ptCount val="1"/>
              </c:numCache>
            </c:numRef>
          </c:cat>
          <c:val>
            <c:numRef>
              <c:f>Sheet1!$B$5:$B$5</c:f>
              <c:numCache>
                <c:formatCode>0%</c:formatCode>
                <c:ptCount val="1"/>
                <c:pt idx="0">
                  <c:v>0.15217391304347827</c:v>
                </c:pt>
              </c:numCache>
            </c:numRef>
          </c:val>
          <c:extLst>
            <c:ext xmlns:c16="http://schemas.microsoft.com/office/drawing/2014/chart" uri="{C3380CC4-5D6E-409C-BE32-E72D297353CC}">
              <c16:uniqueId val="{00000007-F288-4DD7-AC57-634E6B793ECA}"/>
            </c:ext>
          </c:extLst>
        </c:ser>
        <c:ser>
          <c:idx val="2"/>
          <c:order val="4"/>
          <c:tx>
            <c:strRef>
              <c:f>Sheet1!$A$6</c:f>
              <c:strCache>
                <c:ptCount val="1"/>
                <c:pt idx="0">
                  <c:v>Ns / Nc</c:v>
                </c:pt>
              </c:strCache>
            </c:strRef>
          </c:tx>
          <c:spPr>
            <a:solidFill>
              <a:srgbClr val="C0C0C0"/>
            </a:solidFill>
            <a:ln w="31427">
              <a:noFill/>
            </a:ln>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Sheet1!$B$1:$B$1</c:f>
              <c:numCache>
                <c:formatCode>General</c:formatCode>
                <c:ptCount val="1"/>
              </c:numCache>
            </c:numRef>
          </c:cat>
          <c:val>
            <c:numRef>
              <c:f>Sheet1!$B$6:$B$6</c:f>
              <c:numCache>
                <c:formatCode>0%</c:formatCode>
                <c:ptCount val="1"/>
                <c:pt idx="0">
                  <c:v>4.3478260869565216E-2</c:v>
                </c:pt>
              </c:numCache>
            </c:numRef>
          </c:val>
          <c:extLst>
            <c:ext xmlns:c16="http://schemas.microsoft.com/office/drawing/2014/chart" uri="{C3380CC4-5D6E-409C-BE32-E72D297353CC}">
              <c16:uniqueId val="{00000008-F288-4DD7-AC57-634E6B793ECA}"/>
            </c:ext>
          </c:extLst>
        </c:ser>
        <c:ser>
          <c:idx val="5"/>
          <c:order val="5"/>
          <c:tx>
            <c:strRef>
              <c:f>Sheet1!$A$7</c:f>
              <c:strCache>
                <c:ptCount val="1"/>
              </c:strCache>
            </c:strRef>
          </c:tx>
          <c:spPr>
            <a:solidFill>
              <a:schemeClr val="tx2"/>
            </a:solidFill>
            <a:ln w="15713">
              <a:solidFill>
                <a:schemeClr val="tx1"/>
              </a:solidFill>
              <a:prstDash val="solid"/>
            </a:ln>
          </c:spPr>
          <c:invertIfNegative val="0"/>
          <c:dPt>
            <c:idx val="0"/>
            <c:invertIfNegative val="0"/>
            <c:bubble3D val="0"/>
            <c:spPr>
              <a:noFill/>
              <a:ln w="31427">
                <a:noFill/>
              </a:ln>
            </c:spPr>
            <c:extLst>
              <c:ext xmlns:c16="http://schemas.microsoft.com/office/drawing/2014/chart" uri="{C3380CC4-5D6E-409C-BE32-E72D297353CC}">
                <c16:uniqueId val="{0000000A-F288-4DD7-AC57-634E6B793ECA}"/>
              </c:ext>
            </c:extLst>
          </c:dPt>
          <c:dLbls>
            <c:delete val="1"/>
          </c:dLbls>
          <c:cat>
            <c:numRef>
              <c:f>Sheet1!$B$1:$B$1</c:f>
              <c:numCache>
                <c:formatCode>General</c:formatCode>
                <c:ptCount val="1"/>
              </c:numCache>
            </c:numRef>
          </c:cat>
          <c:val>
            <c:numRef>
              <c:f>Sheet1!$B$7:$B$7</c:f>
              <c:numCache>
                <c:formatCode>0%</c:formatCode>
                <c:ptCount val="1"/>
                <c:pt idx="0">
                  <c:v>8.6956521739130488E-2</c:v>
                </c:pt>
              </c:numCache>
            </c:numRef>
          </c:val>
          <c:extLst>
            <c:ext xmlns:c16="http://schemas.microsoft.com/office/drawing/2014/chart" uri="{C3380CC4-5D6E-409C-BE32-E72D297353CC}">
              <c16:uniqueId val="{0000000B-F288-4DD7-AC57-634E6B793ECA}"/>
            </c:ext>
          </c:extLst>
        </c:ser>
        <c:dLbls>
          <c:dLblPos val="ctr"/>
          <c:showLegendKey val="0"/>
          <c:showVal val="1"/>
          <c:showCatName val="0"/>
          <c:showSerName val="0"/>
          <c:showPercent val="0"/>
          <c:showBubbleSize val="0"/>
        </c:dLbls>
        <c:gapWidth val="100"/>
        <c:overlap val="100"/>
        <c:axId val="473297784"/>
        <c:axId val="473297392"/>
      </c:barChart>
      <c:catAx>
        <c:axId val="473297784"/>
        <c:scaling>
          <c:orientation val="maxMin"/>
        </c:scaling>
        <c:delete val="1"/>
        <c:axPos val="l"/>
        <c:numFmt formatCode="General" sourceLinked="1"/>
        <c:majorTickMark val="out"/>
        <c:minorTickMark val="none"/>
        <c:tickLblPos val="nextTo"/>
        <c:crossAx val="473297392"/>
        <c:crosses val="autoZero"/>
        <c:auto val="1"/>
        <c:lblAlgn val="ctr"/>
        <c:lblOffset val="100"/>
        <c:noMultiLvlLbl val="0"/>
      </c:catAx>
      <c:valAx>
        <c:axId val="473297392"/>
        <c:scaling>
          <c:orientation val="minMax"/>
          <c:max val="1"/>
        </c:scaling>
        <c:delete val="1"/>
        <c:axPos val="t"/>
        <c:numFmt formatCode="0%" sourceLinked="1"/>
        <c:majorTickMark val="out"/>
        <c:minorTickMark val="none"/>
        <c:tickLblPos val="nextTo"/>
        <c:crossAx val="473297784"/>
        <c:crosses val="autoZero"/>
        <c:crossBetween val="between"/>
      </c:valAx>
      <c:spPr>
        <a:noFill/>
        <a:ln w="31427">
          <a:noFill/>
        </a:ln>
      </c:spPr>
    </c:plotArea>
    <c:plotVisOnly val="1"/>
    <c:dispBlanksAs val="gap"/>
    <c:showDLblsOverMax val="0"/>
  </c:chart>
  <c:spPr>
    <a:noFill/>
    <a:ln>
      <a:noFill/>
    </a:ln>
  </c:spPr>
  <c:txPr>
    <a:bodyPr/>
    <a:lstStyle/>
    <a:p>
      <a:pPr>
        <a:defRPr sz="1210" b="0" i="0" u="none" strike="noStrike" baseline="0">
          <a:solidFill>
            <a:schemeClr val="tx1"/>
          </a:solidFill>
          <a:latin typeface="Century Gothic"/>
          <a:ea typeface="Century Gothic"/>
          <a:cs typeface="Century Gothic"/>
        </a:defRPr>
      </a:pPr>
      <a:endParaRPr lang="es-E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543581616481803E-3"/>
          <c:y val="8.6956521739130505E-3"/>
          <c:w val="0.99207606973058637"/>
          <c:h val="0.97391304347826091"/>
        </c:manualLayout>
      </c:layout>
      <c:barChart>
        <c:barDir val="bar"/>
        <c:grouping val="percentStacked"/>
        <c:varyColors val="0"/>
        <c:ser>
          <c:idx val="2"/>
          <c:order val="0"/>
          <c:tx>
            <c:strRef>
              <c:f>Sheet1!$A$2</c:f>
              <c:strCache>
                <c:ptCount val="1"/>
              </c:strCache>
            </c:strRef>
          </c:tx>
          <c:invertIfNegative val="0"/>
          <c:dPt>
            <c:idx val="0"/>
            <c:invertIfNegative val="0"/>
            <c:bubble3D val="0"/>
            <c:spPr>
              <a:noFill/>
            </c:spPr>
            <c:extLst>
              <c:ext xmlns:c16="http://schemas.microsoft.com/office/drawing/2014/chart" uri="{C3380CC4-5D6E-409C-BE32-E72D297353CC}">
                <c16:uniqueId val="{00000001-84C8-4AFA-A193-6340EFAC6375}"/>
              </c:ext>
            </c:extLst>
          </c:dPt>
          <c:dLbls>
            <c:delete val="1"/>
          </c:dLbls>
          <c:val>
            <c:numRef>
              <c:f>Sheet1!$B$2</c:f>
              <c:numCache>
                <c:formatCode>0%</c:formatCode>
                <c:ptCount val="1"/>
                <c:pt idx="0">
                  <c:v>0.91049999999999998</c:v>
                </c:pt>
              </c:numCache>
            </c:numRef>
          </c:val>
          <c:extLst>
            <c:ext xmlns:c16="http://schemas.microsoft.com/office/drawing/2014/chart" uri="{C3380CC4-5D6E-409C-BE32-E72D297353CC}">
              <c16:uniqueId val="{00000002-84C8-4AFA-A193-6340EFAC6375}"/>
            </c:ext>
          </c:extLst>
        </c:ser>
        <c:ser>
          <c:idx val="3"/>
          <c:order val="1"/>
          <c:tx>
            <c:strRef>
              <c:f>Sheet1!$A$3</c:f>
              <c:strCache>
                <c:ptCount val="1"/>
                <c:pt idx="0">
                  <c:v>Baix</c:v>
                </c:pt>
              </c:strCache>
            </c:strRef>
          </c:tx>
          <c:spPr>
            <a:solidFill>
              <a:srgbClr val="FF6600"/>
            </a:solidFill>
            <a:ln w="15713">
              <a:solidFill>
                <a:schemeClr val="tx1"/>
              </a:solidFill>
              <a:prstDash val="solid"/>
            </a:ln>
          </c:spPr>
          <c:invertIfNegative val="0"/>
          <c:dPt>
            <c:idx val="0"/>
            <c:invertIfNegative val="0"/>
            <c:bubble3D val="0"/>
            <c:spPr>
              <a:solidFill>
                <a:srgbClr val="FF6600"/>
              </a:solidFill>
              <a:ln w="31427">
                <a:noFill/>
              </a:ln>
            </c:spPr>
            <c:extLst>
              <c:ext xmlns:c16="http://schemas.microsoft.com/office/drawing/2014/chart" uri="{C3380CC4-5D6E-409C-BE32-E72D297353CC}">
                <c16:uniqueId val="{00000004-84C8-4AFA-A193-6340EFAC6375}"/>
              </c:ext>
            </c:extLst>
          </c:dPt>
          <c:dLbls>
            <c:spPr>
              <a:noFill/>
              <a:ln>
                <a:noFill/>
              </a:ln>
              <a:effectLst/>
            </c:spPr>
            <c:txPr>
              <a:bodyPr wrap="square" lIns="38100" tIns="19050" rIns="38100" bIns="19050" anchor="ctr">
                <a:spAutoFit/>
              </a:bodyPr>
              <a:lstStyle/>
              <a:p>
                <a:pPr>
                  <a:defRPr sz="1210"/>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Sheet1!$B$1:$B$2</c:f>
              <c:numCache>
                <c:formatCode>0%</c:formatCode>
                <c:ptCount val="2"/>
                <c:pt idx="1">
                  <c:v>0.91049999999999998</c:v>
                </c:pt>
              </c:numCache>
            </c:numRef>
          </c:cat>
          <c:val>
            <c:numRef>
              <c:f>Sheet1!$B$3</c:f>
              <c:numCache>
                <c:formatCode>0%</c:formatCode>
                <c:ptCount val="1"/>
                <c:pt idx="0">
                  <c:v>4.4499999999999998E-2</c:v>
                </c:pt>
              </c:numCache>
            </c:numRef>
          </c:val>
          <c:extLst>
            <c:ext xmlns:c16="http://schemas.microsoft.com/office/drawing/2014/chart" uri="{C3380CC4-5D6E-409C-BE32-E72D297353CC}">
              <c16:uniqueId val="{00000005-84C8-4AFA-A193-6340EFAC6375}"/>
            </c:ext>
          </c:extLst>
        </c:ser>
        <c:ser>
          <c:idx val="4"/>
          <c:order val="2"/>
          <c:tx>
            <c:strRef>
              <c:f>Sheet1!$A$4</c:f>
              <c:strCache>
                <c:ptCount val="1"/>
                <c:pt idx="0">
                  <c:v>Mig</c:v>
                </c:pt>
              </c:strCache>
            </c:strRef>
          </c:tx>
          <c:spPr>
            <a:solidFill>
              <a:srgbClr val="FFC000"/>
            </a:solidFill>
            <a:ln w="31427">
              <a:noFill/>
            </a:ln>
          </c:spPr>
          <c:invertIfNegative val="0"/>
          <c:dLbls>
            <c:numFmt formatCode="0%" sourceLinked="0"/>
            <c:spPr>
              <a:noFill/>
              <a:ln w="31427">
                <a:noFill/>
              </a:ln>
            </c:spPr>
            <c:txPr>
              <a:bodyPr/>
              <a:lstStyle/>
              <a:p>
                <a:pPr>
                  <a:defRPr sz="1206" b="0" i="0" u="none" strike="noStrike" baseline="0">
                    <a:solidFill>
                      <a:schemeClr val="tx1"/>
                    </a:solidFill>
                    <a:latin typeface="Century Gothic"/>
                    <a:ea typeface="Century Gothic"/>
                    <a:cs typeface="Century Gothic"/>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Sheet1!$B$1:$B$2</c:f>
              <c:numCache>
                <c:formatCode>0%</c:formatCode>
                <c:ptCount val="2"/>
                <c:pt idx="1">
                  <c:v>0.91049999999999998</c:v>
                </c:pt>
              </c:numCache>
            </c:numRef>
          </c:cat>
          <c:val>
            <c:numRef>
              <c:f>Sheet1!$B$4</c:f>
              <c:numCache>
                <c:formatCode>0%</c:formatCode>
                <c:ptCount val="1"/>
              </c:numCache>
            </c:numRef>
          </c:val>
          <c:extLst>
            <c:ext xmlns:c16="http://schemas.microsoft.com/office/drawing/2014/chart" uri="{C3380CC4-5D6E-409C-BE32-E72D297353CC}">
              <c16:uniqueId val="{00000006-84C8-4AFA-A193-6340EFAC6375}"/>
            </c:ext>
          </c:extLst>
        </c:ser>
        <c:ser>
          <c:idx val="1"/>
          <c:order val="3"/>
          <c:tx>
            <c:strRef>
              <c:f>Sheet1!$A$5</c:f>
              <c:strCache>
                <c:ptCount val="1"/>
                <c:pt idx="0">
                  <c:v>Alta </c:v>
                </c:pt>
              </c:strCache>
            </c:strRef>
          </c:tx>
          <c:spPr>
            <a:solidFill>
              <a:srgbClr val="808000"/>
            </a:solidFill>
            <a:ln w="31427">
              <a:noFill/>
            </a:ln>
          </c:spPr>
          <c:invertIfNegative val="0"/>
          <c:dLbls>
            <c:numFmt formatCode="0%" sourceLinked="0"/>
            <c:spPr>
              <a:noFill/>
              <a:ln w="31427">
                <a:noFill/>
              </a:ln>
            </c:spPr>
            <c:txPr>
              <a:bodyPr/>
              <a:lstStyle/>
              <a:p>
                <a:pPr>
                  <a:defRPr sz="1206" b="0" i="0" u="none" strike="noStrike" baseline="0">
                    <a:solidFill>
                      <a:schemeClr val="bg1"/>
                    </a:solidFill>
                    <a:latin typeface="Century Gothic"/>
                    <a:ea typeface="Century Gothic"/>
                    <a:cs typeface="Century Gothic"/>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Sheet1!$B$1:$B$2</c:f>
              <c:numCache>
                <c:formatCode>0%</c:formatCode>
                <c:ptCount val="2"/>
                <c:pt idx="1">
                  <c:v>0.91049999999999998</c:v>
                </c:pt>
              </c:numCache>
            </c:numRef>
          </c:cat>
          <c:val>
            <c:numRef>
              <c:f>Sheet1!$B$5</c:f>
              <c:numCache>
                <c:formatCode>0%</c:formatCode>
                <c:ptCount val="1"/>
                <c:pt idx="0">
                  <c:v>4.4999999999999998E-2</c:v>
                </c:pt>
              </c:numCache>
            </c:numRef>
          </c:val>
          <c:extLst>
            <c:ext xmlns:c16="http://schemas.microsoft.com/office/drawing/2014/chart" uri="{C3380CC4-5D6E-409C-BE32-E72D297353CC}">
              <c16:uniqueId val="{00000007-84C8-4AFA-A193-6340EFAC6375}"/>
            </c:ext>
          </c:extLst>
        </c:ser>
        <c:ser>
          <c:idx val="0"/>
          <c:order val="4"/>
          <c:tx>
            <c:strRef>
              <c:f>Sheet1!$A$6</c:f>
              <c:strCache>
                <c:ptCount val="1"/>
                <c:pt idx="0">
                  <c:v>Ns / Nc</c:v>
                </c:pt>
              </c:strCache>
            </c:strRef>
          </c:tx>
          <c:spPr>
            <a:solidFill>
              <a:schemeClr val="bg1">
                <a:lumMod val="75000"/>
              </a:schemeClr>
            </a:solidFill>
            <a:ln w="31427">
              <a:noFill/>
            </a:ln>
          </c:spPr>
          <c:invertIfNegative val="0"/>
          <c:dPt>
            <c:idx val="0"/>
            <c:invertIfNegative val="0"/>
            <c:bubble3D val="0"/>
            <c:extLst>
              <c:ext xmlns:c16="http://schemas.microsoft.com/office/drawing/2014/chart" uri="{C3380CC4-5D6E-409C-BE32-E72D297353CC}">
                <c16:uniqueId val="{00000008-84C8-4AFA-A193-6340EFAC6375}"/>
              </c:ext>
            </c:extLst>
          </c:dPt>
          <c:dLbls>
            <c:dLbl>
              <c:idx val="0"/>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84C8-4AFA-A193-6340EFAC6375}"/>
                </c:ext>
              </c:extLst>
            </c:dLbl>
            <c:spPr>
              <a:noFill/>
              <a:ln>
                <a:noFill/>
              </a:ln>
              <a:effectLst/>
            </c:spPr>
            <c:txPr>
              <a:bodyPr wrap="square" lIns="38100" tIns="19050" rIns="38100" bIns="19050" anchor="ctr">
                <a:spAutoFit/>
              </a:bodyPr>
              <a:lstStyle/>
              <a:p>
                <a:pPr>
                  <a:defRPr sz="1210"/>
                </a:pPr>
                <a:endParaRPr lang="es-ES"/>
              </a:p>
            </c:txPr>
            <c:showLegendKey val="0"/>
            <c:showVal val="0"/>
            <c:showCatName val="0"/>
            <c:showSerName val="0"/>
            <c:showPercent val="0"/>
            <c:showBubbleSize val="0"/>
            <c:extLst>
              <c:ext xmlns:c15="http://schemas.microsoft.com/office/drawing/2012/chart" uri="{CE6537A1-D6FC-4f65-9D91-7224C49458BB}">
                <c15:showLeaderLines val="1"/>
              </c:ext>
            </c:extLst>
          </c:dLbls>
          <c:cat>
            <c:numRef>
              <c:f>Sheet1!$B$1:$B$2</c:f>
              <c:numCache>
                <c:formatCode>0%</c:formatCode>
                <c:ptCount val="2"/>
                <c:pt idx="1">
                  <c:v>0.91049999999999998</c:v>
                </c:pt>
              </c:numCache>
            </c:numRef>
          </c:cat>
          <c:val>
            <c:numRef>
              <c:f>Sheet1!$B$6</c:f>
              <c:numCache>
                <c:formatCode>0%</c:formatCode>
                <c:ptCount val="1"/>
              </c:numCache>
            </c:numRef>
          </c:val>
          <c:extLst>
            <c:ext xmlns:c16="http://schemas.microsoft.com/office/drawing/2014/chart" uri="{C3380CC4-5D6E-409C-BE32-E72D297353CC}">
              <c16:uniqueId val="{00000009-84C8-4AFA-A193-6340EFAC6375}"/>
            </c:ext>
          </c:extLst>
        </c:ser>
        <c:ser>
          <c:idx val="5"/>
          <c:order val="5"/>
          <c:tx>
            <c:strRef>
              <c:f>Sheet1!$A$7</c:f>
              <c:strCache>
                <c:ptCount val="1"/>
              </c:strCache>
            </c:strRef>
          </c:tx>
          <c:spPr>
            <a:noFill/>
          </c:spPr>
          <c:invertIfNegative val="0"/>
          <c:dLbls>
            <c:delete val="1"/>
          </c:dLbls>
          <c:val>
            <c:numRef>
              <c:f>Sheet1!$B$7</c:f>
              <c:numCache>
                <c:formatCode>0%</c:formatCode>
                <c:ptCount val="1"/>
              </c:numCache>
            </c:numRef>
          </c:val>
          <c:extLst>
            <c:ext xmlns:c16="http://schemas.microsoft.com/office/drawing/2014/chart" uri="{C3380CC4-5D6E-409C-BE32-E72D297353CC}">
              <c16:uniqueId val="{0000000A-84C8-4AFA-A193-6340EFAC6375}"/>
            </c:ext>
          </c:extLst>
        </c:ser>
        <c:dLbls>
          <c:showLegendKey val="0"/>
          <c:showVal val="1"/>
          <c:showCatName val="0"/>
          <c:showSerName val="0"/>
          <c:showPercent val="0"/>
          <c:showBubbleSize val="0"/>
        </c:dLbls>
        <c:gapWidth val="100"/>
        <c:overlap val="100"/>
        <c:axId val="498991896"/>
        <c:axId val="464749632"/>
      </c:barChart>
      <c:catAx>
        <c:axId val="498991896"/>
        <c:scaling>
          <c:orientation val="minMax"/>
        </c:scaling>
        <c:delete val="1"/>
        <c:axPos val="l"/>
        <c:numFmt formatCode="General" sourceLinked="1"/>
        <c:majorTickMark val="out"/>
        <c:minorTickMark val="none"/>
        <c:tickLblPos val="nextTo"/>
        <c:crossAx val="464749632"/>
        <c:crosses val="autoZero"/>
        <c:auto val="1"/>
        <c:lblAlgn val="ctr"/>
        <c:lblOffset val="100"/>
        <c:noMultiLvlLbl val="0"/>
      </c:catAx>
      <c:valAx>
        <c:axId val="464749632"/>
        <c:scaling>
          <c:orientation val="minMax"/>
          <c:max val="1"/>
          <c:min val="0"/>
        </c:scaling>
        <c:delete val="1"/>
        <c:axPos val="b"/>
        <c:numFmt formatCode="0%" sourceLinked="1"/>
        <c:majorTickMark val="out"/>
        <c:minorTickMark val="none"/>
        <c:tickLblPos val="nextTo"/>
        <c:crossAx val="498991896"/>
        <c:crosses val="autoZero"/>
        <c:crossBetween val="between"/>
      </c:valAx>
      <c:spPr>
        <a:noFill/>
        <a:ln w="31427">
          <a:noFill/>
        </a:ln>
      </c:spPr>
    </c:plotArea>
    <c:plotVisOnly val="1"/>
    <c:dispBlanksAs val="gap"/>
    <c:showDLblsOverMax val="0"/>
  </c:chart>
  <c:spPr>
    <a:noFill/>
    <a:ln>
      <a:noFill/>
    </a:ln>
  </c:spPr>
  <c:txPr>
    <a:bodyPr/>
    <a:lstStyle/>
    <a:p>
      <a:pPr>
        <a:defRPr sz="990" b="0" i="0" u="none" strike="noStrike" baseline="0">
          <a:solidFill>
            <a:schemeClr val="tx1"/>
          </a:solidFill>
          <a:latin typeface="Century Gothic"/>
          <a:ea typeface="Century Gothic"/>
          <a:cs typeface="Century Gothic"/>
        </a:defRPr>
      </a:pPr>
      <a:endParaRPr lang="es-E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543581616481803E-3"/>
          <c:y val="8.6956521739130505E-3"/>
          <c:w val="0.99207606973058637"/>
          <c:h val="0.97391304347826091"/>
        </c:manualLayout>
      </c:layout>
      <c:barChart>
        <c:barDir val="bar"/>
        <c:grouping val="percentStacked"/>
        <c:varyColors val="0"/>
        <c:ser>
          <c:idx val="3"/>
          <c:order val="0"/>
          <c:tx>
            <c:strRef>
              <c:f>Sheet1!$A$2</c:f>
              <c:strCache>
                <c:ptCount val="1"/>
              </c:strCache>
            </c:strRef>
          </c:tx>
          <c:spPr>
            <a:solidFill>
              <a:schemeClr val="folHlink"/>
            </a:solidFill>
            <a:ln w="15713">
              <a:solidFill>
                <a:schemeClr val="tx1"/>
              </a:solidFill>
              <a:prstDash val="solid"/>
            </a:ln>
          </c:spPr>
          <c:invertIfNegative val="0"/>
          <c:dPt>
            <c:idx val="0"/>
            <c:invertIfNegative val="0"/>
            <c:bubble3D val="0"/>
            <c:spPr>
              <a:noFill/>
              <a:ln w="31427">
                <a:noFill/>
              </a:ln>
            </c:spPr>
            <c:extLst>
              <c:ext xmlns:c16="http://schemas.microsoft.com/office/drawing/2014/chart" uri="{C3380CC4-5D6E-409C-BE32-E72D297353CC}">
                <c16:uniqueId val="{00000001-7D11-4A18-8C41-AD9B58B5931E}"/>
              </c:ext>
            </c:extLst>
          </c:dPt>
          <c:dLbls>
            <c:delete val="1"/>
          </c:dLbls>
          <c:cat>
            <c:numRef>
              <c:f>Sheet1!$B$1:$B$1</c:f>
              <c:numCache>
                <c:formatCode>General</c:formatCode>
                <c:ptCount val="1"/>
              </c:numCache>
            </c:numRef>
          </c:cat>
          <c:val>
            <c:numRef>
              <c:f>Sheet1!$B$2:$B$2</c:f>
              <c:numCache>
                <c:formatCode>General</c:formatCode>
                <c:ptCount val="1"/>
              </c:numCache>
            </c:numRef>
          </c:val>
          <c:extLst>
            <c:ext xmlns:c16="http://schemas.microsoft.com/office/drawing/2014/chart" uri="{C3380CC4-5D6E-409C-BE32-E72D297353CC}">
              <c16:uniqueId val="{00000002-7D11-4A18-8C41-AD9B58B5931E}"/>
            </c:ext>
          </c:extLst>
        </c:ser>
        <c:ser>
          <c:idx val="4"/>
          <c:order val="1"/>
          <c:tx>
            <c:strRef>
              <c:f>Sheet1!$A$3</c:f>
              <c:strCache>
                <c:ptCount val="1"/>
                <c:pt idx="0">
                  <c:v>Baix</c:v>
                </c:pt>
              </c:strCache>
            </c:strRef>
          </c:tx>
          <c:spPr>
            <a:solidFill>
              <a:srgbClr val="FF6600"/>
            </a:solidFill>
            <a:ln w="31427">
              <a:noFill/>
            </a:ln>
          </c:spPr>
          <c:invertIfNegative val="0"/>
          <c:dLbls>
            <c:numFmt formatCode="0%" sourceLinked="0"/>
            <c:spPr>
              <a:noFill/>
              <a:ln w="31427">
                <a:noFill/>
              </a:ln>
            </c:spPr>
            <c:txPr>
              <a:bodyPr/>
              <a:lstStyle/>
              <a:p>
                <a:pPr>
                  <a:defRPr sz="1206" b="0" i="0" u="none" strike="noStrike" baseline="0">
                    <a:solidFill>
                      <a:schemeClr val="tx1"/>
                    </a:solidFill>
                    <a:latin typeface="Century Gothic"/>
                    <a:ea typeface="Century Gothic"/>
                    <a:cs typeface="Century Gothic"/>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Sheet1!$B$1:$B$1</c:f>
              <c:numCache>
                <c:formatCode>General</c:formatCode>
                <c:ptCount val="1"/>
              </c:numCache>
            </c:numRef>
          </c:cat>
          <c:val>
            <c:numRef>
              <c:f>Sheet1!$B$3:$B$3</c:f>
              <c:numCache>
                <c:formatCode>0%</c:formatCode>
                <c:ptCount val="1"/>
                <c:pt idx="0">
                  <c:v>0.54347826086956519</c:v>
                </c:pt>
              </c:numCache>
            </c:numRef>
          </c:val>
          <c:extLst>
            <c:ext xmlns:c16="http://schemas.microsoft.com/office/drawing/2014/chart" uri="{C3380CC4-5D6E-409C-BE32-E72D297353CC}">
              <c16:uniqueId val="{00000003-7D11-4A18-8C41-AD9B58B5931E}"/>
            </c:ext>
          </c:extLst>
        </c:ser>
        <c:ser>
          <c:idx val="1"/>
          <c:order val="2"/>
          <c:tx>
            <c:strRef>
              <c:f>Sheet1!$A$4</c:f>
              <c:strCache>
                <c:ptCount val="1"/>
                <c:pt idx="0">
                  <c:v>Mig</c:v>
                </c:pt>
              </c:strCache>
            </c:strRef>
          </c:tx>
          <c:spPr>
            <a:solidFill>
              <a:srgbClr val="FF9900"/>
            </a:solidFill>
            <a:ln w="31427">
              <a:noFill/>
            </a:ln>
          </c:spPr>
          <c:invertIfNegative val="0"/>
          <c:dPt>
            <c:idx val="0"/>
            <c:invertIfNegative val="0"/>
            <c:bubble3D val="0"/>
            <c:spPr>
              <a:solidFill>
                <a:srgbClr val="FFCC00"/>
              </a:solidFill>
              <a:ln w="31427">
                <a:noFill/>
              </a:ln>
            </c:spPr>
            <c:extLst>
              <c:ext xmlns:c16="http://schemas.microsoft.com/office/drawing/2014/chart" uri="{C3380CC4-5D6E-409C-BE32-E72D297353CC}">
                <c16:uniqueId val="{00000005-7D11-4A18-8C41-AD9B58B5931E}"/>
              </c:ext>
            </c:extLst>
          </c:dPt>
          <c:dLbls>
            <c:numFmt formatCode="0%" sourceLinked="0"/>
            <c:spPr>
              <a:noFill/>
              <a:ln w="31427">
                <a:noFill/>
              </a:ln>
            </c:spPr>
            <c:txPr>
              <a:bodyPr/>
              <a:lstStyle/>
              <a:p>
                <a:pPr>
                  <a:defRPr sz="1206" b="0" i="0" u="none" strike="noStrike" baseline="0">
                    <a:solidFill>
                      <a:schemeClr val="tx1"/>
                    </a:solidFill>
                    <a:latin typeface="Century Gothic"/>
                    <a:ea typeface="Century Gothic"/>
                    <a:cs typeface="Century Gothic"/>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Sheet1!$B$1:$B$1</c:f>
              <c:numCache>
                <c:formatCode>General</c:formatCode>
                <c:ptCount val="1"/>
              </c:numCache>
            </c:numRef>
          </c:cat>
          <c:val>
            <c:numRef>
              <c:f>Sheet1!$B$4:$B$4</c:f>
              <c:numCache>
                <c:formatCode>0%</c:formatCode>
                <c:ptCount val="1"/>
                <c:pt idx="0">
                  <c:v>0.36956521739130438</c:v>
                </c:pt>
              </c:numCache>
            </c:numRef>
          </c:val>
          <c:extLst>
            <c:ext xmlns:c16="http://schemas.microsoft.com/office/drawing/2014/chart" uri="{C3380CC4-5D6E-409C-BE32-E72D297353CC}">
              <c16:uniqueId val="{00000006-7D11-4A18-8C41-AD9B58B5931E}"/>
            </c:ext>
          </c:extLst>
        </c:ser>
        <c:ser>
          <c:idx val="0"/>
          <c:order val="3"/>
          <c:tx>
            <c:strRef>
              <c:f>Sheet1!$A$5</c:f>
              <c:strCache>
                <c:ptCount val="1"/>
                <c:pt idx="0">
                  <c:v>Alta </c:v>
                </c:pt>
              </c:strCache>
            </c:strRef>
          </c:tx>
          <c:spPr>
            <a:solidFill>
              <a:srgbClr val="808000"/>
            </a:solidFill>
            <a:ln w="31427">
              <a:noFill/>
            </a:ln>
          </c:spPr>
          <c:invertIfNegative val="0"/>
          <c:dLbls>
            <c:dLbl>
              <c:idx val="0"/>
              <c:spPr>
                <a:noFill/>
                <a:ln w="31427">
                  <a:noFill/>
                </a:ln>
              </c:spPr>
              <c:txPr>
                <a:bodyPr/>
                <a:lstStyle/>
                <a:p>
                  <a:pPr>
                    <a:defRPr sz="1206" b="0" i="0" u="none" strike="noStrike" baseline="0">
                      <a:solidFill>
                        <a:srgbClr val="FFFFFF"/>
                      </a:solidFill>
                      <a:latin typeface="Century Gothic"/>
                      <a:ea typeface="Century Gothic"/>
                      <a:cs typeface="Century Gothic"/>
                    </a:defRPr>
                  </a:pPr>
                  <a:endParaRPr lang="es-ES"/>
                </a:p>
              </c:txPr>
              <c:showLegendKey val="0"/>
              <c:showVal val="1"/>
              <c:showCatName val="0"/>
              <c:showSerName val="0"/>
              <c:showPercent val="0"/>
              <c:showBubbleSize val="0"/>
              <c:extLst>
                <c:ext xmlns:c16="http://schemas.microsoft.com/office/drawing/2014/chart" uri="{C3380CC4-5D6E-409C-BE32-E72D297353CC}">
                  <c16:uniqueId val="{00000007-7D11-4A18-8C41-AD9B58B5931E}"/>
                </c:ext>
              </c:extLst>
            </c:dLbl>
            <c:spPr>
              <a:noFill/>
              <a:ln w="31427">
                <a:noFill/>
              </a:ln>
            </c:spPr>
            <c:txPr>
              <a:bodyPr/>
              <a:lstStyle/>
              <a:p>
                <a:pPr>
                  <a:defRPr sz="1206" b="0" i="0" u="none" strike="noStrike" baseline="0">
                    <a:solidFill>
                      <a:schemeClr val="tx1"/>
                    </a:solidFill>
                    <a:latin typeface="Century Gothic"/>
                    <a:ea typeface="Century Gothic"/>
                    <a:cs typeface="Century Gothic"/>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Sheet1!$B$1:$B$1</c:f>
              <c:numCache>
                <c:formatCode>General</c:formatCode>
                <c:ptCount val="1"/>
              </c:numCache>
            </c:numRef>
          </c:cat>
          <c:val>
            <c:numRef>
              <c:f>Sheet1!$B$5:$B$5</c:f>
              <c:numCache>
                <c:formatCode>0%</c:formatCode>
                <c:ptCount val="1"/>
                <c:pt idx="0">
                  <c:v>8.6956521739130432E-2</c:v>
                </c:pt>
              </c:numCache>
            </c:numRef>
          </c:val>
          <c:extLst>
            <c:ext xmlns:c16="http://schemas.microsoft.com/office/drawing/2014/chart" uri="{C3380CC4-5D6E-409C-BE32-E72D297353CC}">
              <c16:uniqueId val="{00000008-7D11-4A18-8C41-AD9B58B5931E}"/>
            </c:ext>
          </c:extLst>
        </c:ser>
        <c:ser>
          <c:idx val="2"/>
          <c:order val="4"/>
          <c:tx>
            <c:strRef>
              <c:f>Sheet1!$A$6</c:f>
              <c:strCache>
                <c:ptCount val="1"/>
                <c:pt idx="0">
                  <c:v>Ns / Nc</c:v>
                </c:pt>
              </c:strCache>
            </c:strRef>
          </c:tx>
          <c:spPr>
            <a:solidFill>
              <a:srgbClr val="C0C0C0"/>
            </a:solidFill>
            <a:ln w="31427">
              <a:noFill/>
            </a:ln>
          </c:spPr>
          <c:invertIfNegative val="0"/>
          <c:dLbls>
            <c:spPr>
              <a:noFill/>
              <a:ln w="31427">
                <a:noFill/>
              </a:ln>
            </c:spPr>
            <c:txPr>
              <a:bodyPr/>
              <a:lstStyle/>
              <a:p>
                <a:pPr>
                  <a:defRPr sz="1206" b="0" i="0" u="none" strike="noStrike" baseline="0">
                    <a:solidFill>
                      <a:schemeClr val="tx1"/>
                    </a:solidFill>
                    <a:latin typeface="Century Gothic"/>
                    <a:ea typeface="Century Gothic"/>
                    <a:cs typeface="Century Gothic"/>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Sheet1!$B$1:$B$1</c:f>
              <c:numCache>
                <c:formatCode>General</c:formatCode>
                <c:ptCount val="1"/>
              </c:numCache>
            </c:numRef>
          </c:cat>
          <c:val>
            <c:numRef>
              <c:f>Sheet1!$B$6:$B$6</c:f>
              <c:numCache>
                <c:formatCode>0%</c:formatCode>
                <c:ptCount val="1"/>
              </c:numCache>
            </c:numRef>
          </c:val>
          <c:extLst>
            <c:ext xmlns:c16="http://schemas.microsoft.com/office/drawing/2014/chart" uri="{C3380CC4-5D6E-409C-BE32-E72D297353CC}">
              <c16:uniqueId val="{00000009-7D11-4A18-8C41-AD9B58B5931E}"/>
            </c:ext>
          </c:extLst>
        </c:ser>
        <c:dLbls>
          <c:showLegendKey val="0"/>
          <c:showVal val="1"/>
          <c:showCatName val="0"/>
          <c:showSerName val="0"/>
          <c:showPercent val="0"/>
          <c:showBubbleSize val="0"/>
        </c:dLbls>
        <c:gapWidth val="100"/>
        <c:overlap val="100"/>
        <c:axId val="470686680"/>
        <c:axId val="470686288"/>
      </c:barChart>
      <c:catAx>
        <c:axId val="470686680"/>
        <c:scaling>
          <c:orientation val="maxMin"/>
        </c:scaling>
        <c:delete val="1"/>
        <c:axPos val="l"/>
        <c:numFmt formatCode="General" sourceLinked="1"/>
        <c:majorTickMark val="out"/>
        <c:minorTickMark val="none"/>
        <c:tickLblPos val="nextTo"/>
        <c:crossAx val="470686288"/>
        <c:crosses val="autoZero"/>
        <c:auto val="1"/>
        <c:lblAlgn val="ctr"/>
        <c:lblOffset val="100"/>
        <c:noMultiLvlLbl val="0"/>
      </c:catAx>
      <c:valAx>
        <c:axId val="470686288"/>
        <c:scaling>
          <c:orientation val="minMax"/>
          <c:max val="1"/>
        </c:scaling>
        <c:delete val="1"/>
        <c:axPos val="t"/>
        <c:numFmt formatCode="0%" sourceLinked="1"/>
        <c:majorTickMark val="out"/>
        <c:minorTickMark val="none"/>
        <c:tickLblPos val="nextTo"/>
        <c:crossAx val="470686680"/>
        <c:crosses val="autoZero"/>
        <c:crossBetween val="between"/>
      </c:valAx>
      <c:spPr>
        <a:noFill/>
        <a:ln w="25400">
          <a:noFill/>
        </a:ln>
      </c:spPr>
    </c:plotArea>
    <c:plotVisOnly val="1"/>
    <c:dispBlanksAs val="gap"/>
    <c:showDLblsOverMax val="0"/>
  </c:chart>
  <c:spPr>
    <a:noFill/>
    <a:ln>
      <a:noFill/>
    </a:ln>
  </c:spPr>
  <c:txPr>
    <a:bodyPr/>
    <a:lstStyle/>
    <a:p>
      <a:pPr>
        <a:defRPr sz="990" b="0" i="0" u="none" strike="noStrike" baseline="0">
          <a:solidFill>
            <a:schemeClr val="tx1"/>
          </a:solidFill>
          <a:latin typeface="Century Gothic"/>
          <a:ea typeface="Century Gothic"/>
          <a:cs typeface="Century Gothic"/>
        </a:defRPr>
      </a:pPr>
      <a:endParaRPr lang="es-E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1900141325873938E-2"/>
          <c:y val="9.1340200753484202E-2"/>
          <c:w val="0.9128255557724646"/>
          <c:h val="0.62906974128233961"/>
        </c:manualLayout>
      </c:layout>
      <c:lineChart>
        <c:grouping val="standard"/>
        <c:varyColors val="0"/>
        <c:ser>
          <c:idx val="1"/>
          <c:order val="0"/>
          <c:tx>
            <c:strRef>
              <c:f>Hoja1!$B$1</c:f>
              <c:strCache>
                <c:ptCount val="1"/>
                <c:pt idx="0">
                  <c:v>Situació </c:v>
                </c:pt>
              </c:strCache>
            </c:strRef>
          </c:tx>
          <c:spPr>
            <a:ln>
              <a:solidFill>
                <a:srgbClr val="002060"/>
              </a:solidFill>
            </a:ln>
          </c:spPr>
          <c:marker>
            <c:symbol val="circle"/>
            <c:size val="6"/>
            <c:spPr>
              <a:solidFill>
                <a:srgbClr val="002060"/>
              </a:solidFill>
              <a:ln>
                <a:solidFill>
                  <a:srgbClr val="002060"/>
                </a:solidFill>
              </a:ln>
            </c:spPr>
          </c:marker>
          <c:dLbls>
            <c:dLbl>
              <c:idx val="2"/>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98B-446D-A261-A107C31CBA71}"/>
                </c:ext>
              </c:extLst>
            </c:dLbl>
            <c:dLbl>
              <c:idx val="3"/>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399-4BAF-A392-D087014F2D6D}"/>
                </c:ext>
              </c:extLst>
            </c:dLbl>
            <c:dLbl>
              <c:idx val="6"/>
              <c:layout>
                <c:manualLayout>
                  <c:x val="-2.4009361586794158E-2"/>
                  <c:y val="-3.376911224671046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98B-446D-A261-A107C31CBA71}"/>
                </c:ext>
              </c:extLst>
            </c:dLbl>
            <c:dLbl>
              <c:idx val="15"/>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399-4BAF-A392-D087014F2D6D}"/>
                </c:ext>
              </c:extLst>
            </c:dLbl>
            <c:dLbl>
              <c:idx val="16"/>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13E-4E22-94F3-9372E34E0CD8}"/>
                </c:ext>
              </c:extLst>
            </c:dLbl>
            <c:dLbl>
              <c:idx val="18"/>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66F-44E4-AD05-50D369214E1C}"/>
                </c:ext>
              </c:extLst>
            </c:dLbl>
            <c:dLbl>
              <c:idx val="19"/>
              <c:layout>
                <c:manualLayout>
                  <c:x val="-6.5932777024859546E-3"/>
                  <c:y val="-2.589687651646562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E46-4C8C-8EB1-D1C90A2C7704}"/>
                </c:ext>
              </c:extLst>
            </c:dLbl>
            <c:dLbl>
              <c:idx val="20"/>
              <c:layout>
                <c:manualLayout>
                  <c:x val="-2.5586258738453726E-2"/>
                  <c:y val="2.537081434254551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818-4CB1-B3C2-3AEAAD757D3E}"/>
                </c:ext>
              </c:extLst>
            </c:dLbl>
            <c:dLbl>
              <c:idx val="23"/>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02F-4950-89EE-2AC382020CB0}"/>
                </c:ext>
              </c:extLst>
            </c:dLbl>
            <c:dLbl>
              <c:idx val="25"/>
              <c:numFmt formatCode="0.0%" sourceLinked="0"/>
              <c:spPr>
                <a:noFill/>
                <a:ln>
                  <a:noFill/>
                </a:ln>
                <a:effectLst/>
              </c:spPr>
              <c:txPr>
                <a:bodyPr/>
                <a:lstStyle/>
                <a:p>
                  <a:pPr>
                    <a:defRPr sz="700" b="0">
                      <a:solidFill>
                        <a:srgbClr val="002060"/>
                      </a:solidFill>
                    </a:defRPr>
                  </a:pPr>
                  <a:endParaRPr lang="es-ES"/>
                </a:p>
              </c:txPr>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C69-47F3-88BD-2703AA55F647}"/>
                </c:ext>
              </c:extLst>
            </c:dLbl>
            <c:dLbl>
              <c:idx val="26"/>
              <c:numFmt formatCode="0.0%" sourceLinked="0"/>
              <c:spPr>
                <a:noFill/>
                <a:ln>
                  <a:noFill/>
                </a:ln>
                <a:effectLst/>
              </c:spPr>
              <c:txPr>
                <a:bodyPr/>
                <a:lstStyle/>
                <a:p>
                  <a:pPr>
                    <a:defRPr sz="700" b="1">
                      <a:solidFill>
                        <a:srgbClr val="002060"/>
                      </a:solidFill>
                    </a:defRPr>
                  </a:pPr>
                  <a:endParaRPr lang="es-ES"/>
                </a:p>
              </c:txPr>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E72-4536-BC15-6C621545AE4E}"/>
                </c:ext>
              </c:extLst>
            </c:dLbl>
            <c:numFmt formatCode="0.0%" sourceLinked="0"/>
            <c:spPr>
              <a:noFill/>
              <a:ln>
                <a:noFill/>
              </a:ln>
              <a:effectLst/>
            </c:spPr>
            <c:txPr>
              <a:bodyPr/>
              <a:lstStyle/>
              <a:p>
                <a:pPr>
                  <a:defRPr sz="700">
                    <a:solidFill>
                      <a:srgbClr val="002060"/>
                    </a:solidFill>
                  </a:defRPr>
                </a:pPr>
                <a:endParaRPr lang="es-E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Hoja1!$A$2:$A$28</c:f>
              <c:strCache>
                <c:ptCount val="27"/>
                <c:pt idx="0">
                  <c:v>4T 
2013</c:v>
                </c:pt>
                <c:pt idx="1">
                  <c:v>1T 
2014</c:v>
                </c:pt>
                <c:pt idx="2">
                  <c:v>2T 
2014</c:v>
                </c:pt>
                <c:pt idx="3">
                  <c:v>3T 
2014</c:v>
                </c:pt>
                <c:pt idx="4">
                  <c:v>4T 
2014</c:v>
                </c:pt>
                <c:pt idx="5">
                  <c:v>1T 
2015</c:v>
                </c:pt>
                <c:pt idx="6">
                  <c:v>2T 
2015</c:v>
                </c:pt>
                <c:pt idx="7">
                  <c:v>3T 
2015</c:v>
                </c:pt>
                <c:pt idx="8">
                  <c:v>4T 
2015</c:v>
                </c:pt>
                <c:pt idx="9">
                  <c:v>1T 
2016</c:v>
                </c:pt>
                <c:pt idx="10">
                  <c:v>2T 
2016</c:v>
                </c:pt>
                <c:pt idx="11">
                  <c:v>3T 
2016</c:v>
                </c:pt>
                <c:pt idx="12">
                  <c:v>4T 
2016</c:v>
                </c:pt>
                <c:pt idx="13">
                  <c:v>1T 
2017</c:v>
                </c:pt>
                <c:pt idx="14">
                  <c:v>2T 
2017</c:v>
                </c:pt>
                <c:pt idx="15">
                  <c:v>3T 
2017</c:v>
                </c:pt>
                <c:pt idx="16">
                  <c:v>4T 
2017</c:v>
                </c:pt>
                <c:pt idx="17">
                  <c:v>1T 
2018</c:v>
                </c:pt>
                <c:pt idx="18">
                  <c:v>2T 
2018</c:v>
                </c:pt>
                <c:pt idx="19">
                  <c:v>3T 
2018</c:v>
                </c:pt>
                <c:pt idx="20">
                  <c:v>4T 
2018</c:v>
                </c:pt>
                <c:pt idx="21">
                  <c:v>1T 
2019</c:v>
                </c:pt>
                <c:pt idx="22">
                  <c:v>2T 
2019</c:v>
                </c:pt>
                <c:pt idx="23">
                  <c:v>3T 
2019</c:v>
                </c:pt>
                <c:pt idx="24">
                  <c:v>4T 
2019</c:v>
                </c:pt>
                <c:pt idx="25">
                  <c:v>1T 
2020</c:v>
                </c:pt>
                <c:pt idx="26">
                  <c:v>2T 
2020</c:v>
                </c:pt>
              </c:strCache>
            </c:strRef>
          </c:cat>
          <c:val>
            <c:numRef>
              <c:f>Hoja1!$B$2:$B$28</c:f>
              <c:numCache>
                <c:formatCode>0.00%</c:formatCode>
                <c:ptCount val="27"/>
                <c:pt idx="0" formatCode="General">
                  <c:v>2.1999999999999999E-2</c:v>
                </c:pt>
                <c:pt idx="1">
                  <c:v>3.6529680365296795E-2</c:v>
                </c:pt>
                <c:pt idx="2" formatCode="0%">
                  <c:v>0.106</c:v>
                </c:pt>
                <c:pt idx="3" formatCode="General">
                  <c:v>0.14810000000000004</c:v>
                </c:pt>
                <c:pt idx="5" formatCode="0%">
                  <c:v>0.124</c:v>
                </c:pt>
                <c:pt idx="6" formatCode="0%">
                  <c:v>0.1555</c:v>
                </c:pt>
                <c:pt idx="7" formatCode="0%">
                  <c:v>8.4599999999999995E-2</c:v>
                </c:pt>
                <c:pt idx="8" formatCode="0%">
                  <c:v>7.0999999999999994E-2</c:v>
                </c:pt>
                <c:pt idx="9" formatCode="0%">
                  <c:v>7.9000000000000001E-2</c:v>
                </c:pt>
                <c:pt idx="10">
                  <c:v>9.6000000000000002E-2</c:v>
                </c:pt>
                <c:pt idx="11">
                  <c:v>0.112</c:v>
                </c:pt>
                <c:pt idx="12">
                  <c:v>0.121</c:v>
                </c:pt>
                <c:pt idx="13">
                  <c:v>0.20300000000000001</c:v>
                </c:pt>
                <c:pt idx="14">
                  <c:v>0.183</c:v>
                </c:pt>
                <c:pt idx="15">
                  <c:v>0.23899999999999999</c:v>
                </c:pt>
                <c:pt idx="16">
                  <c:v>0.31730000000000003</c:v>
                </c:pt>
                <c:pt idx="17">
                  <c:v>0.18770000000000001</c:v>
                </c:pt>
                <c:pt idx="18">
                  <c:v>0.21099999999999999</c:v>
                </c:pt>
                <c:pt idx="19">
                  <c:v>0.22</c:v>
                </c:pt>
                <c:pt idx="20">
                  <c:v>0.14199999999999999</c:v>
                </c:pt>
                <c:pt idx="21">
                  <c:v>0.14699999999999999</c:v>
                </c:pt>
                <c:pt idx="22">
                  <c:v>0.17499999999999999</c:v>
                </c:pt>
                <c:pt idx="23">
                  <c:v>0.246</c:v>
                </c:pt>
                <c:pt idx="24">
                  <c:v>1.7000000000000001E-2</c:v>
                </c:pt>
                <c:pt idx="25">
                  <c:v>6.3E-2</c:v>
                </c:pt>
                <c:pt idx="26">
                  <c:v>-0.17</c:v>
                </c:pt>
              </c:numCache>
            </c:numRef>
          </c:val>
          <c:smooth val="0"/>
          <c:extLst>
            <c:ext xmlns:c16="http://schemas.microsoft.com/office/drawing/2014/chart" uri="{C3380CC4-5D6E-409C-BE32-E72D297353CC}">
              <c16:uniqueId val="{00000004-998B-446D-A261-A107C31CBA71}"/>
            </c:ext>
          </c:extLst>
        </c:ser>
        <c:ser>
          <c:idx val="2"/>
          <c:order val="1"/>
          <c:tx>
            <c:strRef>
              <c:f>Hoja1!$C$1</c:f>
              <c:strCache>
                <c:ptCount val="1"/>
                <c:pt idx="0">
                  <c:v>Expectatives</c:v>
                </c:pt>
              </c:strCache>
            </c:strRef>
          </c:tx>
          <c:spPr>
            <a:ln w="31750">
              <a:solidFill>
                <a:srgbClr val="6B5C4F"/>
              </a:solidFill>
            </a:ln>
          </c:spPr>
          <c:marker>
            <c:symbol val="circle"/>
            <c:size val="6"/>
            <c:spPr>
              <a:solidFill>
                <a:srgbClr val="6B5C4F"/>
              </a:solidFill>
              <a:ln>
                <a:solidFill>
                  <a:srgbClr val="6B5C4F"/>
                </a:solidFill>
              </a:ln>
            </c:spPr>
          </c:marker>
          <c:dLbls>
            <c:dLbl>
              <c:idx val="2"/>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399-4BAF-A392-D087014F2D6D}"/>
                </c:ext>
              </c:extLst>
            </c:dLbl>
            <c:dLbl>
              <c:idx val="3"/>
              <c:layout>
                <c:manualLayout>
                  <c:x val="-2.015969272817722E-2"/>
                  <c:y val="1.997421530475477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399-4BAF-A392-D087014F2D6D}"/>
                </c:ext>
              </c:extLst>
            </c:dLbl>
            <c:dLbl>
              <c:idx val="6"/>
              <c:layout>
                <c:manualLayout>
                  <c:x val="-3.2166067972981452E-2"/>
                  <c:y val="2.5593477168986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98B-446D-A261-A107C31CBA71}"/>
                </c:ext>
              </c:extLst>
            </c:dLbl>
            <c:dLbl>
              <c:idx val="15"/>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399-4BAF-A392-D087014F2D6D}"/>
                </c:ext>
              </c:extLst>
            </c:dLbl>
            <c:dLbl>
              <c:idx val="16"/>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13E-4E22-94F3-9372E34E0CD8}"/>
                </c:ext>
              </c:extLst>
            </c:dLbl>
            <c:dLbl>
              <c:idx val="18"/>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66F-44E4-AD05-50D369214E1C}"/>
                </c:ext>
              </c:extLst>
            </c:dLbl>
            <c:dLbl>
              <c:idx val="19"/>
              <c:layout>
                <c:manualLayout>
                  <c:x val="-2.1516334230746347E-2"/>
                  <c:y val="1.510367844088429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E46-4C8C-8EB1-D1C90A2C7704}"/>
                </c:ext>
              </c:extLst>
            </c:dLbl>
            <c:dLbl>
              <c:idx val="20"/>
              <c:layout>
                <c:manualLayout>
                  <c:x val="-2.1516334230746347E-2"/>
                  <c:y val="-3.346571289923147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818-4CB1-B3C2-3AEAAD757D3E}"/>
                </c:ext>
              </c:extLst>
            </c:dLbl>
            <c:dLbl>
              <c:idx val="23"/>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02F-4950-89EE-2AC382020CB0}"/>
                </c:ext>
              </c:extLst>
            </c:dLbl>
            <c:dLbl>
              <c:idx val="25"/>
              <c:numFmt formatCode="0.0%" sourceLinked="0"/>
              <c:spPr>
                <a:noFill/>
                <a:ln>
                  <a:noFill/>
                </a:ln>
                <a:effectLst/>
              </c:spPr>
              <c:txPr>
                <a:bodyPr/>
                <a:lstStyle/>
                <a:p>
                  <a:pPr>
                    <a:defRPr sz="700" b="0">
                      <a:solidFill>
                        <a:srgbClr val="6B5C4F"/>
                      </a:solidFill>
                    </a:defRPr>
                  </a:pPr>
                  <a:endParaRPr lang="es-ES"/>
                </a:p>
              </c:txPr>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C69-47F3-88BD-2703AA55F647}"/>
                </c:ext>
              </c:extLst>
            </c:dLbl>
            <c:dLbl>
              <c:idx val="26"/>
              <c:numFmt formatCode="0.0%" sourceLinked="0"/>
              <c:spPr>
                <a:noFill/>
                <a:ln>
                  <a:noFill/>
                </a:ln>
                <a:effectLst/>
              </c:spPr>
              <c:txPr>
                <a:bodyPr/>
                <a:lstStyle/>
                <a:p>
                  <a:pPr>
                    <a:defRPr sz="700" b="1">
                      <a:solidFill>
                        <a:srgbClr val="6B5C4F"/>
                      </a:solidFill>
                    </a:defRPr>
                  </a:pPr>
                  <a:endParaRPr lang="es-ES"/>
                </a:p>
              </c:txPr>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E72-4536-BC15-6C621545AE4E}"/>
                </c:ext>
              </c:extLst>
            </c:dLbl>
            <c:numFmt formatCode="0.0%" sourceLinked="0"/>
            <c:spPr>
              <a:noFill/>
              <a:ln>
                <a:noFill/>
              </a:ln>
              <a:effectLst/>
            </c:spPr>
            <c:txPr>
              <a:bodyPr/>
              <a:lstStyle/>
              <a:p>
                <a:pPr>
                  <a:defRPr sz="700">
                    <a:solidFill>
                      <a:srgbClr val="6B5C4F"/>
                    </a:solidFill>
                  </a:defRPr>
                </a:pPr>
                <a:endParaRPr lang="es-E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Hoja1!$A$2:$A$28</c:f>
              <c:strCache>
                <c:ptCount val="27"/>
                <c:pt idx="0">
                  <c:v>4T 
2013</c:v>
                </c:pt>
                <c:pt idx="1">
                  <c:v>1T 
2014</c:v>
                </c:pt>
                <c:pt idx="2">
                  <c:v>2T 
2014</c:v>
                </c:pt>
                <c:pt idx="3">
                  <c:v>3T 
2014</c:v>
                </c:pt>
                <c:pt idx="4">
                  <c:v>4T 
2014</c:v>
                </c:pt>
                <c:pt idx="5">
                  <c:v>1T 
2015</c:v>
                </c:pt>
                <c:pt idx="6">
                  <c:v>2T 
2015</c:v>
                </c:pt>
                <c:pt idx="7">
                  <c:v>3T 
2015</c:v>
                </c:pt>
                <c:pt idx="8">
                  <c:v>4T 
2015</c:v>
                </c:pt>
                <c:pt idx="9">
                  <c:v>1T 
2016</c:v>
                </c:pt>
                <c:pt idx="10">
                  <c:v>2T 
2016</c:v>
                </c:pt>
                <c:pt idx="11">
                  <c:v>3T 
2016</c:v>
                </c:pt>
                <c:pt idx="12">
                  <c:v>4T 
2016</c:v>
                </c:pt>
                <c:pt idx="13">
                  <c:v>1T 
2017</c:v>
                </c:pt>
                <c:pt idx="14">
                  <c:v>2T 
2017</c:v>
                </c:pt>
                <c:pt idx="15">
                  <c:v>3T 
2017</c:v>
                </c:pt>
                <c:pt idx="16">
                  <c:v>4T 
2017</c:v>
                </c:pt>
                <c:pt idx="17">
                  <c:v>1T 
2018</c:v>
                </c:pt>
                <c:pt idx="18">
                  <c:v>2T 
2018</c:v>
                </c:pt>
                <c:pt idx="19">
                  <c:v>3T 
2018</c:v>
                </c:pt>
                <c:pt idx="20">
                  <c:v>4T 
2018</c:v>
                </c:pt>
                <c:pt idx="21">
                  <c:v>1T 
2019</c:v>
                </c:pt>
                <c:pt idx="22">
                  <c:v>2T 
2019</c:v>
                </c:pt>
                <c:pt idx="23">
                  <c:v>3T 
2019</c:v>
                </c:pt>
                <c:pt idx="24">
                  <c:v>4T 
2019</c:v>
                </c:pt>
                <c:pt idx="25">
                  <c:v>1T 
2020</c:v>
                </c:pt>
                <c:pt idx="26">
                  <c:v>2T 
2020</c:v>
                </c:pt>
              </c:strCache>
            </c:strRef>
          </c:cat>
          <c:val>
            <c:numRef>
              <c:f>Hoja1!$C$2:$C$28</c:f>
              <c:numCache>
                <c:formatCode>0.00%</c:formatCode>
                <c:ptCount val="27"/>
                <c:pt idx="0" formatCode="General">
                  <c:v>0.11499999999999999</c:v>
                </c:pt>
                <c:pt idx="1">
                  <c:v>0.19178082191780821</c:v>
                </c:pt>
                <c:pt idx="2" formatCode="0%">
                  <c:v>8.5999999999999993E-2</c:v>
                </c:pt>
                <c:pt idx="3" formatCode="0%">
                  <c:v>0.13226599999999999</c:v>
                </c:pt>
                <c:pt idx="5" formatCode="0%">
                  <c:v>0.28799999999999998</c:v>
                </c:pt>
                <c:pt idx="6" formatCode="0%">
                  <c:v>0.1055</c:v>
                </c:pt>
                <c:pt idx="7" formatCode="0%">
                  <c:v>0.10050000000000001</c:v>
                </c:pt>
                <c:pt idx="8" formatCode="0%">
                  <c:v>0.22</c:v>
                </c:pt>
                <c:pt idx="9" formatCode="0%">
                  <c:v>0.223</c:v>
                </c:pt>
                <c:pt idx="10">
                  <c:v>0.1638</c:v>
                </c:pt>
                <c:pt idx="11">
                  <c:v>0.14299999999999999</c:v>
                </c:pt>
                <c:pt idx="12">
                  <c:v>0.192</c:v>
                </c:pt>
                <c:pt idx="13">
                  <c:v>0.24399999999999999</c:v>
                </c:pt>
                <c:pt idx="14">
                  <c:v>0.255</c:v>
                </c:pt>
                <c:pt idx="15">
                  <c:v>0.17199999999999999</c:v>
                </c:pt>
                <c:pt idx="16">
                  <c:v>0.21429999999999999</c:v>
                </c:pt>
                <c:pt idx="17">
                  <c:v>0.20830000000000001</c:v>
                </c:pt>
                <c:pt idx="18">
                  <c:v>0.17699999999999999</c:v>
                </c:pt>
                <c:pt idx="19">
                  <c:v>0.13800000000000001</c:v>
                </c:pt>
                <c:pt idx="20">
                  <c:v>0.16300000000000001</c:v>
                </c:pt>
                <c:pt idx="21">
                  <c:v>0.17799999999999999</c:v>
                </c:pt>
                <c:pt idx="22">
                  <c:v>0.183</c:v>
                </c:pt>
                <c:pt idx="23">
                  <c:v>8.6999999999999994E-2</c:v>
                </c:pt>
                <c:pt idx="24">
                  <c:v>7.6999999999999999E-2</c:v>
                </c:pt>
                <c:pt idx="25">
                  <c:v>3.2000000000000001E-2</c:v>
                </c:pt>
                <c:pt idx="26">
                  <c:v>-5.0999999999999997E-2</c:v>
                </c:pt>
              </c:numCache>
            </c:numRef>
          </c:val>
          <c:smooth val="0"/>
          <c:extLst>
            <c:ext xmlns:c16="http://schemas.microsoft.com/office/drawing/2014/chart" uri="{C3380CC4-5D6E-409C-BE32-E72D297353CC}">
              <c16:uniqueId val="{00000006-998B-446D-A261-A107C31CBA71}"/>
            </c:ext>
          </c:extLst>
        </c:ser>
        <c:ser>
          <c:idx val="3"/>
          <c:order val="2"/>
          <c:tx>
            <c:strRef>
              <c:f>Hoja1!$D$1</c:f>
              <c:strCache>
                <c:ptCount val="1"/>
                <c:pt idx="0">
                  <c:v>ICE</c:v>
                </c:pt>
              </c:strCache>
            </c:strRef>
          </c:tx>
          <c:spPr>
            <a:ln w="31750">
              <a:solidFill>
                <a:srgbClr val="FF6600"/>
              </a:solidFill>
            </a:ln>
          </c:spPr>
          <c:marker>
            <c:symbol val="circle"/>
            <c:size val="6"/>
            <c:spPr>
              <a:solidFill>
                <a:srgbClr val="FF6600"/>
              </a:solidFill>
              <a:ln>
                <a:solidFill>
                  <a:srgbClr val="FF6600"/>
                </a:solidFill>
              </a:ln>
            </c:spPr>
          </c:marker>
          <c:dLbls>
            <c:dLbl>
              <c:idx val="0"/>
              <c:layout>
                <c:manualLayout>
                  <c:x val="-4.2489219288183312E-2"/>
                  <c:y val="0"/>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98B-446D-A261-A107C31CBA71}"/>
                </c:ext>
              </c:extLst>
            </c:dLbl>
            <c:dLbl>
              <c:idx val="1"/>
              <c:layout>
                <c:manualLayout>
                  <c:x val="-2.9426998146330825E-2"/>
                  <c:y val="-2.158639615116256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98B-446D-A261-A107C31CBA71}"/>
                </c:ext>
              </c:extLst>
            </c:dLbl>
            <c:dLbl>
              <c:idx val="2"/>
              <c:layout>
                <c:manualLayout>
                  <c:x val="-7.1106531318913704E-4"/>
                  <c:y val="5.3965990377906406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98B-446D-A261-A107C31CBA71}"/>
                </c:ext>
              </c:extLst>
            </c:dLbl>
            <c:dLbl>
              <c:idx val="3"/>
              <c:layout>
                <c:manualLayout>
                  <c:x val="6.9239995638425492E-3"/>
                  <c:y val="1.888809663226724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98B-446D-A261-A107C31CBA71}"/>
                </c:ext>
              </c:extLst>
            </c:dLbl>
            <c:dLbl>
              <c:idx val="5"/>
              <c:layout>
                <c:manualLayout>
                  <c:x val="-3.3189838775907414E-2"/>
                  <c:y val="-2.53708143425455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98B-446D-A261-A107C31CBA71}"/>
                </c:ext>
              </c:extLst>
            </c:dLbl>
            <c:dLbl>
              <c:idx val="6"/>
              <c:layout>
                <c:manualLayout>
                  <c:x val="-4.6063961053493065E-2"/>
                  <c:y val="1.349149759447660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998B-446D-A261-A107C31CBA71}"/>
                </c:ext>
              </c:extLst>
            </c:dLbl>
            <c:dLbl>
              <c:idx val="7"/>
              <c:layout>
                <c:manualLayout>
                  <c:x val="3.2626825544749168E-3"/>
                  <c:y val="-5.3965990377906406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98B-446D-A261-A107C31CBA71}"/>
                </c:ext>
              </c:extLst>
            </c:dLbl>
            <c:dLbl>
              <c:idx val="8"/>
              <c:layout>
                <c:manualLayout>
                  <c:x val="-2.9016766004418638E-2"/>
                  <c:y val="-2.267251482365014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998B-446D-A261-A107C31CBA71}"/>
                </c:ext>
              </c:extLst>
            </c:dLbl>
            <c:dLbl>
              <c:idx val="9"/>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998B-446D-A261-A107C31CBA71}"/>
                </c:ext>
              </c:extLst>
            </c:dLbl>
            <c:dLbl>
              <c:idx val="10"/>
              <c:layout>
                <c:manualLayout>
                  <c:x val="-5.3404488057618632E-2"/>
                  <c:y val="1.349149759447660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998B-446D-A261-A107C31CBA71}"/>
                </c:ext>
              </c:extLst>
            </c:dLbl>
            <c:dLbl>
              <c:idx val="11"/>
              <c:layout>
                <c:manualLayout>
                  <c:x val="-2.5776188548813403E-2"/>
                  <c:y val="2.158639615116256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341-4CB2-B478-BB12B5F895D4}"/>
                </c:ext>
              </c:extLst>
            </c:dLbl>
            <c:dLbl>
              <c:idx val="12"/>
              <c:layout>
                <c:manualLayout>
                  <c:x val="-2.5948065413194013E-2"/>
                  <c:y val="1.349149759447665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399-4BAF-A392-D087014F2D6D}"/>
                </c:ext>
              </c:extLst>
            </c:dLbl>
            <c:dLbl>
              <c:idx val="13"/>
              <c:layout>
                <c:manualLayout>
                  <c:x val="-2.8626951681023031E-2"/>
                  <c:y val="1.888809663226719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998B-446D-A261-A107C31CBA71}"/>
                </c:ext>
              </c:extLst>
            </c:dLbl>
            <c:dLbl>
              <c:idx val="14"/>
              <c:layout>
                <c:manualLayout>
                  <c:x val="-2.6051255625121811E-2"/>
                  <c:y val="2.158639615116256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399-4BAF-A392-D087014F2D6D}"/>
                </c:ext>
              </c:extLst>
            </c:dLbl>
            <c:dLbl>
              <c:idx val="15"/>
              <c:layout>
                <c:manualLayout>
                  <c:x val="-2.4419547046244276E-2"/>
                  <c:y val="1.349149759447655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341-4CB2-B478-BB12B5F895D4}"/>
                </c:ext>
              </c:extLst>
            </c:dLbl>
            <c:dLbl>
              <c:idx val="16"/>
              <c:layout>
                <c:manualLayout>
                  <c:x val="-2.5004077936170124E-2"/>
                  <c:y val="2.4284695670057834E-2"/>
                </c:manualLayout>
              </c:layout>
              <c:dLblPos val="r"/>
              <c:showLegendKey val="0"/>
              <c:showVal val="1"/>
              <c:showCatName val="0"/>
              <c:showSerName val="0"/>
              <c:showPercent val="0"/>
              <c:showBubbleSize val="0"/>
              <c:extLst>
                <c:ext xmlns:c15="http://schemas.microsoft.com/office/drawing/2012/chart" uri="{CE6537A1-D6FC-4f65-9D91-7224C49458BB}">
                  <c15:layout>
                    <c:manualLayout>
                      <c:w val="3.8559192408556313E-2"/>
                      <c:h val="3.9948430609509741E-2"/>
                    </c:manualLayout>
                  </c15:layout>
                </c:ext>
                <c:ext xmlns:c16="http://schemas.microsoft.com/office/drawing/2014/chart" uri="{C3380CC4-5D6E-409C-BE32-E72D297353CC}">
                  <c16:uniqueId val="{00000002-613E-4E22-94F3-9372E34E0CD8}"/>
                </c:ext>
              </c:extLst>
            </c:dLbl>
            <c:dLbl>
              <c:idx val="17"/>
              <c:layout>
                <c:manualLayout>
                  <c:x val="-1.2355786994447887E-2"/>
                  <c:y val="1.618979711337192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66F-44E4-AD05-50D369214E1C}"/>
                </c:ext>
              </c:extLst>
            </c:dLbl>
            <c:dLbl>
              <c:idx val="19"/>
              <c:layout>
                <c:manualLayout>
                  <c:x val="-4.0699245077075782E-3"/>
                  <c:y val="-4.9468253051600332E-17"/>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E46-4C8C-8EB1-D1C90A2C7704}"/>
                </c:ext>
              </c:extLst>
            </c:dLbl>
            <c:dLbl>
              <c:idx val="20"/>
              <c:layout>
                <c:manualLayout>
                  <c:x val="-1.2209773523122138E-2"/>
                  <c:y val="1.349149759447655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341-4CB2-B478-BB12B5F895D4}"/>
                </c:ext>
              </c:extLst>
            </c:dLbl>
            <c:dLbl>
              <c:idx val="21"/>
              <c:layout>
                <c:manualLayout>
                  <c:x val="-9.4964905179838847E-3"/>
                  <c:y val="0"/>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341-4CB2-B478-BB12B5F895D4}"/>
                </c:ext>
              </c:extLst>
            </c:dLbl>
            <c:dLbl>
              <c:idx val="22"/>
              <c:layout>
                <c:manualLayout>
                  <c:x val="0"/>
                  <c:y val="-1.349149759447665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02F-4950-89EE-2AC382020CB0}"/>
                </c:ext>
              </c:extLst>
            </c:dLbl>
            <c:dLbl>
              <c:idx val="24"/>
              <c:layout>
                <c:manualLayout>
                  <c:x val="-1.7431320228767339E-2"/>
                  <c:y val="-8.0948985566859609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C69-47F3-88BD-2703AA55F647}"/>
                </c:ext>
              </c:extLst>
            </c:dLbl>
            <c:dLbl>
              <c:idx val="25"/>
              <c:numFmt formatCode="0.0%" sourceLinked="0"/>
              <c:spPr>
                <a:noFill/>
                <a:ln>
                  <a:noFill/>
                </a:ln>
                <a:effectLst/>
              </c:spPr>
              <c:txPr>
                <a:bodyPr/>
                <a:lstStyle/>
                <a:p>
                  <a:pPr>
                    <a:defRPr sz="700" b="0">
                      <a:solidFill>
                        <a:srgbClr val="FF6600"/>
                      </a:solidFill>
                    </a:defRPr>
                  </a:pPr>
                  <a:endParaRPr lang="es-ES"/>
                </a:p>
              </c:txPr>
              <c:dLblPos val="r"/>
              <c:showLegendKey val="0"/>
              <c:showVal val="1"/>
              <c:showCatName val="0"/>
              <c:showSerName val="0"/>
              <c:showPercent val="0"/>
              <c:showBubbleSize val="0"/>
              <c:extLst>
                <c:ext xmlns:c16="http://schemas.microsoft.com/office/drawing/2014/chart" uri="{C3380CC4-5D6E-409C-BE32-E72D297353CC}">
                  <c16:uniqueId val="{00000003-3C69-47F3-88BD-2703AA55F647}"/>
                </c:ext>
              </c:extLst>
            </c:dLbl>
            <c:dLbl>
              <c:idx val="26"/>
              <c:numFmt formatCode="0.0%" sourceLinked="0"/>
              <c:spPr>
                <a:noFill/>
                <a:ln>
                  <a:noFill/>
                </a:ln>
                <a:effectLst/>
              </c:spPr>
              <c:txPr>
                <a:bodyPr/>
                <a:lstStyle/>
                <a:p>
                  <a:pPr>
                    <a:defRPr sz="700" b="1">
                      <a:solidFill>
                        <a:srgbClr val="FF6600"/>
                      </a:solidFill>
                    </a:defRPr>
                  </a:pPr>
                  <a:endParaRPr lang="es-ES"/>
                </a:p>
              </c:txPr>
              <c:dLblPos val="r"/>
              <c:showLegendKey val="0"/>
              <c:showVal val="1"/>
              <c:showCatName val="0"/>
              <c:showSerName val="0"/>
              <c:showPercent val="0"/>
              <c:showBubbleSize val="0"/>
              <c:extLst>
                <c:ext xmlns:c16="http://schemas.microsoft.com/office/drawing/2014/chart" uri="{C3380CC4-5D6E-409C-BE32-E72D297353CC}">
                  <c16:uniqueId val="{00000000-87A9-42C0-9EC5-93D85113F81D}"/>
                </c:ext>
              </c:extLst>
            </c:dLbl>
            <c:numFmt formatCode="0.0%" sourceLinked="0"/>
            <c:spPr>
              <a:noFill/>
              <a:ln>
                <a:noFill/>
              </a:ln>
              <a:effectLst/>
            </c:spPr>
            <c:txPr>
              <a:bodyPr/>
              <a:lstStyle/>
              <a:p>
                <a:pPr>
                  <a:defRPr sz="700">
                    <a:solidFill>
                      <a:srgbClr val="FF6600"/>
                    </a:solidFill>
                  </a:defRPr>
                </a:pPr>
                <a:endParaRPr lang="es-ES"/>
              </a:p>
            </c:txPr>
            <c:dLblPos val="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Hoja1!$A$2:$A$28</c:f>
              <c:strCache>
                <c:ptCount val="27"/>
                <c:pt idx="0">
                  <c:v>4T 
2013</c:v>
                </c:pt>
                <c:pt idx="1">
                  <c:v>1T 
2014</c:v>
                </c:pt>
                <c:pt idx="2">
                  <c:v>2T 
2014</c:v>
                </c:pt>
                <c:pt idx="3">
                  <c:v>3T 
2014</c:v>
                </c:pt>
                <c:pt idx="4">
                  <c:v>4T 
2014</c:v>
                </c:pt>
                <c:pt idx="5">
                  <c:v>1T 
2015</c:v>
                </c:pt>
                <c:pt idx="6">
                  <c:v>2T 
2015</c:v>
                </c:pt>
                <c:pt idx="7">
                  <c:v>3T 
2015</c:v>
                </c:pt>
                <c:pt idx="8">
                  <c:v>4T 
2015</c:v>
                </c:pt>
                <c:pt idx="9">
                  <c:v>1T 
2016</c:v>
                </c:pt>
                <c:pt idx="10">
                  <c:v>2T 
2016</c:v>
                </c:pt>
                <c:pt idx="11">
                  <c:v>3T 
2016</c:v>
                </c:pt>
                <c:pt idx="12">
                  <c:v>4T 
2016</c:v>
                </c:pt>
                <c:pt idx="13">
                  <c:v>1T 
2017</c:v>
                </c:pt>
                <c:pt idx="14">
                  <c:v>2T 
2017</c:v>
                </c:pt>
                <c:pt idx="15">
                  <c:v>3T 
2017</c:v>
                </c:pt>
                <c:pt idx="16">
                  <c:v>4T 
2017</c:v>
                </c:pt>
                <c:pt idx="17">
                  <c:v>1T 
2018</c:v>
                </c:pt>
                <c:pt idx="18">
                  <c:v>2T 
2018</c:v>
                </c:pt>
                <c:pt idx="19">
                  <c:v>3T 
2018</c:v>
                </c:pt>
                <c:pt idx="20">
                  <c:v>4T 
2018</c:v>
                </c:pt>
                <c:pt idx="21">
                  <c:v>1T 
2019</c:v>
                </c:pt>
                <c:pt idx="22">
                  <c:v>2T 
2019</c:v>
                </c:pt>
                <c:pt idx="23">
                  <c:v>3T 
2019</c:v>
                </c:pt>
                <c:pt idx="24">
                  <c:v>4T 
2019</c:v>
                </c:pt>
                <c:pt idx="25">
                  <c:v>1T 
2020</c:v>
                </c:pt>
                <c:pt idx="26">
                  <c:v>2T 
2020</c:v>
                </c:pt>
              </c:strCache>
            </c:strRef>
          </c:cat>
          <c:val>
            <c:numRef>
              <c:f>Hoja1!$D$2:$D$28</c:f>
              <c:numCache>
                <c:formatCode>0.00%</c:formatCode>
                <c:ptCount val="27"/>
                <c:pt idx="0" formatCode="General">
                  <c:v>6.8500000000000005E-2</c:v>
                </c:pt>
                <c:pt idx="1">
                  <c:v>0.11415525114155251</c:v>
                </c:pt>
                <c:pt idx="2" formatCode="0%">
                  <c:v>9.5799999999999996E-2</c:v>
                </c:pt>
                <c:pt idx="3" formatCode="0%">
                  <c:v>0.140183</c:v>
                </c:pt>
                <c:pt idx="5" formatCode="0%">
                  <c:v>0.20599999999999999</c:v>
                </c:pt>
                <c:pt idx="6" formatCode="0%">
                  <c:v>0.1305</c:v>
                </c:pt>
                <c:pt idx="7" formatCode="0%">
                  <c:v>9.2549999999999993E-2</c:v>
                </c:pt>
                <c:pt idx="8" formatCode="0%">
                  <c:v>0.15</c:v>
                </c:pt>
                <c:pt idx="9" formatCode="0%">
                  <c:v>0.151</c:v>
                </c:pt>
                <c:pt idx="10">
                  <c:v>0.12989999999999999</c:v>
                </c:pt>
                <c:pt idx="11">
                  <c:v>0.1275</c:v>
                </c:pt>
                <c:pt idx="12">
                  <c:v>0.1565</c:v>
                </c:pt>
                <c:pt idx="13">
                  <c:v>0.2235</c:v>
                </c:pt>
                <c:pt idx="14">
                  <c:v>0.219</c:v>
                </c:pt>
                <c:pt idx="15">
                  <c:v>0.20549999999999999</c:v>
                </c:pt>
                <c:pt idx="16">
                  <c:v>0.26580000000000004</c:v>
                </c:pt>
                <c:pt idx="17">
                  <c:v>0.19800000000000001</c:v>
                </c:pt>
                <c:pt idx="18">
                  <c:v>0.19400000000000001</c:v>
                </c:pt>
                <c:pt idx="19">
                  <c:v>0.17899999999999999</c:v>
                </c:pt>
                <c:pt idx="20">
                  <c:v>0.1525</c:v>
                </c:pt>
                <c:pt idx="21">
                  <c:v>0.16249999999999998</c:v>
                </c:pt>
                <c:pt idx="22">
                  <c:v>0.17899999999999999</c:v>
                </c:pt>
                <c:pt idx="23">
                  <c:v>0.16649999999999998</c:v>
                </c:pt>
                <c:pt idx="24">
                  <c:v>4.7E-2</c:v>
                </c:pt>
                <c:pt idx="25">
                  <c:v>4.7500000000000001E-2</c:v>
                </c:pt>
                <c:pt idx="26">
                  <c:v>-0.1105</c:v>
                </c:pt>
              </c:numCache>
            </c:numRef>
          </c:val>
          <c:smooth val="0"/>
          <c:extLst>
            <c:ext xmlns:c16="http://schemas.microsoft.com/office/drawing/2014/chart" uri="{C3380CC4-5D6E-409C-BE32-E72D297353CC}">
              <c16:uniqueId val="{00000012-998B-446D-A261-A107C31CBA71}"/>
            </c:ext>
          </c:extLst>
        </c:ser>
        <c:dLbls>
          <c:showLegendKey val="0"/>
          <c:showVal val="1"/>
          <c:showCatName val="0"/>
          <c:showSerName val="0"/>
          <c:showPercent val="0"/>
          <c:showBubbleSize val="0"/>
        </c:dLbls>
        <c:marker val="1"/>
        <c:smooth val="0"/>
        <c:axId val="362744160"/>
        <c:axId val="362744552"/>
      </c:lineChart>
      <c:catAx>
        <c:axId val="362744160"/>
        <c:scaling>
          <c:orientation val="minMax"/>
        </c:scaling>
        <c:delete val="0"/>
        <c:axPos val="b"/>
        <c:numFmt formatCode="General" sourceLinked="1"/>
        <c:majorTickMark val="out"/>
        <c:minorTickMark val="none"/>
        <c:tickLblPos val="nextTo"/>
        <c:spPr>
          <a:ln>
            <a:solidFill>
              <a:schemeClr val="tx1"/>
            </a:solidFill>
          </a:ln>
        </c:spPr>
        <c:txPr>
          <a:bodyPr/>
          <a:lstStyle/>
          <a:p>
            <a:pPr>
              <a:defRPr sz="900" b="1">
                <a:solidFill>
                  <a:srgbClr val="7F7F7F"/>
                </a:solidFill>
              </a:defRPr>
            </a:pPr>
            <a:endParaRPr lang="es-ES"/>
          </a:p>
        </c:txPr>
        <c:crossAx val="362744552"/>
        <c:crossesAt val="-0.4"/>
        <c:auto val="1"/>
        <c:lblAlgn val="ctr"/>
        <c:lblOffset val="100"/>
        <c:noMultiLvlLbl val="0"/>
      </c:catAx>
      <c:valAx>
        <c:axId val="362744552"/>
        <c:scaling>
          <c:orientation val="minMax"/>
          <c:max val="0.60000000000000009"/>
          <c:min val="-0.2"/>
        </c:scaling>
        <c:delete val="0"/>
        <c:axPos val="l"/>
        <c:majorGridlines>
          <c:spPr>
            <a:ln w="6350">
              <a:prstDash val="dash"/>
            </a:ln>
          </c:spPr>
        </c:majorGridlines>
        <c:numFmt formatCode="0%" sourceLinked="0"/>
        <c:majorTickMark val="out"/>
        <c:minorTickMark val="none"/>
        <c:tickLblPos val="nextTo"/>
        <c:crossAx val="362744160"/>
        <c:crosses val="autoZero"/>
        <c:crossBetween val="between"/>
        <c:majorUnit val="0.2"/>
      </c:valAx>
    </c:plotArea>
    <c:legend>
      <c:legendPos val="t"/>
      <c:layout>
        <c:manualLayout>
          <c:xMode val="edge"/>
          <c:yMode val="edge"/>
          <c:x val="0.61861838870540864"/>
          <c:y val="6.4759188453487687E-2"/>
          <c:w val="0.36118024330106402"/>
          <c:h val="7.4988080739920457E-2"/>
        </c:manualLayout>
      </c:layout>
      <c:overlay val="0"/>
      <c:spPr>
        <a:solidFill>
          <a:schemeClr val="bg1"/>
        </a:solidFill>
        <a:ln>
          <a:solidFill>
            <a:schemeClr val="tx1">
              <a:tint val="75000"/>
              <a:shade val="95000"/>
              <a:satMod val="105000"/>
            </a:schemeClr>
          </a:solidFill>
        </a:ln>
      </c:spPr>
    </c:legend>
    <c:plotVisOnly val="1"/>
    <c:dispBlanksAs val="gap"/>
    <c:showDLblsOverMax val="0"/>
  </c:chart>
  <c:txPr>
    <a:bodyPr/>
    <a:lstStyle/>
    <a:p>
      <a:pPr>
        <a:defRPr sz="1000">
          <a:latin typeface="Century Gothic" pitchFamily="34" charset="0"/>
        </a:defRPr>
      </a:pPr>
      <a:endParaRPr lang="es-ES"/>
    </a:p>
  </c:txPr>
  <c:externalData r:id="rId1">
    <c:autoUpdate val="0"/>
  </c:externalData>
  <c:userShapes r:id="rId2"/>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9762224196538792"/>
          <c:y val="5.2370931819964231E-2"/>
          <c:w val="0.56247256044814176"/>
          <c:h val="0.89915063847861698"/>
        </c:manualLayout>
      </c:layout>
      <c:barChart>
        <c:barDir val="bar"/>
        <c:grouping val="clustered"/>
        <c:varyColors val="0"/>
        <c:ser>
          <c:idx val="0"/>
          <c:order val="0"/>
          <c:tx>
            <c:strRef>
              <c:f>Hoja1!$B$1</c:f>
              <c:strCache>
                <c:ptCount val="1"/>
                <c:pt idx="0">
                  <c:v>Columna1</c:v>
                </c:pt>
              </c:strCache>
            </c:strRef>
          </c:tx>
          <c:spPr>
            <a:solidFill>
              <a:srgbClr val="8A0000"/>
            </a:solidFill>
          </c:spPr>
          <c:invertIfNegative val="0"/>
          <c:dPt>
            <c:idx val="3"/>
            <c:invertIfNegative val="0"/>
            <c:bubble3D val="0"/>
            <c:extLst>
              <c:ext xmlns:c16="http://schemas.microsoft.com/office/drawing/2014/chart" uri="{C3380CC4-5D6E-409C-BE32-E72D297353CC}">
                <c16:uniqueId val="{00000000-98A1-44DD-8445-EF9A11315A71}"/>
              </c:ext>
            </c:extLst>
          </c:dPt>
          <c:dPt>
            <c:idx val="4"/>
            <c:invertIfNegative val="0"/>
            <c:bubble3D val="0"/>
            <c:extLst>
              <c:ext xmlns:c16="http://schemas.microsoft.com/office/drawing/2014/chart" uri="{C3380CC4-5D6E-409C-BE32-E72D297353CC}">
                <c16:uniqueId val="{00000001-98A1-44DD-8445-EF9A11315A71}"/>
              </c:ext>
            </c:extLst>
          </c:dPt>
          <c:dPt>
            <c:idx val="7"/>
            <c:invertIfNegative val="0"/>
            <c:bubble3D val="0"/>
            <c:extLst>
              <c:ext xmlns:c16="http://schemas.microsoft.com/office/drawing/2014/chart" uri="{C3380CC4-5D6E-409C-BE32-E72D297353CC}">
                <c16:uniqueId val="{00000003-98A1-44DD-8445-EF9A11315A71}"/>
              </c:ext>
            </c:extLst>
          </c:dPt>
          <c:dPt>
            <c:idx val="9"/>
            <c:invertIfNegative val="0"/>
            <c:bubble3D val="0"/>
            <c:spPr>
              <a:solidFill>
                <a:srgbClr val="FF9393"/>
              </a:solidFill>
            </c:spPr>
            <c:extLst>
              <c:ext xmlns:c16="http://schemas.microsoft.com/office/drawing/2014/chart" uri="{C3380CC4-5D6E-409C-BE32-E72D297353CC}">
                <c16:uniqueId val="{00000005-336B-49D7-A932-DAE9B7BA5ABE}"/>
              </c:ext>
            </c:extLst>
          </c:dPt>
          <c:dPt>
            <c:idx val="10"/>
            <c:invertIfNegative val="0"/>
            <c:bubble3D val="0"/>
            <c:spPr>
              <a:solidFill>
                <a:schemeClr val="bg1">
                  <a:lumMod val="75000"/>
                </a:schemeClr>
              </a:solidFill>
            </c:spPr>
            <c:extLst>
              <c:ext xmlns:c16="http://schemas.microsoft.com/office/drawing/2014/chart" uri="{C3380CC4-5D6E-409C-BE32-E72D297353CC}">
                <c16:uniqueId val="{00000004-336B-49D7-A932-DAE9B7BA5ABE}"/>
              </c:ext>
            </c:extLst>
          </c:dPt>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Hoja1!$A$2:$A$12</c:f>
              <c:strCache>
                <c:ptCount val="11"/>
                <c:pt idx="0">
                  <c:v>Aplicació de teletreball</c:v>
                </c:pt>
                <c:pt idx="1">
                  <c:v>Aplicació de mesures sanitàries</c:v>
                </c:pt>
                <c:pt idx="2">
                  <c:v>EROs / ERTOs</c:v>
                </c:pt>
                <c:pt idx="3">
                  <c:v>Digitalització de processos</c:v>
                </c:pt>
                <c:pt idx="4">
                  <c:v>Tancar al públic</c:v>
                </c:pt>
                <c:pt idx="5">
                  <c:v>Canvis en el procés de producció</c:v>
                </c:pt>
                <c:pt idx="6">
                  <c:v>Revisió d'inversions</c:v>
                </c:pt>
                <c:pt idx="7">
                  <c:v>Treball per torns </c:v>
                </c:pt>
                <c:pt idx="8">
                  <c:v>Realització de vacances</c:v>
                </c:pt>
                <c:pt idx="9">
                  <c:v>Cap mesura</c:v>
                </c:pt>
                <c:pt idx="10">
                  <c:v>Ns/Nc</c:v>
                </c:pt>
              </c:strCache>
            </c:strRef>
          </c:cat>
          <c:val>
            <c:numRef>
              <c:f>Hoja1!$B$2:$B$12</c:f>
              <c:numCache>
                <c:formatCode>0%</c:formatCode>
                <c:ptCount val="11"/>
                <c:pt idx="0">
                  <c:v>0.73913043478260876</c:v>
                </c:pt>
                <c:pt idx="1">
                  <c:v>0.65217391304347827</c:v>
                </c:pt>
                <c:pt idx="2">
                  <c:v>0.41304347826086951</c:v>
                </c:pt>
                <c:pt idx="3">
                  <c:v>0.39130434782608697</c:v>
                </c:pt>
                <c:pt idx="4">
                  <c:v>0.30434782608695654</c:v>
                </c:pt>
                <c:pt idx="5">
                  <c:v>0.28260869565217389</c:v>
                </c:pt>
                <c:pt idx="6">
                  <c:v>0.28260869565217389</c:v>
                </c:pt>
                <c:pt idx="7">
                  <c:v>0.2608695652173913</c:v>
                </c:pt>
                <c:pt idx="8">
                  <c:v>0.15217391304347827</c:v>
                </c:pt>
                <c:pt idx="9">
                  <c:v>2.1739130434782608E-2</c:v>
                </c:pt>
                <c:pt idx="10">
                  <c:v>6.5217391304347824E-2</c:v>
                </c:pt>
              </c:numCache>
            </c:numRef>
          </c:val>
          <c:extLst>
            <c:ext xmlns:c16="http://schemas.microsoft.com/office/drawing/2014/chart" uri="{C3380CC4-5D6E-409C-BE32-E72D297353CC}">
              <c16:uniqueId val="{00000004-98A1-44DD-8445-EF9A11315A71}"/>
            </c:ext>
          </c:extLst>
        </c:ser>
        <c:dLbls>
          <c:showLegendKey val="0"/>
          <c:showVal val="0"/>
          <c:showCatName val="0"/>
          <c:showSerName val="0"/>
          <c:showPercent val="0"/>
          <c:showBubbleSize val="0"/>
        </c:dLbls>
        <c:gapWidth val="70"/>
        <c:axId val="377980632"/>
        <c:axId val="377981024"/>
      </c:barChart>
      <c:catAx>
        <c:axId val="377980632"/>
        <c:scaling>
          <c:orientation val="maxMin"/>
        </c:scaling>
        <c:delete val="0"/>
        <c:axPos val="l"/>
        <c:numFmt formatCode="General" sourceLinked="0"/>
        <c:majorTickMark val="out"/>
        <c:minorTickMark val="none"/>
        <c:tickLblPos val="nextTo"/>
        <c:txPr>
          <a:bodyPr/>
          <a:lstStyle/>
          <a:p>
            <a:pPr>
              <a:defRPr sz="1050"/>
            </a:pPr>
            <a:endParaRPr lang="es-ES"/>
          </a:p>
        </c:txPr>
        <c:crossAx val="377981024"/>
        <c:crosses val="autoZero"/>
        <c:auto val="1"/>
        <c:lblAlgn val="ctr"/>
        <c:lblOffset val="100"/>
        <c:noMultiLvlLbl val="0"/>
      </c:catAx>
      <c:valAx>
        <c:axId val="377981024"/>
        <c:scaling>
          <c:orientation val="minMax"/>
          <c:max val="0.82000000000000006"/>
          <c:min val="0"/>
        </c:scaling>
        <c:delete val="1"/>
        <c:axPos val="t"/>
        <c:numFmt formatCode="0%" sourceLinked="1"/>
        <c:majorTickMark val="out"/>
        <c:minorTickMark val="none"/>
        <c:tickLblPos val="nextTo"/>
        <c:crossAx val="377980632"/>
        <c:crosses val="autoZero"/>
        <c:crossBetween val="between"/>
      </c:valAx>
    </c:plotArea>
    <c:plotVisOnly val="1"/>
    <c:dispBlanksAs val="gap"/>
    <c:showDLblsOverMax val="0"/>
  </c:chart>
  <c:txPr>
    <a:bodyPr/>
    <a:lstStyle/>
    <a:p>
      <a:pPr>
        <a:defRPr sz="1000">
          <a:latin typeface="+mj-lt"/>
        </a:defRPr>
      </a:pPr>
      <a:endParaRPr lang="es-E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9762224196538792"/>
          <c:y val="5.2370931819964231E-2"/>
          <c:w val="0.56247256044814176"/>
          <c:h val="0.89915063847861698"/>
        </c:manualLayout>
      </c:layout>
      <c:barChart>
        <c:barDir val="bar"/>
        <c:grouping val="clustered"/>
        <c:varyColors val="0"/>
        <c:ser>
          <c:idx val="0"/>
          <c:order val="0"/>
          <c:tx>
            <c:strRef>
              <c:f>Hoja1!$B$1</c:f>
              <c:strCache>
                <c:ptCount val="1"/>
                <c:pt idx="0">
                  <c:v>Columna1</c:v>
                </c:pt>
              </c:strCache>
            </c:strRef>
          </c:tx>
          <c:spPr>
            <a:solidFill>
              <a:srgbClr val="8A0000"/>
            </a:solidFill>
          </c:spPr>
          <c:invertIfNegative val="0"/>
          <c:dPt>
            <c:idx val="3"/>
            <c:invertIfNegative val="0"/>
            <c:bubble3D val="0"/>
            <c:extLst>
              <c:ext xmlns:c16="http://schemas.microsoft.com/office/drawing/2014/chart" uri="{C3380CC4-5D6E-409C-BE32-E72D297353CC}">
                <c16:uniqueId val="{00000000-98A1-44DD-8445-EF9A11315A71}"/>
              </c:ext>
            </c:extLst>
          </c:dPt>
          <c:dPt>
            <c:idx val="4"/>
            <c:invertIfNegative val="0"/>
            <c:bubble3D val="0"/>
            <c:extLst>
              <c:ext xmlns:c16="http://schemas.microsoft.com/office/drawing/2014/chart" uri="{C3380CC4-5D6E-409C-BE32-E72D297353CC}">
                <c16:uniqueId val="{00000001-98A1-44DD-8445-EF9A11315A71}"/>
              </c:ext>
            </c:extLst>
          </c:dPt>
          <c:dPt>
            <c:idx val="7"/>
            <c:invertIfNegative val="0"/>
            <c:bubble3D val="0"/>
            <c:spPr>
              <a:solidFill>
                <a:srgbClr val="FF9393"/>
              </a:solidFill>
            </c:spPr>
            <c:extLst>
              <c:ext xmlns:c16="http://schemas.microsoft.com/office/drawing/2014/chart" uri="{C3380CC4-5D6E-409C-BE32-E72D297353CC}">
                <c16:uniqueId val="{00000003-98A1-44DD-8445-EF9A11315A71}"/>
              </c:ext>
            </c:extLst>
          </c:dPt>
          <c:dPt>
            <c:idx val="8"/>
            <c:invertIfNegative val="0"/>
            <c:bubble3D val="0"/>
            <c:spPr>
              <a:solidFill>
                <a:schemeClr val="bg1">
                  <a:lumMod val="75000"/>
                </a:schemeClr>
              </a:solidFill>
            </c:spPr>
            <c:extLst>
              <c:ext xmlns:c16="http://schemas.microsoft.com/office/drawing/2014/chart" uri="{C3380CC4-5D6E-409C-BE32-E72D297353CC}">
                <c16:uniqueId val="{00000004-64B9-40B4-A54E-7A856619AAB3}"/>
              </c:ext>
            </c:extLst>
          </c:dPt>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Hoja1!$A$2:$A$10</c:f>
              <c:strCache>
                <c:ptCount val="9"/>
                <c:pt idx="0">
                  <c:v>Impuls de la venda online</c:v>
                </c:pt>
                <c:pt idx="1">
                  <c:v>Analitzar més dades de mercat</c:v>
                </c:pt>
                <c:pt idx="2">
                  <c:v>Publicitat Online</c:v>
                </c:pt>
                <c:pt idx="3">
                  <c:v>Canvi en els missatges publicitaris </c:v>
                </c:pt>
                <c:pt idx="4">
                  <c:v>Reforçar l’equip comercial</c:v>
                </c:pt>
                <c:pt idx="5">
                  <c:v>Reducció de l’equip comercial</c:v>
                </c:pt>
                <c:pt idx="6">
                  <c:v>Altres</c:v>
                </c:pt>
                <c:pt idx="7">
                  <c:v>Cap mesura</c:v>
                </c:pt>
                <c:pt idx="8">
                  <c:v>Ns/Nc</c:v>
                </c:pt>
              </c:strCache>
            </c:strRef>
          </c:cat>
          <c:val>
            <c:numRef>
              <c:f>Hoja1!$B$2:$B$10</c:f>
              <c:numCache>
                <c:formatCode>0%</c:formatCode>
                <c:ptCount val="9"/>
                <c:pt idx="0">
                  <c:v>0.36956521739130438</c:v>
                </c:pt>
                <c:pt idx="1">
                  <c:v>0.28260869565217389</c:v>
                </c:pt>
                <c:pt idx="2">
                  <c:v>0.2608695652173913</c:v>
                </c:pt>
                <c:pt idx="3">
                  <c:v>0.19565217391304349</c:v>
                </c:pt>
                <c:pt idx="4">
                  <c:v>0.15217391304347827</c:v>
                </c:pt>
                <c:pt idx="5">
                  <c:v>4.3478260869565216E-2</c:v>
                </c:pt>
                <c:pt idx="6">
                  <c:v>2.1739130434782608E-2</c:v>
                </c:pt>
                <c:pt idx="7">
                  <c:v>0.30434782608695654</c:v>
                </c:pt>
                <c:pt idx="8">
                  <c:v>0.13043478260869565</c:v>
                </c:pt>
              </c:numCache>
            </c:numRef>
          </c:val>
          <c:extLst>
            <c:ext xmlns:c16="http://schemas.microsoft.com/office/drawing/2014/chart" uri="{C3380CC4-5D6E-409C-BE32-E72D297353CC}">
              <c16:uniqueId val="{00000004-98A1-44DD-8445-EF9A11315A71}"/>
            </c:ext>
          </c:extLst>
        </c:ser>
        <c:dLbls>
          <c:showLegendKey val="0"/>
          <c:showVal val="0"/>
          <c:showCatName val="0"/>
          <c:showSerName val="0"/>
          <c:showPercent val="0"/>
          <c:showBubbleSize val="0"/>
        </c:dLbls>
        <c:gapWidth val="70"/>
        <c:axId val="377980632"/>
        <c:axId val="377981024"/>
      </c:barChart>
      <c:catAx>
        <c:axId val="377980632"/>
        <c:scaling>
          <c:orientation val="maxMin"/>
        </c:scaling>
        <c:delete val="0"/>
        <c:axPos val="l"/>
        <c:numFmt formatCode="General" sourceLinked="0"/>
        <c:majorTickMark val="out"/>
        <c:minorTickMark val="none"/>
        <c:tickLblPos val="nextTo"/>
        <c:txPr>
          <a:bodyPr/>
          <a:lstStyle/>
          <a:p>
            <a:pPr>
              <a:defRPr sz="1050"/>
            </a:pPr>
            <a:endParaRPr lang="es-ES"/>
          </a:p>
        </c:txPr>
        <c:crossAx val="377981024"/>
        <c:crosses val="autoZero"/>
        <c:auto val="1"/>
        <c:lblAlgn val="ctr"/>
        <c:lblOffset val="100"/>
        <c:noMultiLvlLbl val="0"/>
      </c:catAx>
      <c:valAx>
        <c:axId val="377981024"/>
        <c:scaling>
          <c:orientation val="minMax"/>
          <c:max val="0.82000000000000006"/>
          <c:min val="0"/>
        </c:scaling>
        <c:delete val="1"/>
        <c:axPos val="t"/>
        <c:numFmt formatCode="0%" sourceLinked="1"/>
        <c:majorTickMark val="out"/>
        <c:minorTickMark val="none"/>
        <c:tickLblPos val="nextTo"/>
        <c:crossAx val="377980632"/>
        <c:crosses val="autoZero"/>
        <c:crossBetween val="between"/>
      </c:valAx>
    </c:plotArea>
    <c:plotVisOnly val="1"/>
    <c:dispBlanksAs val="gap"/>
    <c:showDLblsOverMax val="0"/>
  </c:chart>
  <c:txPr>
    <a:bodyPr/>
    <a:lstStyle/>
    <a:p>
      <a:pPr>
        <a:defRPr sz="1000">
          <a:latin typeface="+mj-lt"/>
        </a:defRPr>
      </a:pPr>
      <a:endParaRPr lang="es-E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2398085392424073"/>
          <c:y val="2.308976832489968E-2"/>
          <c:w val="0.56115445165963196"/>
          <c:h val="0.94583809892403536"/>
        </c:manualLayout>
      </c:layout>
      <c:barChart>
        <c:barDir val="bar"/>
        <c:grouping val="clustered"/>
        <c:varyColors val="0"/>
        <c:ser>
          <c:idx val="4"/>
          <c:order val="0"/>
          <c:tx>
            <c:strRef>
              <c:f>Hoja1!$A$2</c:f>
              <c:strCache>
                <c:ptCount val="1"/>
                <c:pt idx="0">
                  <c:v>FASE 0</c:v>
                </c:pt>
              </c:strCache>
            </c:strRef>
          </c:tx>
          <c:spPr>
            <a:solidFill>
              <a:srgbClr val="8A0000"/>
            </a:solidFill>
          </c:spPr>
          <c:invertIfNegative val="0"/>
          <c:dLbls>
            <c:spPr>
              <a:noFill/>
              <a:ln>
                <a:noFill/>
              </a:ln>
              <a:effectLst/>
            </c:spPr>
            <c:txPr>
              <a:bodyPr wrap="square" lIns="38100" tIns="19050" rIns="38100" bIns="19050" anchor="ctr">
                <a:spAutoFit/>
              </a:bodyPr>
              <a:lstStyle/>
              <a:p>
                <a:pPr>
                  <a:defRPr>
                    <a:solidFill>
                      <a:schemeClr val="tx1"/>
                    </a:solidFill>
                  </a:defRPr>
                </a:pPr>
                <a:endParaRPr lang="es-E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Hoja1!$B$1:$I$1</c:f>
              <c:strCache>
                <c:ptCount val="8"/>
                <c:pt idx="0">
                  <c:v>Oberta al públic</c:v>
                </c:pt>
                <c:pt idx="1">
                  <c:v>Teletreball</c:v>
                </c:pt>
                <c:pt idx="2">
                  <c:v>Treball a porta tancada</c:v>
                </c:pt>
                <c:pt idx="3">
                  <c:v>Treball a porta tancada amb servei de recollida</c:v>
                </c:pt>
                <c:pt idx="4">
                  <c:v>Treball a porta tancada amb servei d’entrega a domicili</c:v>
                </c:pt>
                <c:pt idx="5">
                  <c:v>Tancada</c:v>
                </c:pt>
                <c:pt idx="6">
                  <c:v>Altres</c:v>
                </c:pt>
                <c:pt idx="7">
                  <c:v>Ns/Nc</c:v>
                </c:pt>
              </c:strCache>
            </c:strRef>
          </c:cat>
          <c:val>
            <c:numRef>
              <c:f>Hoja1!$B$2:$I$2</c:f>
              <c:numCache>
                <c:formatCode>0%</c:formatCode>
                <c:ptCount val="8"/>
                <c:pt idx="0">
                  <c:v>0.15217391304347827</c:v>
                </c:pt>
                <c:pt idx="1">
                  <c:v>0.39130434782608697</c:v>
                </c:pt>
                <c:pt idx="2">
                  <c:v>8.6956521739130432E-2</c:v>
                </c:pt>
                <c:pt idx="3">
                  <c:v>8.6956521739130432E-2</c:v>
                </c:pt>
                <c:pt idx="4">
                  <c:v>2.1739130434782608E-2</c:v>
                </c:pt>
                <c:pt idx="5">
                  <c:v>0.15217391304347827</c:v>
                </c:pt>
                <c:pt idx="6">
                  <c:v>2.1739130434782608E-2</c:v>
                </c:pt>
                <c:pt idx="7">
                  <c:v>8.6956521739130432E-2</c:v>
                </c:pt>
              </c:numCache>
            </c:numRef>
          </c:val>
          <c:extLst>
            <c:ext xmlns:c16="http://schemas.microsoft.com/office/drawing/2014/chart" uri="{C3380CC4-5D6E-409C-BE32-E72D297353CC}">
              <c16:uniqueId val="{00000000-267C-46E9-B8D9-5C4A6319764F}"/>
            </c:ext>
          </c:extLst>
        </c:ser>
        <c:ser>
          <c:idx val="3"/>
          <c:order val="1"/>
          <c:tx>
            <c:strRef>
              <c:f>Hoja1!$A$3</c:f>
              <c:strCache>
                <c:ptCount val="1"/>
                <c:pt idx="0">
                  <c:v>FASE 1</c:v>
                </c:pt>
              </c:strCache>
            </c:strRef>
          </c:tx>
          <c:spPr>
            <a:solidFill>
              <a:srgbClr val="FF6600"/>
            </a:solidFill>
          </c:spPr>
          <c:invertIfNegative val="0"/>
          <c:dLbls>
            <c:spPr>
              <a:noFill/>
              <a:ln>
                <a:noFill/>
              </a:ln>
              <a:effectLst/>
            </c:spPr>
            <c:txPr>
              <a:bodyPr wrap="square" lIns="38100" tIns="19050" rIns="38100" bIns="19050" anchor="ctr">
                <a:spAutoFit/>
              </a:bodyPr>
              <a:lstStyle/>
              <a:p>
                <a:pPr>
                  <a:defRPr>
                    <a:solidFill>
                      <a:schemeClr val="tx1"/>
                    </a:solidFill>
                  </a:defRPr>
                </a:pPr>
                <a:endParaRPr lang="es-E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Hoja1!$B$1:$I$1</c:f>
              <c:strCache>
                <c:ptCount val="8"/>
                <c:pt idx="0">
                  <c:v>Oberta al públic</c:v>
                </c:pt>
                <c:pt idx="1">
                  <c:v>Teletreball</c:v>
                </c:pt>
                <c:pt idx="2">
                  <c:v>Treball a porta tancada</c:v>
                </c:pt>
                <c:pt idx="3">
                  <c:v>Treball a porta tancada amb servei de recollida</c:v>
                </c:pt>
                <c:pt idx="4">
                  <c:v>Treball a porta tancada amb servei d’entrega a domicili</c:v>
                </c:pt>
                <c:pt idx="5">
                  <c:v>Tancada</c:v>
                </c:pt>
                <c:pt idx="6">
                  <c:v>Altres</c:v>
                </c:pt>
                <c:pt idx="7">
                  <c:v>Ns/Nc</c:v>
                </c:pt>
              </c:strCache>
            </c:strRef>
          </c:cat>
          <c:val>
            <c:numRef>
              <c:f>Hoja1!$B$3:$I$3</c:f>
              <c:numCache>
                <c:formatCode>0%</c:formatCode>
                <c:ptCount val="8"/>
                <c:pt idx="0">
                  <c:v>0.2608695652173913</c:v>
                </c:pt>
                <c:pt idx="1">
                  <c:v>0.32608695652173914</c:v>
                </c:pt>
                <c:pt idx="2">
                  <c:v>0.13043478260869565</c:v>
                </c:pt>
                <c:pt idx="3">
                  <c:v>4.3478260869565216E-2</c:v>
                </c:pt>
                <c:pt idx="4">
                  <c:v>4.3478260869565216E-2</c:v>
                </c:pt>
                <c:pt idx="5">
                  <c:v>8.6956521739130432E-2</c:v>
                </c:pt>
                <c:pt idx="6">
                  <c:v>2.1739130434782608E-2</c:v>
                </c:pt>
                <c:pt idx="7">
                  <c:v>8.6956521739130432E-2</c:v>
                </c:pt>
              </c:numCache>
            </c:numRef>
          </c:val>
          <c:extLst>
            <c:ext xmlns:c16="http://schemas.microsoft.com/office/drawing/2014/chart" uri="{C3380CC4-5D6E-409C-BE32-E72D297353CC}">
              <c16:uniqueId val="{00000001-267C-46E9-B8D9-5C4A6319764F}"/>
            </c:ext>
          </c:extLst>
        </c:ser>
        <c:ser>
          <c:idx val="2"/>
          <c:order val="2"/>
          <c:tx>
            <c:strRef>
              <c:f>Hoja1!$A$4</c:f>
              <c:strCache>
                <c:ptCount val="1"/>
                <c:pt idx="0">
                  <c:v>FASE 2</c:v>
                </c:pt>
              </c:strCache>
            </c:strRef>
          </c:tx>
          <c:spPr>
            <a:solidFill>
              <a:srgbClr val="FFC000"/>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Hoja1!$B$1:$I$1</c:f>
              <c:strCache>
                <c:ptCount val="8"/>
                <c:pt idx="0">
                  <c:v>Oberta al públic</c:v>
                </c:pt>
                <c:pt idx="1">
                  <c:v>Teletreball</c:v>
                </c:pt>
                <c:pt idx="2">
                  <c:v>Treball a porta tancada</c:v>
                </c:pt>
                <c:pt idx="3">
                  <c:v>Treball a porta tancada amb servei de recollida</c:v>
                </c:pt>
                <c:pt idx="4">
                  <c:v>Treball a porta tancada amb servei d’entrega a domicili</c:v>
                </c:pt>
                <c:pt idx="5">
                  <c:v>Tancada</c:v>
                </c:pt>
                <c:pt idx="6">
                  <c:v>Altres</c:v>
                </c:pt>
                <c:pt idx="7">
                  <c:v>Ns/Nc</c:v>
                </c:pt>
              </c:strCache>
            </c:strRef>
          </c:cat>
          <c:val>
            <c:numRef>
              <c:f>Hoja1!$B$4:$I$4</c:f>
              <c:numCache>
                <c:formatCode>0%</c:formatCode>
                <c:ptCount val="8"/>
                <c:pt idx="0">
                  <c:v>0.41304347826086951</c:v>
                </c:pt>
                <c:pt idx="1">
                  <c:v>0.28260869565217389</c:v>
                </c:pt>
                <c:pt idx="2">
                  <c:v>8.6956521739130432E-2</c:v>
                </c:pt>
                <c:pt idx="3">
                  <c:v>6.5217391304347824E-2</c:v>
                </c:pt>
                <c:pt idx="4">
                  <c:v>2.1739130434782608E-2</c:v>
                </c:pt>
                <c:pt idx="5">
                  <c:v>2.1739130434782608E-2</c:v>
                </c:pt>
                <c:pt idx="6">
                  <c:v>2.1739130434782608E-2</c:v>
                </c:pt>
                <c:pt idx="7">
                  <c:v>8.6956521739130432E-2</c:v>
                </c:pt>
              </c:numCache>
            </c:numRef>
          </c:val>
          <c:extLst>
            <c:ext xmlns:c16="http://schemas.microsoft.com/office/drawing/2014/chart" uri="{C3380CC4-5D6E-409C-BE32-E72D297353CC}">
              <c16:uniqueId val="{00000002-267C-46E9-B8D9-5C4A6319764F}"/>
            </c:ext>
          </c:extLst>
        </c:ser>
        <c:dLbls>
          <c:dLblPos val="ctr"/>
          <c:showLegendKey val="0"/>
          <c:showVal val="1"/>
          <c:showCatName val="0"/>
          <c:showSerName val="0"/>
          <c:showPercent val="0"/>
          <c:showBubbleSize val="0"/>
        </c:dLbls>
        <c:gapWidth val="70"/>
        <c:axId val="300464664"/>
        <c:axId val="300458784"/>
      </c:barChart>
      <c:catAx>
        <c:axId val="300464664"/>
        <c:scaling>
          <c:orientation val="maxMin"/>
        </c:scaling>
        <c:delete val="0"/>
        <c:axPos val="l"/>
        <c:numFmt formatCode="General" sourceLinked="0"/>
        <c:majorTickMark val="out"/>
        <c:minorTickMark val="none"/>
        <c:tickLblPos val="nextTo"/>
        <c:txPr>
          <a:bodyPr/>
          <a:lstStyle/>
          <a:p>
            <a:pPr>
              <a:defRPr sz="1050"/>
            </a:pPr>
            <a:endParaRPr lang="es-ES"/>
          </a:p>
        </c:txPr>
        <c:crossAx val="300458784"/>
        <c:crosses val="autoZero"/>
        <c:auto val="1"/>
        <c:lblAlgn val="ctr"/>
        <c:lblOffset val="100"/>
        <c:noMultiLvlLbl val="0"/>
      </c:catAx>
      <c:valAx>
        <c:axId val="300458784"/>
        <c:scaling>
          <c:orientation val="minMax"/>
          <c:max val="1"/>
          <c:min val="0"/>
        </c:scaling>
        <c:delete val="1"/>
        <c:axPos val="t"/>
        <c:numFmt formatCode="0%" sourceLinked="1"/>
        <c:majorTickMark val="out"/>
        <c:minorTickMark val="none"/>
        <c:tickLblPos val="nextTo"/>
        <c:crossAx val="300464664"/>
        <c:crosses val="autoZero"/>
        <c:crossBetween val="between"/>
      </c:valAx>
    </c:plotArea>
    <c:legend>
      <c:legendPos val="r"/>
      <c:layout>
        <c:manualLayout>
          <c:xMode val="edge"/>
          <c:yMode val="edge"/>
          <c:x val="0.57204629067124402"/>
          <c:y val="0.86576221531612729"/>
          <c:w val="0.41172634175777728"/>
          <c:h val="7.1443425217773054E-2"/>
        </c:manualLayout>
      </c:layout>
      <c:overlay val="0"/>
    </c:legend>
    <c:plotVisOnly val="1"/>
    <c:dispBlanksAs val="gap"/>
    <c:showDLblsOverMax val="0"/>
  </c:chart>
  <c:txPr>
    <a:bodyPr/>
    <a:lstStyle/>
    <a:p>
      <a:pPr>
        <a:defRPr sz="1000">
          <a:latin typeface="+mj-lt"/>
        </a:defRPr>
      </a:pPr>
      <a:endParaRPr lang="es-E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2459614400937362"/>
          <c:y val="5.2370931819964231E-2"/>
          <c:w val="0.5354986185620656"/>
          <c:h val="0.89915063847861698"/>
        </c:manualLayout>
      </c:layout>
      <c:barChart>
        <c:barDir val="bar"/>
        <c:grouping val="clustered"/>
        <c:varyColors val="0"/>
        <c:ser>
          <c:idx val="0"/>
          <c:order val="0"/>
          <c:tx>
            <c:strRef>
              <c:f>Hoja1!$B$1</c:f>
              <c:strCache>
                <c:ptCount val="1"/>
                <c:pt idx="0">
                  <c:v>Columna1</c:v>
                </c:pt>
              </c:strCache>
            </c:strRef>
          </c:tx>
          <c:spPr>
            <a:solidFill>
              <a:srgbClr val="8A0000"/>
            </a:solidFill>
          </c:spPr>
          <c:invertIfNegative val="0"/>
          <c:dPt>
            <c:idx val="3"/>
            <c:invertIfNegative val="0"/>
            <c:bubble3D val="0"/>
            <c:extLst>
              <c:ext xmlns:c16="http://schemas.microsoft.com/office/drawing/2014/chart" uri="{C3380CC4-5D6E-409C-BE32-E72D297353CC}">
                <c16:uniqueId val="{00000000-98A1-44DD-8445-EF9A11315A71}"/>
              </c:ext>
            </c:extLst>
          </c:dPt>
          <c:dPt>
            <c:idx val="4"/>
            <c:invertIfNegative val="0"/>
            <c:bubble3D val="0"/>
            <c:extLst>
              <c:ext xmlns:c16="http://schemas.microsoft.com/office/drawing/2014/chart" uri="{C3380CC4-5D6E-409C-BE32-E72D297353CC}">
                <c16:uniqueId val="{00000001-98A1-44DD-8445-EF9A11315A71}"/>
              </c:ext>
            </c:extLst>
          </c:dPt>
          <c:dPt>
            <c:idx val="7"/>
            <c:invertIfNegative val="0"/>
            <c:bubble3D val="0"/>
            <c:extLst>
              <c:ext xmlns:c16="http://schemas.microsoft.com/office/drawing/2014/chart" uri="{C3380CC4-5D6E-409C-BE32-E72D297353CC}">
                <c16:uniqueId val="{00000003-98A1-44DD-8445-EF9A11315A71}"/>
              </c:ext>
            </c:extLst>
          </c:dPt>
          <c:dPt>
            <c:idx val="8"/>
            <c:invertIfNegative val="0"/>
            <c:bubble3D val="0"/>
            <c:spPr>
              <a:solidFill>
                <a:srgbClr val="FF9393"/>
              </a:solidFill>
            </c:spPr>
            <c:extLst>
              <c:ext xmlns:c16="http://schemas.microsoft.com/office/drawing/2014/chart" uri="{C3380CC4-5D6E-409C-BE32-E72D297353CC}">
                <c16:uniqueId val="{00000005-C5DE-4967-BD8C-7AAC87F25A03}"/>
              </c:ext>
            </c:extLst>
          </c:dPt>
          <c:dPt>
            <c:idx val="9"/>
            <c:invertIfNegative val="0"/>
            <c:bubble3D val="0"/>
            <c:spPr>
              <a:solidFill>
                <a:schemeClr val="bg1">
                  <a:lumMod val="75000"/>
                </a:schemeClr>
              </a:solidFill>
            </c:spPr>
            <c:extLst>
              <c:ext xmlns:c16="http://schemas.microsoft.com/office/drawing/2014/chart" uri="{C3380CC4-5D6E-409C-BE32-E72D297353CC}">
                <c16:uniqueId val="{00000004-C5DE-4967-BD8C-7AAC87F25A03}"/>
              </c:ext>
            </c:extLst>
          </c:dPt>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Hoja1!$A$2:$A$11</c:f>
              <c:strCache>
                <c:ptCount val="10"/>
                <c:pt idx="0">
                  <c:v>Escenaris de futur en relació al sector d’activitat</c:v>
                </c:pt>
                <c:pt idx="1">
                  <c:v>Definit noves estratègies </c:v>
                </c:pt>
                <c:pt idx="2">
                  <c:v>S’han establert plans d’actuació a curt termini</c:v>
                </c:pt>
                <c:pt idx="3">
                  <c:v>Refet objectius empresarials o de vendes</c:v>
                </c:pt>
                <c:pt idx="4">
                  <c:v>Incrementar el finançament extern</c:v>
                </c:pt>
                <c:pt idx="5">
                  <c:v>Revisió d’inversions</c:v>
                </c:pt>
                <c:pt idx="6">
                  <c:v>Revisió del model de negoci</c:v>
                </c:pt>
                <c:pt idx="7">
                  <c:v>Increment de la R+D</c:v>
                </c:pt>
                <c:pt idx="8">
                  <c:v>Cap </c:v>
                </c:pt>
                <c:pt idx="9">
                  <c:v>Ns/Nc</c:v>
                </c:pt>
              </c:strCache>
            </c:strRef>
          </c:cat>
          <c:val>
            <c:numRef>
              <c:f>Hoja1!$B$2:$B$11</c:f>
              <c:numCache>
                <c:formatCode>0%</c:formatCode>
                <c:ptCount val="10"/>
                <c:pt idx="0">
                  <c:v>0.63043478260869568</c:v>
                </c:pt>
                <c:pt idx="1">
                  <c:v>0.60869565217391308</c:v>
                </c:pt>
                <c:pt idx="2">
                  <c:v>0.60869565217391308</c:v>
                </c:pt>
                <c:pt idx="3">
                  <c:v>0.45652173913043476</c:v>
                </c:pt>
                <c:pt idx="4">
                  <c:v>0.30434782608695654</c:v>
                </c:pt>
                <c:pt idx="5">
                  <c:v>0.2608695652173913</c:v>
                </c:pt>
                <c:pt idx="6">
                  <c:v>0.2391304347826087</c:v>
                </c:pt>
                <c:pt idx="7">
                  <c:v>0.17391304347826086</c:v>
                </c:pt>
                <c:pt idx="8">
                  <c:v>2.1739130434782608E-2</c:v>
                </c:pt>
                <c:pt idx="9">
                  <c:v>0.10869565217391304</c:v>
                </c:pt>
              </c:numCache>
            </c:numRef>
          </c:val>
          <c:extLst>
            <c:ext xmlns:c16="http://schemas.microsoft.com/office/drawing/2014/chart" uri="{C3380CC4-5D6E-409C-BE32-E72D297353CC}">
              <c16:uniqueId val="{00000004-98A1-44DD-8445-EF9A11315A71}"/>
            </c:ext>
          </c:extLst>
        </c:ser>
        <c:dLbls>
          <c:showLegendKey val="0"/>
          <c:showVal val="0"/>
          <c:showCatName val="0"/>
          <c:showSerName val="0"/>
          <c:showPercent val="0"/>
          <c:showBubbleSize val="0"/>
        </c:dLbls>
        <c:gapWidth val="70"/>
        <c:axId val="377980632"/>
        <c:axId val="377981024"/>
      </c:barChart>
      <c:catAx>
        <c:axId val="377980632"/>
        <c:scaling>
          <c:orientation val="maxMin"/>
        </c:scaling>
        <c:delete val="0"/>
        <c:axPos val="l"/>
        <c:numFmt formatCode="General" sourceLinked="0"/>
        <c:majorTickMark val="out"/>
        <c:minorTickMark val="none"/>
        <c:tickLblPos val="nextTo"/>
        <c:txPr>
          <a:bodyPr/>
          <a:lstStyle/>
          <a:p>
            <a:pPr>
              <a:defRPr sz="1050"/>
            </a:pPr>
            <a:endParaRPr lang="es-ES"/>
          </a:p>
        </c:txPr>
        <c:crossAx val="377981024"/>
        <c:crosses val="autoZero"/>
        <c:auto val="1"/>
        <c:lblAlgn val="ctr"/>
        <c:lblOffset val="100"/>
        <c:noMultiLvlLbl val="0"/>
      </c:catAx>
      <c:valAx>
        <c:axId val="377981024"/>
        <c:scaling>
          <c:orientation val="minMax"/>
          <c:max val="0.82000000000000006"/>
          <c:min val="0"/>
        </c:scaling>
        <c:delete val="1"/>
        <c:axPos val="t"/>
        <c:numFmt formatCode="0%" sourceLinked="1"/>
        <c:majorTickMark val="out"/>
        <c:minorTickMark val="none"/>
        <c:tickLblPos val="nextTo"/>
        <c:crossAx val="377980632"/>
        <c:crosses val="autoZero"/>
        <c:crossBetween val="between"/>
      </c:valAx>
    </c:plotArea>
    <c:plotVisOnly val="1"/>
    <c:dispBlanksAs val="gap"/>
    <c:showDLblsOverMax val="0"/>
  </c:chart>
  <c:txPr>
    <a:bodyPr/>
    <a:lstStyle/>
    <a:p>
      <a:pPr>
        <a:defRPr sz="1000">
          <a:latin typeface="+mj-lt"/>
        </a:defRPr>
      </a:pPr>
      <a:endParaRPr lang="es-E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9762224196538792"/>
          <c:y val="5.2370931819964231E-2"/>
          <c:w val="0.56247256044814176"/>
          <c:h val="0.89915063847861698"/>
        </c:manualLayout>
      </c:layout>
      <c:barChart>
        <c:barDir val="bar"/>
        <c:grouping val="clustered"/>
        <c:varyColors val="0"/>
        <c:ser>
          <c:idx val="0"/>
          <c:order val="0"/>
          <c:tx>
            <c:strRef>
              <c:f>Hoja1!$B$1</c:f>
              <c:strCache>
                <c:ptCount val="1"/>
                <c:pt idx="0">
                  <c:v>Columna1</c:v>
                </c:pt>
              </c:strCache>
            </c:strRef>
          </c:tx>
          <c:spPr>
            <a:solidFill>
              <a:srgbClr val="8A0000"/>
            </a:solidFill>
          </c:spPr>
          <c:invertIfNegative val="0"/>
          <c:dPt>
            <c:idx val="3"/>
            <c:invertIfNegative val="0"/>
            <c:bubble3D val="0"/>
            <c:extLst>
              <c:ext xmlns:c16="http://schemas.microsoft.com/office/drawing/2014/chart" uri="{C3380CC4-5D6E-409C-BE32-E72D297353CC}">
                <c16:uniqueId val="{00000000-98A1-44DD-8445-EF9A11315A71}"/>
              </c:ext>
            </c:extLst>
          </c:dPt>
          <c:dPt>
            <c:idx val="4"/>
            <c:invertIfNegative val="0"/>
            <c:bubble3D val="0"/>
            <c:extLst>
              <c:ext xmlns:c16="http://schemas.microsoft.com/office/drawing/2014/chart" uri="{C3380CC4-5D6E-409C-BE32-E72D297353CC}">
                <c16:uniqueId val="{00000001-98A1-44DD-8445-EF9A11315A71}"/>
              </c:ext>
            </c:extLst>
          </c:dPt>
          <c:dPt>
            <c:idx val="5"/>
            <c:invertIfNegative val="0"/>
            <c:bubble3D val="0"/>
            <c:spPr>
              <a:solidFill>
                <a:schemeClr val="bg1">
                  <a:lumMod val="75000"/>
                </a:schemeClr>
              </a:solidFill>
            </c:spPr>
            <c:extLst>
              <c:ext xmlns:c16="http://schemas.microsoft.com/office/drawing/2014/chart" uri="{C3380CC4-5D6E-409C-BE32-E72D297353CC}">
                <c16:uniqueId val="{00000004-EA59-4CC3-AE0F-A904BA644DEA}"/>
              </c:ext>
            </c:extLst>
          </c:dPt>
          <c:dPt>
            <c:idx val="7"/>
            <c:invertIfNegative val="0"/>
            <c:bubble3D val="0"/>
            <c:spPr>
              <a:solidFill>
                <a:schemeClr val="bg1">
                  <a:lumMod val="75000"/>
                </a:schemeClr>
              </a:solidFill>
            </c:spPr>
            <c:extLst>
              <c:ext xmlns:c16="http://schemas.microsoft.com/office/drawing/2014/chart" uri="{C3380CC4-5D6E-409C-BE32-E72D297353CC}">
                <c16:uniqueId val="{00000003-98A1-44DD-8445-EF9A11315A71}"/>
              </c:ext>
            </c:extLst>
          </c:dPt>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Hoja1!$A$2:$A$7</c:f>
              <c:strCache>
                <c:ptCount val="6"/>
                <c:pt idx="0">
                  <c:v>Menys de 6 mesos</c:v>
                </c:pt>
                <c:pt idx="1">
                  <c:v>6-12 mesos</c:v>
                </c:pt>
                <c:pt idx="2">
                  <c:v>13-18 mesos</c:v>
                </c:pt>
                <c:pt idx="3">
                  <c:v>19-24 mesos</c:v>
                </c:pt>
                <c:pt idx="4">
                  <c:v>Més de 24 mesos</c:v>
                </c:pt>
                <c:pt idx="5">
                  <c:v>Ns/Nc</c:v>
                </c:pt>
              </c:strCache>
            </c:strRef>
          </c:cat>
          <c:val>
            <c:numRef>
              <c:f>Hoja1!$B$2:$B$7</c:f>
              <c:numCache>
                <c:formatCode>0%</c:formatCode>
                <c:ptCount val="6"/>
                <c:pt idx="0">
                  <c:v>0.15217391304347827</c:v>
                </c:pt>
                <c:pt idx="1">
                  <c:v>0.30434782608695654</c:v>
                </c:pt>
                <c:pt idx="2">
                  <c:v>0.30434782608695654</c:v>
                </c:pt>
                <c:pt idx="3">
                  <c:v>6.5217391304347824E-2</c:v>
                </c:pt>
                <c:pt idx="4">
                  <c:v>0.10869565217391304</c:v>
                </c:pt>
                <c:pt idx="5">
                  <c:v>6.5217391304347824E-2</c:v>
                </c:pt>
              </c:numCache>
            </c:numRef>
          </c:val>
          <c:extLst>
            <c:ext xmlns:c16="http://schemas.microsoft.com/office/drawing/2014/chart" uri="{C3380CC4-5D6E-409C-BE32-E72D297353CC}">
              <c16:uniqueId val="{00000004-98A1-44DD-8445-EF9A11315A71}"/>
            </c:ext>
          </c:extLst>
        </c:ser>
        <c:dLbls>
          <c:showLegendKey val="0"/>
          <c:showVal val="0"/>
          <c:showCatName val="0"/>
          <c:showSerName val="0"/>
          <c:showPercent val="0"/>
          <c:showBubbleSize val="0"/>
        </c:dLbls>
        <c:gapWidth val="70"/>
        <c:axId val="377980632"/>
        <c:axId val="377981024"/>
      </c:barChart>
      <c:catAx>
        <c:axId val="377980632"/>
        <c:scaling>
          <c:orientation val="maxMin"/>
        </c:scaling>
        <c:delete val="0"/>
        <c:axPos val="l"/>
        <c:numFmt formatCode="General" sourceLinked="0"/>
        <c:majorTickMark val="out"/>
        <c:minorTickMark val="none"/>
        <c:tickLblPos val="nextTo"/>
        <c:txPr>
          <a:bodyPr/>
          <a:lstStyle/>
          <a:p>
            <a:pPr>
              <a:defRPr sz="1050"/>
            </a:pPr>
            <a:endParaRPr lang="es-ES"/>
          </a:p>
        </c:txPr>
        <c:crossAx val="377981024"/>
        <c:crosses val="autoZero"/>
        <c:auto val="1"/>
        <c:lblAlgn val="ctr"/>
        <c:lblOffset val="100"/>
        <c:noMultiLvlLbl val="0"/>
      </c:catAx>
      <c:valAx>
        <c:axId val="377981024"/>
        <c:scaling>
          <c:orientation val="minMax"/>
          <c:max val="0.82000000000000006"/>
          <c:min val="0"/>
        </c:scaling>
        <c:delete val="1"/>
        <c:axPos val="t"/>
        <c:numFmt formatCode="0%" sourceLinked="1"/>
        <c:majorTickMark val="out"/>
        <c:minorTickMark val="none"/>
        <c:tickLblPos val="nextTo"/>
        <c:crossAx val="377980632"/>
        <c:crosses val="autoZero"/>
        <c:crossBetween val="between"/>
      </c:valAx>
    </c:plotArea>
    <c:plotVisOnly val="1"/>
    <c:dispBlanksAs val="gap"/>
    <c:showDLblsOverMax val="0"/>
  </c:chart>
  <c:txPr>
    <a:bodyPr/>
    <a:lstStyle/>
    <a:p>
      <a:pPr>
        <a:defRPr sz="1000">
          <a:latin typeface="+mj-lt"/>
        </a:defRPr>
      </a:pPr>
      <a:endParaRPr lang="es-E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9762224196538792"/>
          <c:y val="5.2370931819964231E-2"/>
          <c:w val="0.56247256044814176"/>
          <c:h val="0.89915063847861698"/>
        </c:manualLayout>
      </c:layout>
      <c:barChart>
        <c:barDir val="bar"/>
        <c:grouping val="clustered"/>
        <c:varyColors val="0"/>
        <c:ser>
          <c:idx val="0"/>
          <c:order val="0"/>
          <c:tx>
            <c:strRef>
              <c:f>Hoja1!$B$1</c:f>
              <c:strCache>
                <c:ptCount val="1"/>
                <c:pt idx="0">
                  <c:v>Columna1</c:v>
                </c:pt>
              </c:strCache>
            </c:strRef>
          </c:tx>
          <c:spPr>
            <a:solidFill>
              <a:srgbClr val="8A0000"/>
            </a:solidFill>
          </c:spPr>
          <c:invertIfNegative val="0"/>
          <c:dPt>
            <c:idx val="2"/>
            <c:invertIfNegative val="0"/>
            <c:bubble3D val="0"/>
            <c:spPr>
              <a:solidFill>
                <a:schemeClr val="bg1">
                  <a:lumMod val="75000"/>
                </a:schemeClr>
              </a:solidFill>
            </c:spPr>
            <c:extLst>
              <c:ext xmlns:c16="http://schemas.microsoft.com/office/drawing/2014/chart" uri="{C3380CC4-5D6E-409C-BE32-E72D297353CC}">
                <c16:uniqueId val="{00000006-7801-4A4A-945F-61FE4C232E72}"/>
              </c:ext>
            </c:extLst>
          </c:dPt>
          <c:dPt>
            <c:idx val="3"/>
            <c:invertIfNegative val="0"/>
            <c:bubble3D val="0"/>
            <c:extLst>
              <c:ext xmlns:c16="http://schemas.microsoft.com/office/drawing/2014/chart" uri="{C3380CC4-5D6E-409C-BE32-E72D297353CC}">
                <c16:uniqueId val="{00000000-7801-4A4A-945F-61FE4C232E72}"/>
              </c:ext>
            </c:extLst>
          </c:dPt>
          <c:dPt>
            <c:idx val="4"/>
            <c:invertIfNegative val="0"/>
            <c:bubble3D val="0"/>
            <c:spPr>
              <a:solidFill>
                <a:schemeClr val="bg1">
                  <a:lumMod val="75000"/>
                </a:schemeClr>
              </a:solidFill>
            </c:spPr>
            <c:extLst>
              <c:ext xmlns:c16="http://schemas.microsoft.com/office/drawing/2014/chart" uri="{C3380CC4-5D6E-409C-BE32-E72D297353CC}">
                <c16:uniqueId val="{00000002-7801-4A4A-945F-61FE4C232E72}"/>
              </c:ext>
            </c:extLst>
          </c:dPt>
          <c:dPt>
            <c:idx val="7"/>
            <c:invertIfNegative val="0"/>
            <c:bubble3D val="0"/>
            <c:spPr>
              <a:solidFill>
                <a:schemeClr val="bg1">
                  <a:lumMod val="75000"/>
                </a:schemeClr>
              </a:solidFill>
            </c:spPr>
            <c:extLst>
              <c:ext xmlns:c16="http://schemas.microsoft.com/office/drawing/2014/chart" uri="{C3380CC4-5D6E-409C-BE32-E72D297353CC}">
                <c16:uniqueId val="{00000004-7801-4A4A-945F-61FE4C232E72}"/>
              </c:ext>
            </c:extLst>
          </c:dPt>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Hoja1!$A$2:$A$4</c:f>
              <c:strCache>
                <c:ptCount val="3"/>
                <c:pt idx="0">
                  <c:v>Lenta</c:v>
                </c:pt>
                <c:pt idx="1">
                  <c:v>Ràpida</c:v>
                </c:pt>
                <c:pt idx="2">
                  <c:v>Ns/Nc</c:v>
                </c:pt>
              </c:strCache>
            </c:strRef>
          </c:cat>
          <c:val>
            <c:numRef>
              <c:f>Hoja1!$B$2:$B$4</c:f>
              <c:numCache>
                <c:formatCode>0%</c:formatCode>
                <c:ptCount val="3"/>
                <c:pt idx="0">
                  <c:v>0.65217391304347827</c:v>
                </c:pt>
                <c:pt idx="1">
                  <c:v>0.2608695652173913</c:v>
                </c:pt>
                <c:pt idx="2">
                  <c:v>8.6956521739130432E-2</c:v>
                </c:pt>
              </c:numCache>
            </c:numRef>
          </c:val>
          <c:extLst>
            <c:ext xmlns:c16="http://schemas.microsoft.com/office/drawing/2014/chart" uri="{C3380CC4-5D6E-409C-BE32-E72D297353CC}">
              <c16:uniqueId val="{00000005-7801-4A4A-945F-61FE4C232E72}"/>
            </c:ext>
          </c:extLst>
        </c:ser>
        <c:dLbls>
          <c:showLegendKey val="0"/>
          <c:showVal val="0"/>
          <c:showCatName val="0"/>
          <c:showSerName val="0"/>
          <c:showPercent val="0"/>
          <c:showBubbleSize val="0"/>
        </c:dLbls>
        <c:gapWidth val="70"/>
        <c:axId val="377980632"/>
        <c:axId val="377981024"/>
      </c:barChart>
      <c:catAx>
        <c:axId val="377980632"/>
        <c:scaling>
          <c:orientation val="maxMin"/>
        </c:scaling>
        <c:delete val="0"/>
        <c:axPos val="l"/>
        <c:numFmt formatCode="General" sourceLinked="0"/>
        <c:majorTickMark val="out"/>
        <c:minorTickMark val="none"/>
        <c:tickLblPos val="nextTo"/>
        <c:txPr>
          <a:bodyPr/>
          <a:lstStyle/>
          <a:p>
            <a:pPr>
              <a:defRPr sz="1050"/>
            </a:pPr>
            <a:endParaRPr lang="es-ES"/>
          </a:p>
        </c:txPr>
        <c:crossAx val="377981024"/>
        <c:crosses val="autoZero"/>
        <c:auto val="1"/>
        <c:lblAlgn val="ctr"/>
        <c:lblOffset val="100"/>
        <c:noMultiLvlLbl val="0"/>
      </c:catAx>
      <c:valAx>
        <c:axId val="377981024"/>
        <c:scaling>
          <c:orientation val="minMax"/>
          <c:max val="0.82000000000000006"/>
          <c:min val="0"/>
        </c:scaling>
        <c:delete val="1"/>
        <c:axPos val="t"/>
        <c:numFmt formatCode="0%" sourceLinked="1"/>
        <c:majorTickMark val="out"/>
        <c:minorTickMark val="none"/>
        <c:tickLblPos val="nextTo"/>
        <c:crossAx val="377980632"/>
        <c:crosses val="autoZero"/>
        <c:crossBetween val="between"/>
      </c:valAx>
    </c:plotArea>
    <c:plotVisOnly val="1"/>
    <c:dispBlanksAs val="gap"/>
    <c:showDLblsOverMax val="0"/>
  </c:chart>
  <c:txPr>
    <a:bodyPr/>
    <a:lstStyle/>
    <a:p>
      <a:pPr>
        <a:defRPr sz="1000">
          <a:latin typeface="+mj-lt"/>
        </a:defRPr>
      </a:pPr>
      <a:endParaRPr lang="es-E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404204256698375"/>
          <c:y val="6.9691905583341693E-2"/>
          <c:w val="0.4481446479897811"/>
          <c:h val="0.90783410138248843"/>
        </c:manualLayout>
      </c:layout>
      <c:barChart>
        <c:barDir val="bar"/>
        <c:grouping val="clustered"/>
        <c:varyColors val="0"/>
        <c:ser>
          <c:idx val="0"/>
          <c:order val="0"/>
          <c:spPr>
            <a:solidFill>
              <a:srgbClr val="8A0000"/>
            </a:solidFill>
            <a:ln w="25473">
              <a:noFill/>
            </a:ln>
          </c:spPr>
          <c:invertIfNegative val="0"/>
          <c:dPt>
            <c:idx val="3"/>
            <c:invertIfNegative val="0"/>
            <c:bubble3D val="0"/>
            <c:extLst>
              <c:ext xmlns:c16="http://schemas.microsoft.com/office/drawing/2014/chart" uri="{C3380CC4-5D6E-409C-BE32-E72D297353CC}">
                <c16:uniqueId val="{00000001-06B1-4CB0-9057-93648EC4A5F7}"/>
              </c:ext>
            </c:extLst>
          </c:dPt>
          <c:dPt>
            <c:idx val="5"/>
            <c:invertIfNegative val="0"/>
            <c:bubble3D val="0"/>
            <c:extLst>
              <c:ext xmlns:c16="http://schemas.microsoft.com/office/drawing/2014/chart" uri="{C3380CC4-5D6E-409C-BE32-E72D297353CC}">
                <c16:uniqueId val="{00000002-A3D8-45C0-A525-416D69EB03D0}"/>
              </c:ext>
            </c:extLst>
          </c:dPt>
          <c:dLbls>
            <c:numFmt formatCode="0%" sourceLinked="0"/>
            <c:spPr>
              <a:noFill/>
              <a:ln w="25473">
                <a:noFill/>
              </a:ln>
            </c:spPr>
            <c:txPr>
              <a:bodyPr/>
              <a:lstStyle/>
              <a:p>
                <a:pPr>
                  <a:defRPr sz="1000" b="0" i="0" u="none" strike="noStrike" baseline="0">
                    <a:solidFill>
                      <a:schemeClr val="tx1"/>
                    </a:solidFill>
                    <a:latin typeface="Century Gothic"/>
                    <a:ea typeface="Century Gothic"/>
                    <a:cs typeface="Century Gothic"/>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Serveis</c:v>
                </c:pt>
                <c:pt idx="1">
                  <c:v>Industria</c:v>
                </c:pt>
                <c:pt idx="2">
                  <c:v>Comerç</c:v>
                </c:pt>
                <c:pt idx="3">
                  <c:v>Agricultura i ramaderia</c:v>
                </c:pt>
                <c:pt idx="4">
                  <c:v>Hosteleria</c:v>
                </c:pt>
                <c:pt idx="5">
                  <c:v>Construcció</c:v>
                </c:pt>
                <c:pt idx="6">
                  <c:v>Ns/Nc</c:v>
                </c:pt>
              </c:strCache>
            </c:strRef>
          </c:cat>
          <c:val>
            <c:numRef>
              <c:f>Sheet1!$B$2:$B$8</c:f>
              <c:numCache>
                <c:formatCode>0%</c:formatCode>
                <c:ptCount val="7"/>
                <c:pt idx="0">
                  <c:v>0.41299999999999998</c:v>
                </c:pt>
                <c:pt idx="1">
                  <c:v>0.28299999999999997</c:v>
                </c:pt>
                <c:pt idx="2">
                  <c:v>8.6999999999999994E-2</c:v>
                </c:pt>
                <c:pt idx="3">
                  <c:v>8.6999999999999994E-2</c:v>
                </c:pt>
                <c:pt idx="4">
                  <c:v>2.1999999999999999E-2</c:v>
                </c:pt>
                <c:pt idx="5">
                  <c:v>6.5000000000000002E-2</c:v>
                </c:pt>
                <c:pt idx="6">
                  <c:v>4.3999999999999997E-2</c:v>
                </c:pt>
              </c:numCache>
            </c:numRef>
          </c:val>
          <c:extLst>
            <c:ext xmlns:c16="http://schemas.microsoft.com/office/drawing/2014/chart" uri="{C3380CC4-5D6E-409C-BE32-E72D297353CC}">
              <c16:uniqueId val="{00000000-8EDA-4FE9-A97A-DB3267D81328}"/>
            </c:ext>
          </c:extLst>
        </c:ser>
        <c:dLbls>
          <c:showLegendKey val="0"/>
          <c:showVal val="1"/>
          <c:showCatName val="0"/>
          <c:showSerName val="0"/>
          <c:showPercent val="0"/>
          <c:showBubbleSize val="0"/>
        </c:dLbls>
        <c:gapWidth val="120"/>
        <c:axId val="359114360"/>
        <c:axId val="359114752"/>
      </c:barChart>
      <c:catAx>
        <c:axId val="359114360"/>
        <c:scaling>
          <c:orientation val="maxMin"/>
        </c:scaling>
        <c:delete val="0"/>
        <c:axPos val="l"/>
        <c:numFmt formatCode="General" sourceLinked="1"/>
        <c:majorTickMark val="out"/>
        <c:minorTickMark val="none"/>
        <c:tickLblPos val="nextTo"/>
        <c:spPr>
          <a:ln w="3184">
            <a:solidFill>
              <a:schemeClr val="tx1"/>
            </a:solidFill>
            <a:prstDash val="solid"/>
          </a:ln>
        </c:spPr>
        <c:txPr>
          <a:bodyPr rot="0" vert="horz"/>
          <a:lstStyle/>
          <a:p>
            <a:pPr>
              <a:defRPr sz="1100" b="0" i="0" u="none" strike="noStrike" baseline="0">
                <a:solidFill>
                  <a:schemeClr val="tx1"/>
                </a:solidFill>
                <a:latin typeface="Century Gothic" pitchFamily="34" charset="0"/>
                <a:ea typeface="Century Gothic"/>
                <a:cs typeface="Century Gothic"/>
              </a:defRPr>
            </a:pPr>
            <a:endParaRPr lang="es-ES"/>
          </a:p>
        </c:txPr>
        <c:crossAx val="359114752"/>
        <c:crosses val="autoZero"/>
        <c:auto val="1"/>
        <c:lblAlgn val="ctr"/>
        <c:lblOffset val="100"/>
        <c:tickMarkSkip val="1"/>
        <c:noMultiLvlLbl val="0"/>
      </c:catAx>
      <c:valAx>
        <c:axId val="359114752"/>
        <c:scaling>
          <c:orientation val="minMax"/>
          <c:max val="1"/>
        </c:scaling>
        <c:delete val="1"/>
        <c:axPos val="t"/>
        <c:numFmt formatCode="0%" sourceLinked="1"/>
        <c:majorTickMark val="out"/>
        <c:minorTickMark val="none"/>
        <c:tickLblPos val="nextTo"/>
        <c:crossAx val="359114360"/>
        <c:crosses val="autoZero"/>
        <c:crossBetween val="between"/>
      </c:valAx>
      <c:spPr>
        <a:noFill/>
        <a:ln w="25473">
          <a:noFill/>
        </a:ln>
      </c:spPr>
    </c:plotArea>
    <c:plotVisOnly val="1"/>
    <c:dispBlanksAs val="gap"/>
    <c:showDLblsOverMax val="0"/>
  </c:chart>
  <c:spPr>
    <a:noFill/>
    <a:ln>
      <a:noFill/>
    </a:ln>
  </c:spPr>
  <c:txPr>
    <a:bodyPr/>
    <a:lstStyle/>
    <a:p>
      <a:pPr>
        <a:defRPr sz="878" b="1" i="0" u="none" strike="noStrike" baseline="0">
          <a:solidFill>
            <a:schemeClr val="tx1"/>
          </a:solidFill>
          <a:latin typeface="Arial"/>
          <a:ea typeface="Arial"/>
          <a:cs typeface="Arial"/>
        </a:defRPr>
      </a:pPr>
      <a:endParaRPr lang="es-E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9762224196538792"/>
          <c:y val="5.2370931819964231E-2"/>
          <c:w val="0.56247256044814176"/>
          <c:h val="0.89915063847861698"/>
        </c:manualLayout>
      </c:layout>
      <c:barChart>
        <c:barDir val="bar"/>
        <c:grouping val="clustered"/>
        <c:varyColors val="0"/>
        <c:ser>
          <c:idx val="0"/>
          <c:order val="0"/>
          <c:tx>
            <c:strRef>
              <c:f>Hoja1!$B$1</c:f>
              <c:strCache>
                <c:ptCount val="1"/>
                <c:pt idx="0">
                  <c:v>Columna1</c:v>
                </c:pt>
              </c:strCache>
            </c:strRef>
          </c:tx>
          <c:spPr>
            <a:solidFill>
              <a:srgbClr val="8A0000"/>
            </a:solidFill>
          </c:spPr>
          <c:invertIfNegative val="0"/>
          <c:dPt>
            <c:idx val="3"/>
            <c:invertIfNegative val="0"/>
            <c:bubble3D val="0"/>
            <c:extLst>
              <c:ext xmlns:c16="http://schemas.microsoft.com/office/drawing/2014/chart" uri="{C3380CC4-5D6E-409C-BE32-E72D297353CC}">
                <c16:uniqueId val="{00000000-98A1-44DD-8445-EF9A11315A71}"/>
              </c:ext>
            </c:extLst>
          </c:dPt>
          <c:dPt>
            <c:idx val="4"/>
            <c:invertIfNegative val="0"/>
            <c:bubble3D val="0"/>
            <c:spPr>
              <a:solidFill>
                <a:schemeClr val="bg1">
                  <a:lumMod val="75000"/>
                </a:schemeClr>
              </a:solidFill>
            </c:spPr>
            <c:extLst>
              <c:ext xmlns:c16="http://schemas.microsoft.com/office/drawing/2014/chart" uri="{C3380CC4-5D6E-409C-BE32-E72D297353CC}">
                <c16:uniqueId val="{00000001-98A1-44DD-8445-EF9A11315A71}"/>
              </c:ext>
            </c:extLst>
          </c:dPt>
          <c:dPt>
            <c:idx val="7"/>
            <c:invertIfNegative val="0"/>
            <c:bubble3D val="0"/>
            <c:spPr>
              <a:solidFill>
                <a:schemeClr val="bg1">
                  <a:lumMod val="75000"/>
                </a:schemeClr>
              </a:solidFill>
            </c:spPr>
            <c:extLst>
              <c:ext xmlns:c16="http://schemas.microsoft.com/office/drawing/2014/chart" uri="{C3380CC4-5D6E-409C-BE32-E72D297353CC}">
                <c16:uniqueId val="{00000003-98A1-44DD-8445-EF9A11315A71}"/>
              </c:ext>
            </c:extLst>
          </c:dPt>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Hoja1!$A$2:$A$6</c:f>
              <c:strCache>
                <c:ptCount val="5"/>
                <c:pt idx="0">
                  <c:v>Recuperació lenta i desigual entre les empreses</c:v>
                </c:pt>
                <c:pt idx="1">
                  <c:v>Recuperació lenta i similar entre les empreses</c:v>
                </c:pt>
                <c:pt idx="2">
                  <c:v>Recuperació ràpida i desigual entre les empreses</c:v>
                </c:pt>
                <c:pt idx="3">
                  <c:v>Recuperació ràpida i similar entre les empreses</c:v>
                </c:pt>
                <c:pt idx="4">
                  <c:v>Ns/Nc</c:v>
                </c:pt>
              </c:strCache>
            </c:strRef>
          </c:cat>
          <c:val>
            <c:numRef>
              <c:f>Hoja1!$B$2:$B$6</c:f>
              <c:numCache>
                <c:formatCode>0%</c:formatCode>
                <c:ptCount val="5"/>
                <c:pt idx="0">
                  <c:v>0.45652173913043476</c:v>
                </c:pt>
                <c:pt idx="1">
                  <c:v>0.19565217391304349</c:v>
                </c:pt>
                <c:pt idx="2">
                  <c:v>0.21739130434782608</c:v>
                </c:pt>
                <c:pt idx="3">
                  <c:v>4.3478260869565216E-2</c:v>
                </c:pt>
                <c:pt idx="4">
                  <c:v>8.6956521739130432E-2</c:v>
                </c:pt>
              </c:numCache>
            </c:numRef>
          </c:val>
          <c:extLst>
            <c:ext xmlns:c16="http://schemas.microsoft.com/office/drawing/2014/chart" uri="{C3380CC4-5D6E-409C-BE32-E72D297353CC}">
              <c16:uniqueId val="{00000004-98A1-44DD-8445-EF9A11315A71}"/>
            </c:ext>
          </c:extLst>
        </c:ser>
        <c:dLbls>
          <c:showLegendKey val="0"/>
          <c:showVal val="0"/>
          <c:showCatName val="0"/>
          <c:showSerName val="0"/>
          <c:showPercent val="0"/>
          <c:showBubbleSize val="0"/>
        </c:dLbls>
        <c:gapWidth val="70"/>
        <c:axId val="377980632"/>
        <c:axId val="377981024"/>
      </c:barChart>
      <c:catAx>
        <c:axId val="377980632"/>
        <c:scaling>
          <c:orientation val="maxMin"/>
        </c:scaling>
        <c:delete val="0"/>
        <c:axPos val="l"/>
        <c:numFmt formatCode="General" sourceLinked="0"/>
        <c:majorTickMark val="out"/>
        <c:minorTickMark val="none"/>
        <c:tickLblPos val="nextTo"/>
        <c:txPr>
          <a:bodyPr/>
          <a:lstStyle/>
          <a:p>
            <a:pPr>
              <a:defRPr sz="1050"/>
            </a:pPr>
            <a:endParaRPr lang="es-ES"/>
          </a:p>
        </c:txPr>
        <c:crossAx val="377981024"/>
        <c:crosses val="autoZero"/>
        <c:auto val="1"/>
        <c:lblAlgn val="ctr"/>
        <c:lblOffset val="100"/>
        <c:noMultiLvlLbl val="0"/>
      </c:catAx>
      <c:valAx>
        <c:axId val="377981024"/>
        <c:scaling>
          <c:orientation val="minMax"/>
          <c:max val="0.82000000000000006"/>
          <c:min val="0"/>
        </c:scaling>
        <c:delete val="1"/>
        <c:axPos val="t"/>
        <c:numFmt formatCode="0%" sourceLinked="1"/>
        <c:majorTickMark val="out"/>
        <c:minorTickMark val="none"/>
        <c:tickLblPos val="nextTo"/>
        <c:crossAx val="377980632"/>
        <c:crosses val="autoZero"/>
        <c:crossBetween val="between"/>
      </c:valAx>
    </c:plotArea>
    <c:plotVisOnly val="1"/>
    <c:dispBlanksAs val="gap"/>
    <c:showDLblsOverMax val="0"/>
  </c:chart>
  <c:txPr>
    <a:bodyPr/>
    <a:lstStyle/>
    <a:p>
      <a:pPr>
        <a:defRPr sz="1000">
          <a:latin typeface="+mj-lt"/>
        </a:defRPr>
      </a:pPr>
      <a:endParaRPr lang="es-E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9762224196538792"/>
          <c:y val="5.2370931819964231E-2"/>
          <c:w val="0.56247256044814176"/>
          <c:h val="0.89915063847861698"/>
        </c:manualLayout>
      </c:layout>
      <c:barChart>
        <c:barDir val="bar"/>
        <c:grouping val="clustered"/>
        <c:varyColors val="0"/>
        <c:ser>
          <c:idx val="0"/>
          <c:order val="0"/>
          <c:tx>
            <c:strRef>
              <c:f>Hoja1!$B$1</c:f>
              <c:strCache>
                <c:ptCount val="1"/>
                <c:pt idx="0">
                  <c:v>Columna1</c:v>
                </c:pt>
              </c:strCache>
            </c:strRef>
          </c:tx>
          <c:spPr>
            <a:solidFill>
              <a:srgbClr val="8A0000"/>
            </a:solidFill>
          </c:spPr>
          <c:invertIfNegative val="0"/>
          <c:dPt>
            <c:idx val="2"/>
            <c:invertIfNegative val="0"/>
            <c:bubble3D val="0"/>
            <c:spPr>
              <a:solidFill>
                <a:schemeClr val="bg1">
                  <a:lumMod val="75000"/>
                </a:schemeClr>
              </a:solidFill>
            </c:spPr>
            <c:extLst>
              <c:ext xmlns:c16="http://schemas.microsoft.com/office/drawing/2014/chart" uri="{C3380CC4-5D6E-409C-BE32-E72D297353CC}">
                <c16:uniqueId val="{00000001-82DF-49E4-9B65-04BDCEB43A70}"/>
              </c:ext>
            </c:extLst>
          </c:dPt>
          <c:dPt>
            <c:idx val="3"/>
            <c:invertIfNegative val="0"/>
            <c:bubble3D val="0"/>
            <c:extLst>
              <c:ext xmlns:c16="http://schemas.microsoft.com/office/drawing/2014/chart" uri="{C3380CC4-5D6E-409C-BE32-E72D297353CC}">
                <c16:uniqueId val="{00000002-82DF-49E4-9B65-04BDCEB43A70}"/>
              </c:ext>
            </c:extLst>
          </c:dPt>
          <c:dPt>
            <c:idx val="4"/>
            <c:invertIfNegative val="0"/>
            <c:bubble3D val="0"/>
            <c:spPr>
              <a:solidFill>
                <a:schemeClr val="bg1">
                  <a:lumMod val="75000"/>
                </a:schemeClr>
              </a:solidFill>
            </c:spPr>
            <c:extLst>
              <c:ext xmlns:c16="http://schemas.microsoft.com/office/drawing/2014/chart" uri="{C3380CC4-5D6E-409C-BE32-E72D297353CC}">
                <c16:uniqueId val="{00000004-82DF-49E4-9B65-04BDCEB43A70}"/>
              </c:ext>
            </c:extLst>
          </c:dPt>
          <c:dPt>
            <c:idx val="7"/>
            <c:invertIfNegative val="0"/>
            <c:bubble3D val="0"/>
            <c:spPr>
              <a:solidFill>
                <a:schemeClr val="bg1">
                  <a:lumMod val="75000"/>
                </a:schemeClr>
              </a:solidFill>
            </c:spPr>
            <c:extLst>
              <c:ext xmlns:c16="http://schemas.microsoft.com/office/drawing/2014/chart" uri="{C3380CC4-5D6E-409C-BE32-E72D297353CC}">
                <c16:uniqueId val="{00000006-82DF-49E4-9B65-04BDCEB43A70}"/>
              </c:ext>
            </c:extLst>
          </c:dPt>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Hoja1!$A$2:$A$4</c:f>
              <c:strCache>
                <c:ptCount val="3"/>
                <c:pt idx="0">
                  <c:v>Desigual</c:v>
                </c:pt>
                <c:pt idx="1">
                  <c:v>Similar</c:v>
                </c:pt>
                <c:pt idx="2">
                  <c:v>Ns/Nc</c:v>
                </c:pt>
              </c:strCache>
            </c:strRef>
          </c:cat>
          <c:val>
            <c:numRef>
              <c:f>Hoja1!$B$2:$B$4</c:f>
              <c:numCache>
                <c:formatCode>0%</c:formatCode>
                <c:ptCount val="3"/>
                <c:pt idx="0">
                  <c:v>0.67391304347826086</c:v>
                </c:pt>
                <c:pt idx="1">
                  <c:v>0.2391304347826087</c:v>
                </c:pt>
                <c:pt idx="2">
                  <c:v>8.6956521739130432E-2</c:v>
                </c:pt>
              </c:numCache>
            </c:numRef>
          </c:val>
          <c:extLst>
            <c:ext xmlns:c16="http://schemas.microsoft.com/office/drawing/2014/chart" uri="{C3380CC4-5D6E-409C-BE32-E72D297353CC}">
              <c16:uniqueId val="{00000007-82DF-49E4-9B65-04BDCEB43A70}"/>
            </c:ext>
          </c:extLst>
        </c:ser>
        <c:dLbls>
          <c:showLegendKey val="0"/>
          <c:showVal val="0"/>
          <c:showCatName val="0"/>
          <c:showSerName val="0"/>
          <c:showPercent val="0"/>
          <c:showBubbleSize val="0"/>
        </c:dLbls>
        <c:gapWidth val="70"/>
        <c:axId val="377980632"/>
        <c:axId val="377981024"/>
      </c:barChart>
      <c:catAx>
        <c:axId val="377980632"/>
        <c:scaling>
          <c:orientation val="maxMin"/>
        </c:scaling>
        <c:delete val="0"/>
        <c:axPos val="l"/>
        <c:numFmt formatCode="General" sourceLinked="0"/>
        <c:majorTickMark val="out"/>
        <c:minorTickMark val="none"/>
        <c:tickLblPos val="nextTo"/>
        <c:txPr>
          <a:bodyPr/>
          <a:lstStyle/>
          <a:p>
            <a:pPr>
              <a:defRPr sz="1050"/>
            </a:pPr>
            <a:endParaRPr lang="es-ES"/>
          </a:p>
        </c:txPr>
        <c:crossAx val="377981024"/>
        <c:crosses val="autoZero"/>
        <c:auto val="1"/>
        <c:lblAlgn val="ctr"/>
        <c:lblOffset val="100"/>
        <c:noMultiLvlLbl val="0"/>
      </c:catAx>
      <c:valAx>
        <c:axId val="377981024"/>
        <c:scaling>
          <c:orientation val="minMax"/>
          <c:max val="0.82000000000000006"/>
          <c:min val="0"/>
        </c:scaling>
        <c:delete val="1"/>
        <c:axPos val="t"/>
        <c:numFmt formatCode="0%" sourceLinked="1"/>
        <c:majorTickMark val="out"/>
        <c:minorTickMark val="none"/>
        <c:tickLblPos val="nextTo"/>
        <c:crossAx val="377980632"/>
        <c:crosses val="autoZero"/>
        <c:crossBetween val="between"/>
      </c:valAx>
    </c:plotArea>
    <c:plotVisOnly val="1"/>
    <c:dispBlanksAs val="gap"/>
    <c:showDLblsOverMax val="0"/>
  </c:chart>
  <c:txPr>
    <a:bodyPr/>
    <a:lstStyle/>
    <a:p>
      <a:pPr>
        <a:defRPr sz="1000">
          <a:latin typeface="+mj-lt"/>
        </a:defRPr>
      </a:pPr>
      <a:endParaRPr lang="es-E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7189937286968037"/>
          <c:y val="5.2370931819964231E-2"/>
          <c:w val="0.52682328523246758"/>
          <c:h val="0.89915063847861698"/>
        </c:manualLayout>
      </c:layout>
      <c:barChart>
        <c:barDir val="bar"/>
        <c:grouping val="clustered"/>
        <c:varyColors val="0"/>
        <c:ser>
          <c:idx val="0"/>
          <c:order val="0"/>
          <c:tx>
            <c:strRef>
              <c:f>Hoja1!$B$1</c:f>
              <c:strCache>
                <c:ptCount val="1"/>
                <c:pt idx="0">
                  <c:v>Columna1</c:v>
                </c:pt>
              </c:strCache>
            </c:strRef>
          </c:tx>
          <c:spPr>
            <a:solidFill>
              <a:srgbClr val="8A0000"/>
            </a:solidFill>
          </c:spPr>
          <c:invertIfNegative val="0"/>
          <c:dPt>
            <c:idx val="3"/>
            <c:invertIfNegative val="0"/>
            <c:bubble3D val="0"/>
            <c:extLst>
              <c:ext xmlns:c16="http://schemas.microsoft.com/office/drawing/2014/chart" uri="{C3380CC4-5D6E-409C-BE32-E72D297353CC}">
                <c16:uniqueId val="{00000000-98A1-44DD-8445-EF9A11315A71}"/>
              </c:ext>
            </c:extLst>
          </c:dPt>
          <c:dPt>
            <c:idx val="4"/>
            <c:invertIfNegative val="0"/>
            <c:bubble3D val="0"/>
            <c:extLst>
              <c:ext xmlns:c16="http://schemas.microsoft.com/office/drawing/2014/chart" uri="{C3380CC4-5D6E-409C-BE32-E72D297353CC}">
                <c16:uniqueId val="{00000001-98A1-44DD-8445-EF9A11315A71}"/>
              </c:ext>
            </c:extLst>
          </c:dPt>
          <c:dPt>
            <c:idx val="7"/>
            <c:invertIfNegative val="0"/>
            <c:bubble3D val="0"/>
            <c:spPr>
              <a:solidFill>
                <a:schemeClr val="bg1">
                  <a:lumMod val="75000"/>
                </a:schemeClr>
              </a:solidFill>
            </c:spPr>
            <c:extLst>
              <c:ext xmlns:c16="http://schemas.microsoft.com/office/drawing/2014/chart" uri="{C3380CC4-5D6E-409C-BE32-E72D297353CC}">
                <c16:uniqueId val="{00000003-98A1-44DD-8445-EF9A11315A71}"/>
              </c:ext>
            </c:extLst>
          </c:dPt>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Hoja1!$A$2:$A$9</c:f>
              <c:strCache>
                <c:ptCount val="8"/>
                <c:pt idx="0">
                  <c:v>Desenvolupament de cura o 
vacunes per la Covid19 </c:v>
                </c:pt>
                <c:pt idx="1">
                  <c:v>Increment de la despesa pública</c:v>
                </c:pt>
                <c:pt idx="2">
                  <c:v>Obertura de fronteres</c:v>
                </c:pt>
                <c:pt idx="3">
                  <c:v>Legislació laboral flexible</c:v>
                </c:pt>
                <c:pt idx="4">
                  <c:v>Restablir els canals d’exportació i logística (ports, aeroports,...)</c:v>
                </c:pt>
                <c:pt idx="5">
                  <c:v>Relaxar el confinament i les mesures de control de la població</c:v>
                </c:pt>
                <c:pt idx="6">
                  <c:v>Altres</c:v>
                </c:pt>
                <c:pt idx="7">
                  <c:v>Ns/Nc</c:v>
                </c:pt>
              </c:strCache>
            </c:strRef>
          </c:cat>
          <c:val>
            <c:numRef>
              <c:f>Hoja1!$B$2:$B$9</c:f>
              <c:numCache>
                <c:formatCode>0%</c:formatCode>
                <c:ptCount val="8"/>
                <c:pt idx="0">
                  <c:v>0.69565217391304346</c:v>
                </c:pt>
                <c:pt idx="1">
                  <c:v>0.58695652173913049</c:v>
                </c:pt>
                <c:pt idx="2">
                  <c:v>0.45652173913043476</c:v>
                </c:pt>
                <c:pt idx="3">
                  <c:v>0.45652173913043476</c:v>
                </c:pt>
                <c:pt idx="4">
                  <c:v>0.32608695652173914</c:v>
                </c:pt>
                <c:pt idx="5">
                  <c:v>0.21739130434782608</c:v>
                </c:pt>
                <c:pt idx="6">
                  <c:v>2.1739130434782608E-2</c:v>
                </c:pt>
                <c:pt idx="7">
                  <c:v>8.6956521739130432E-2</c:v>
                </c:pt>
              </c:numCache>
            </c:numRef>
          </c:val>
          <c:extLst>
            <c:ext xmlns:c16="http://schemas.microsoft.com/office/drawing/2014/chart" uri="{C3380CC4-5D6E-409C-BE32-E72D297353CC}">
              <c16:uniqueId val="{00000004-98A1-44DD-8445-EF9A11315A71}"/>
            </c:ext>
          </c:extLst>
        </c:ser>
        <c:dLbls>
          <c:showLegendKey val="0"/>
          <c:showVal val="0"/>
          <c:showCatName val="0"/>
          <c:showSerName val="0"/>
          <c:showPercent val="0"/>
          <c:showBubbleSize val="0"/>
        </c:dLbls>
        <c:gapWidth val="70"/>
        <c:axId val="377980632"/>
        <c:axId val="377981024"/>
      </c:barChart>
      <c:catAx>
        <c:axId val="377980632"/>
        <c:scaling>
          <c:orientation val="maxMin"/>
        </c:scaling>
        <c:delete val="0"/>
        <c:axPos val="l"/>
        <c:numFmt formatCode="General" sourceLinked="0"/>
        <c:majorTickMark val="out"/>
        <c:minorTickMark val="none"/>
        <c:tickLblPos val="nextTo"/>
        <c:txPr>
          <a:bodyPr/>
          <a:lstStyle/>
          <a:p>
            <a:pPr>
              <a:defRPr sz="1050"/>
            </a:pPr>
            <a:endParaRPr lang="es-ES"/>
          </a:p>
        </c:txPr>
        <c:crossAx val="377981024"/>
        <c:crosses val="autoZero"/>
        <c:auto val="1"/>
        <c:lblAlgn val="ctr"/>
        <c:lblOffset val="100"/>
        <c:noMultiLvlLbl val="0"/>
      </c:catAx>
      <c:valAx>
        <c:axId val="377981024"/>
        <c:scaling>
          <c:orientation val="minMax"/>
          <c:max val="0.82000000000000006"/>
          <c:min val="0"/>
        </c:scaling>
        <c:delete val="1"/>
        <c:axPos val="t"/>
        <c:numFmt formatCode="0%" sourceLinked="1"/>
        <c:majorTickMark val="out"/>
        <c:minorTickMark val="none"/>
        <c:tickLblPos val="nextTo"/>
        <c:crossAx val="377980632"/>
        <c:crosses val="autoZero"/>
        <c:crossBetween val="between"/>
      </c:valAx>
    </c:plotArea>
    <c:plotVisOnly val="1"/>
    <c:dispBlanksAs val="gap"/>
    <c:showDLblsOverMax val="0"/>
  </c:chart>
  <c:txPr>
    <a:bodyPr/>
    <a:lstStyle/>
    <a:p>
      <a:pPr>
        <a:defRPr sz="1000">
          <a:latin typeface="+mj-lt"/>
        </a:defRPr>
      </a:pPr>
      <a:endParaRPr lang="es-E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7189937286968037"/>
          <c:y val="5.2370931819964231E-2"/>
          <c:w val="0.52682328523246758"/>
          <c:h val="0.89915063847861698"/>
        </c:manualLayout>
      </c:layout>
      <c:barChart>
        <c:barDir val="bar"/>
        <c:grouping val="clustered"/>
        <c:varyColors val="0"/>
        <c:ser>
          <c:idx val="0"/>
          <c:order val="0"/>
          <c:tx>
            <c:strRef>
              <c:f>Hoja1!$B$1</c:f>
              <c:strCache>
                <c:ptCount val="1"/>
                <c:pt idx="0">
                  <c:v>Columna1</c:v>
                </c:pt>
              </c:strCache>
            </c:strRef>
          </c:tx>
          <c:spPr>
            <a:solidFill>
              <a:srgbClr val="8A0000"/>
            </a:solidFill>
          </c:spPr>
          <c:invertIfNegative val="0"/>
          <c:dPt>
            <c:idx val="3"/>
            <c:invertIfNegative val="0"/>
            <c:bubble3D val="0"/>
            <c:extLst>
              <c:ext xmlns:c16="http://schemas.microsoft.com/office/drawing/2014/chart" uri="{C3380CC4-5D6E-409C-BE32-E72D297353CC}">
                <c16:uniqueId val="{00000000-99F4-490A-AAE6-6A47F4CB6746}"/>
              </c:ext>
            </c:extLst>
          </c:dPt>
          <c:dPt>
            <c:idx val="4"/>
            <c:invertIfNegative val="0"/>
            <c:bubble3D val="0"/>
            <c:extLst>
              <c:ext xmlns:c16="http://schemas.microsoft.com/office/drawing/2014/chart" uri="{C3380CC4-5D6E-409C-BE32-E72D297353CC}">
                <c16:uniqueId val="{00000001-99F4-490A-AAE6-6A47F4CB6746}"/>
              </c:ext>
            </c:extLst>
          </c:dPt>
          <c:dPt>
            <c:idx val="7"/>
            <c:invertIfNegative val="0"/>
            <c:bubble3D val="0"/>
            <c:extLst>
              <c:ext xmlns:c16="http://schemas.microsoft.com/office/drawing/2014/chart" uri="{C3380CC4-5D6E-409C-BE32-E72D297353CC}">
                <c16:uniqueId val="{00000003-99F4-490A-AAE6-6A47F4CB6746}"/>
              </c:ext>
            </c:extLst>
          </c:dPt>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Hoja1!$A$2:$A$10</c:f>
              <c:strCache>
                <c:ptCount val="9"/>
                <c:pt idx="0">
                  <c:v>Rebrots</c:v>
                </c:pt>
                <c:pt idx="1">
                  <c:v>Incertesa sobre el futur</c:v>
                </c:pt>
                <c:pt idx="2">
                  <c:v>Manca de polítiques públiques </c:v>
                </c:pt>
                <c:pt idx="3">
                  <c:v>Els consumidors i les empreses tenen menys capacitat per consumir</c:v>
                </c:pt>
                <c:pt idx="4">
                  <c:v>No flexibilitzar la legislació laboral</c:v>
                </c:pt>
                <c:pt idx="5">
                  <c:v>Canvis en els valors de la societat: menys consumisme</c:v>
                </c:pt>
                <c:pt idx="6">
                  <c:v>Mantenir el confinament i les mesures de control</c:v>
                </c:pt>
                <c:pt idx="7">
                  <c:v>Fer un desconfinament massa ràpid </c:v>
                </c:pt>
                <c:pt idx="8">
                  <c:v>Ns/Nc</c:v>
                </c:pt>
              </c:strCache>
            </c:strRef>
          </c:cat>
          <c:val>
            <c:numRef>
              <c:f>Hoja1!$B$2:$B$10</c:f>
              <c:numCache>
                <c:formatCode>0%</c:formatCode>
                <c:ptCount val="9"/>
                <c:pt idx="0">
                  <c:v>0.78260869565217395</c:v>
                </c:pt>
                <c:pt idx="1">
                  <c:v>0.67391304347826098</c:v>
                </c:pt>
                <c:pt idx="2">
                  <c:v>0.65217391304347827</c:v>
                </c:pt>
                <c:pt idx="3">
                  <c:v>0.45652173913043476</c:v>
                </c:pt>
                <c:pt idx="4">
                  <c:v>0.41304347826086951</c:v>
                </c:pt>
                <c:pt idx="5">
                  <c:v>0.2391304347826087</c:v>
                </c:pt>
                <c:pt idx="6">
                  <c:v>0.19565217391304349</c:v>
                </c:pt>
                <c:pt idx="7">
                  <c:v>0.15217391304347827</c:v>
                </c:pt>
                <c:pt idx="8">
                  <c:v>4.3478260869565216E-2</c:v>
                </c:pt>
              </c:numCache>
            </c:numRef>
          </c:val>
          <c:extLst>
            <c:ext xmlns:c16="http://schemas.microsoft.com/office/drawing/2014/chart" uri="{C3380CC4-5D6E-409C-BE32-E72D297353CC}">
              <c16:uniqueId val="{00000004-99F4-490A-AAE6-6A47F4CB6746}"/>
            </c:ext>
          </c:extLst>
        </c:ser>
        <c:dLbls>
          <c:showLegendKey val="0"/>
          <c:showVal val="0"/>
          <c:showCatName val="0"/>
          <c:showSerName val="0"/>
          <c:showPercent val="0"/>
          <c:showBubbleSize val="0"/>
        </c:dLbls>
        <c:gapWidth val="70"/>
        <c:axId val="377980632"/>
        <c:axId val="377981024"/>
      </c:barChart>
      <c:catAx>
        <c:axId val="377980632"/>
        <c:scaling>
          <c:orientation val="maxMin"/>
        </c:scaling>
        <c:delete val="0"/>
        <c:axPos val="l"/>
        <c:numFmt formatCode="General" sourceLinked="0"/>
        <c:majorTickMark val="out"/>
        <c:minorTickMark val="none"/>
        <c:tickLblPos val="nextTo"/>
        <c:txPr>
          <a:bodyPr/>
          <a:lstStyle/>
          <a:p>
            <a:pPr>
              <a:defRPr sz="1050"/>
            </a:pPr>
            <a:endParaRPr lang="es-ES"/>
          </a:p>
        </c:txPr>
        <c:crossAx val="377981024"/>
        <c:crosses val="autoZero"/>
        <c:auto val="1"/>
        <c:lblAlgn val="ctr"/>
        <c:lblOffset val="100"/>
        <c:noMultiLvlLbl val="0"/>
      </c:catAx>
      <c:valAx>
        <c:axId val="377981024"/>
        <c:scaling>
          <c:orientation val="minMax"/>
          <c:max val="0.87000000000000011"/>
          <c:min val="0"/>
        </c:scaling>
        <c:delete val="1"/>
        <c:axPos val="t"/>
        <c:numFmt formatCode="0%" sourceLinked="1"/>
        <c:majorTickMark val="out"/>
        <c:minorTickMark val="none"/>
        <c:tickLblPos val="nextTo"/>
        <c:crossAx val="377980632"/>
        <c:crosses val="autoZero"/>
        <c:crossBetween val="between"/>
      </c:valAx>
    </c:plotArea>
    <c:plotVisOnly val="1"/>
    <c:dispBlanksAs val="gap"/>
    <c:showDLblsOverMax val="0"/>
  </c:chart>
  <c:txPr>
    <a:bodyPr/>
    <a:lstStyle/>
    <a:p>
      <a:pPr>
        <a:defRPr sz="1000">
          <a:latin typeface="+mj-lt"/>
        </a:defRPr>
      </a:pPr>
      <a:endParaRPr lang="es-ES"/>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percentStacked"/>
        <c:varyColors val="0"/>
        <c:ser>
          <c:idx val="5"/>
          <c:order val="0"/>
          <c:tx>
            <c:strRef>
              <c:f>Hoja1!$A$7</c:f>
              <c:strCache>
                <c:ptCount val="1"/>
                <c:pt idx="0">
                  <c:v>Ns/Nc</c:v>
                </c:pt>
              </c:strCache>
            </c:strRef>
          </c:tx>
          <c:spPr>
            <a:solidFill>
              <a:schemeClr val="bg1">
                <a:lumMod val="75000"/>
              </a:schemeClr>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j-lt"/>
                    <a:ea typeface="+mn-ea"/>
                    <a:cs typeface="+mn-cs"/>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Hoja1!$B$1</c:f>
              <c:strCache>
                <c:ptCount val="1"/>
                <c:pt idx="0">
                  <c:v>Serie 1</c:v>
                </c:pt>
              </c:strCache>
            </c:strRef>
          </c:cat>
          <c:val>
            <c:numRef>
              <c:f>Hoja1!$B$7</c:f>
              <c:numCache>
                <c:formatCode>0%</c:formatCode>
                <c:ptCount val="1"/>
                <c:pt idx="0">
                  <c:v>4.3478260869565216E-2</c:v>
                </c:pt>
              </c:numCache>
            </c:numRef>
          </c:val>
          <c:extLst>
            <c:ext xmlns:c16="http://schemas.microsoft.com/office/drawing/2014/chart" uri="{C3380CC4-5D6E-409C-BE32-E72D297353CC}">
              <c16:uniqueId val="{00000007-BED8-43FA-AE4F-B479DEAF57BF}"/>
            </c:ext>
          </c:extLst>
        </c:ser>
        <c:ser>
          <c:idx val="4"/>
          <c:order val="1"/>
          <c:tx>
            <c:strRef>
              <c:f>Hoja1!$A$6</c:f>
              <c:strCache>
                <c:ptCount val="1"/>
                <c:pt idx="0">
                  <c:v>Cap tasca</c:v>
                </c:pt>
              </c:strCache>
            </c:strRef>
          </c:tx>
          <c:spPr>
            <a:solidFill>
              <a:srgbClr val="ECB1B1"/>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j-lt"/>
                    <a:ea typeface="+mn-ea"/>
                    <a:cs typeface="+mn-cs"/>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Hoja1!$B$1</c:f>
              <c:strCache>
                <c:ptCount val="1"/>
                <c:pt idx="0">
                  <c:v>Serie 1</c:v>
                </c:pt>
              </c:strCache>
            </c:strRef>
          </c:cat>
          <c:val>
            <c:numRef>
              <c:f>Hoja1!$B$6</c:f>
              <c:numCache>
                <c:formatCode>0%</c:formatCode>
                <c:ptCount val="1"/>
                <c:pt idx="0">
                  <c:v>4.3478260869565216E-2</c:v>
                </c:pt>
              </c:numCache>
            </c:numRef>
          </c:val>
          <c:extLst>
            <c:ext xmlns:c16="http://schemas.microsoft.com/office/drawing/2014/chart" uri="{C3380CC4-5D6E-409C-BE32-E72D297353CC}">
              <c16:uniqueId val="{00000006-BED8-43FA-AE4F-B479DEAF57BF}"/>
            </c:ext>
          </c:extLst>
        </c:ser>
        <c:ser>
          <c:idx val="3"/>
          <c:order val="2"/>
          <c:tx>
            <c:strRef>
              <c:f>Hoja1!$A$5</c:f>
              <c:strCache>
                <c:ptCount val="1"/>
                <c:pt idx="0">
                  <c:v>Una minoria de tasques</c:v>
                </c:pt>
              </c:strCache>
            </c:strRef>
          </c:tx>
          <c:spPr>
            <a:solidFill>
              <a:srgbClr val="FF9393"/>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j-lt"/>
                    <a:ea typeface="+mn-ea"/>
                    <a:cs typeface="+mn-cs"/>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Hoja1!$B$1</c:f>
              <c:strCache>
                <c:ptCount val="1"/>
                <c:pt idx="0">
                  <c:v>Serie 1</c:v>
                </c:pt>
              </c:strCache>
            </c:strRef>
          </c:cat>
          <c:val>
            <c:numRef>
              <c:f>Hoja1!$B$5</c:f>
              <c:numCache>
                <c:formatCode>0%</c:formatCode>
                <c:ptCount val="1"/>
                <c:pt idx="0">
                  <c:v>0.30434782608695654</c:v>
                </c:pt>
              </c:numCache>
            </c:numRef>
          </c:val>
          <c:extLst>
            <c:ext xmlns:c16="http://schemas.microsoft.com/office/drawing/2014/chart" uri="{C3380CC4-5D6E-409C-BE32-E72D297353CC}">
              <c16:uniqueId val="{00000005-BED8-43FA-AE4F-B479DEAF57BF}"/>
            </c:ext>
          </c:extLst>
        </c:ser>
        <c:ser>
          <c:idx val="2"/>
          <c:order val="3"/>
          <c:tx>
            <c:strRef>
              <c:f>Hoja1!$A$4</c:f>
              <c:strCache>
                <c:ptCount val="1"/>
                <c:pt idx="0">
                  <c:v>Al voltant de la meitat de les tasques</c:v>
                </c:pt>
              </c:strCache>
            </c:strRef>
          </c:tx>
          <c:spPr>
            <a:solidFill>
              <a:srgbClr val="FF2F2F"/>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j-lt"/>
                    <a:ea typeface="+mn-ea"/>
                    <a:cs typeface="+mn-cs"/>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Hoja1!$B$1</c:f>
              <c:strCache>
                <c:ptCount val="1"/>
                <c:pt idx="0">
                  <c:v>Serie 1</c:v>
                </c:pt>
              </c:strCache>
            </c:strRef>
          </c:cat>
          <c:val>
            <c:numRef>
              <c:f>Hoja1!$B$4</c:f>
              <c:numCache>
                <c:formatCode>0%</c:formatCode>
                <c:ptCount val="1"/>
                <c:pt idx="0">
                  <c:v>0.30434782608695654</c:v>
                </c:pt>
              </c:numCache>
            </c:numRef>
          </c:val>
          <c:extLst>
            <c:ext xmlns:c16="http://schemas.microsoft.com/office/drawing/2014/chart" uri="{C3380CC4-5D6E-409C-BE32-E72D297353CC}">
              <c16:uniqueId val="{00000004-BED8-43FA-AE4F-B479DEAF57BF}"/>
            </c:ext>
          </c:extLst>
        </c:ser>
        <c:ser>
          <c:idx val="1"/>
          <c:order val="4"/>
          <c:tx>
            <c:strRef>
              <c:f>Hoja1!$A$3</c:f>
              <c:strCache>
                <c:ptCount val="1"/>
                <c:pt idx="0">
                  <c:v>Una part important de les tasques</c:v>
                </c:pt>
              </c:strCache>
            </c:strRef>
          </c:tx>
          <c:spPr>
            <a:solidFill>
              <a:srgbClr val="CC0000"/>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j-lt"/>
                    <a:ea typeface="+mn-ea"/>
                    <a:cs typeface="+mn-cs"/>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Hoja1!$B$1</c:f>
              <c:strCache>
                <c:ptCount val="1"/>
                <c:pt idx="0">
                  <c:v>Serie 1</c:v>
                </c:pt>
              </c:strCache>
            </c:strRef>
          </c:cat>
          <c:val>
            <c:numRef>
              <c:f>Hoja1!$B$3</c:f>
              <c:numCache>
                <c:formatCode>0%</c:formatCode>
                <c:ptCount val="1"/>
                <c:pt idx="0">
                  <c:v>0.28260869565217389</c:v>
                </c:pt>
              </c:numCache>
            </c:numRef>
          </c:val>
          <c:extLst>
            <c:ext xmlns:c16="http://schemas.microsoft.com/office/drawing/2014/chart" uri="{C3380CC4-5D6E-409C-BE32-E72D297353CC}">
              <c16:uniqueId val="{00000003-BED8-43FA-AE4F-B479DEAF57BF}"/>
            </c:ext>
          </c:extLst>
        </c:ser>
        <c:ser>
          <c:idx val="0"/>
          <c:order val="5"/>
          <c:tx>
            <c:strRef>
              <c:f>Hoja1!$A$2</c:f>
              <c:strCache>
                <c:ptCount val="1"/>
                <c:pt idx="0">
                  <c:v>Totes les tasques</c:v>
                </c:pt>
              </c:strCache>
            </c:strRef>
          </c:tx>
          <c:spPr>
            <a:solidFill>
              <a:srgbClr val="8A0000"/>
            </a:solidFill>
            <a:ln>
              <a:solidFill>
                <a:schemeClr val="bg1"/>
              </a:solidFill>
            </a:ln>
            <a:effectLst/>
          </c:spPr>
          <c:invertIfNegative val="0"/>
          <c:dLbls>
            <c:dLbl>
              <c:idx val="0"/>
              <c:layout>
                <c:manualLayout>
                  <c:x val="3.7585573768939236E-2"/>
                  <c:y val="-4.3149221291284298E-18"/>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BED8-43FA-AE4F-B479DEAF57BF}"/>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j-lt"/>
                    <a:ea typeface="+mn-ea"/>
                    <a:cs typeface="+mn-cs"/>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Hoja1!$B$1</c:f>
              <c:strCache>
                <c:ptCount val="1"/>
                <c:pt idx="0">
                  <c:v>Serie 1</c:v>
                </c:pt>
              </c:strCache>
            </c:strRef>
          </c:cat>
          <c:val>
            <c:numRef>
              <c:f>Hoja1!$B$2</c:f>
              <c:numCache>
                <c:formatCode>0%</c:formatCode>
                <c:ptCount val="1"/>
                <c:pt idx="0">
                  <c:v>2.1739130434782608E-2</c:v>
                </c:pt>
              </c:numCache>
            </c:numRef>
          </c:val>
          <c:extLst>
            <c:ext xmlns:c16="http://schemas.microsoft.com/office/drawing/2014/chart" uri="{C3380CC4-5D6E-409C-BE32-E72D297353CC}">
              <c16:uniqueId val="{00000000-BED8-43FA-AE4F-B479DEAF57BF}"/>
            </c:ext>
          </c:extLst>
        </c:ser>
        <c:dLbls>
          <c:dLblPos val="ctr"/>
          <c:showLegendKey val="0"/>
          <c:showVal val="1"/>
          <c:showCatName val="0"/>
          <c:showSerName val="0"/>
          <c:showPercent val="0"/>
          <c:showBubbleSize val="0"/>
        </c:dLbls>
        <c:gapWidth val="150"/>
        <c:overlap val="100"/>
        <c:axId val="656905816"/>
        <c:axId val="656906144"/>
      </c:barChart>
      <c:catAx>
        <c:axId val="656905816"/>
        <c:scaling>
          <c:orientation val="minMax"/>
        </c:scaling>
        <c:delete val="1"/>
        <c:axPos val="b"/>
        <c:numFmt formatCode="General" sourceLinked="1"/>
        <c:majorTickMark val="none"/>
        <c:minorTickMark val="none"/>
        <c:tickLblPos val="nextTo"/>
        <c:crossAx val="656906144"/>
        <c:crosses val="autoZero"/>
        <c:auto val="1"/>
        <c:lblAlgn val="ctr"/>
        <c:lblOffset val="100"/>
        <c:noMultiLvlLbl val="0"/>
      </c:catAx>
      <c:valAx>
        <c:axId val="656906144"/>
        <c:scaling>
          <c:orientation val="minMax"/>
        </c:scaling>
        <c:delete val="1"/>
        <c:axPos val="l"/>
        <c:numFmt formatCode="0%" sourceLinked="1"/>
        <c:majorTickMark val="out"/>
        <c:minorTickMark val="none"/>
        <c:tickLblPos val="nextTo"/>
        <c:crossAx val="656905816"/>
        <c:crosses val="autoZero"/>
        <c:crossBetween val="between"/>
      </c:valAx>
      <c:spPr>
        <a:noFill/>
        <a:ln>
          <a:noFill/>
        </a:ln>
        <a:effectLst/>
      </c:spPr>
    </c:plotArea>
    <c:legend>
      <c:legendPos val="r"/>
      <c:layout>
        <c:manualLayout>
          <c:xMode val="edge"/>
          <c:yMode val="edge"/>
          <c:x val="0.4871080495474539"/>
          <c:y val="0.60653801094333726"/>
          <c:w val="0.50864389276845667"/>
          <c:h val="0.39346198905666269"/>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j-lt"/>
              <a:ea typeface="+mn-ea"/>
              <a:cs typeface="+mn-cs"/>
            </a:defRPr>
          </a:pPr>
          <a:endParaRPr lang="es-E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000">
          <a:latin typeface="+mj-lt"/>
        </a:defRPr>
      </a:pPr>
      <a:endParaRPr lang="es-ES"/>
    </a:p>
  </c:txPr>
  <c:externalData r:id="rId3">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9762224196538792"/>
          <c:y val="5.2370931819964231E-2"/>
          <c:w val="0.56247256044814176"/>
          <c:h val="0.89915063847861698"/>
        </c:manualLayout>
      </c:layout>
      <c:barChart>
        <c:barDir val="bar"/>
        <c:grouping val="clustered"/>
        <c:varyColors val="0"/>
        <c:ser>
          <c:idx val="0"/>
          <c:order val="0"/>
          <c:tx>
            <c:strRef>
              <c:f>Hoja1!$B$1</c:f>
              <c:strCache>
                <c:ptCount val="1"/>
                <c:pt idx="0">
                  <c:v>Columna1</c:v>
                </c:pt>
              </c:strCache>
            </c:strRef>
          </c:tx>
          <c:spPr>
            <a:solidFill>
              <a:srgbClr val="8A0000"/>
            </a:solidFill>
          </c:spPr>
          <c:invertIfNegative val="0"/>
          <c:dPt>
            <c:idx val="3"/>
            <c:invertIfNegative val="0"/>
            <c:bubble3D val="0"/>
            <c:extLst>
              <c:ext xmlns:c16="http://schemas.microsoft.com/office/drawing/2014/chart" uri="{C3380CC4-5D6E-409C-BE32-E72D297353CC}">
                <c16:uniqueId val="{00000000-98A1-44DD-8445-EF9A11315A71}"/>
              </c:ext>
            </c:extLst>
          </c:dPt>
          <c:dPt>
            <c:idx val="4"/>
            <c:invertIfNegative val="0"/>
            <c:bubble3D val="0"/>
            <c:extLst>
              <c:ext xmlns:c16="http://schemas.microsoft.com/office/drawing/2014/chart" uri="{C3380CC4-5D6E-409C-BE32-E72D297353CC}">
                <c16:uniqueId val="{00000001-98A1-44DD-8445-EF9A11315A71}"/>
              </c:ext>
            </c:extLst>
          </c:dPt>
          <c:dPt>
            <c:idx val="5"/>
            <c:invertIfNegative val="0"/>
            <c:bubble3D val="0"/>
            <c:spPr>
              <a:solidFill>
                <a:schemeClr val="bg1">
                  <a:lumMod val="75000"/>
                </a:schemeClr>
              </a:solidFill>
            </c:spPr>
            <c:extLst>
              <c:ext xmlns:c16="http://schemas.microsoft.com/office/drawing/2014/chart" uri="{C3380CC4-5D6E-409C-BE32-E72D297353CC}">
                <c16:uniqueId val="{00000004-CCE1-46FB-B19A-974888932853}"/>
              </c:ext>
            </c:extLst>
          </c:dPt>
          <c:dPt>
            <c:idx val="7"/>
            <c:invertIfNegative val="0"/>
            <c:bubble3D val="0"/>
            <c:spPr>
              <a:solidFill>
                <a:schemeClr val="bg1">
                  <a:lumMod val="75000"/>
                </a:schemeClr>
              </a:solidFill>
            </c:spPr>
            <c:extLst>
              <c:ext xmlns:c16="http://schemas.microsoft.com/office/drawing/2014/chart" uri="{C3380CC4-5D6E-409C-BE32-E72D297353CC}">
                <c16:uniqueId val="{00000003-98A1-44DD-8445-EF9A11315A71}"/>
              </c:ext>
            </c:extLst>
          </c:dPt>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Hoja1!$A$2:$A$7</c:f>
              <c:strCache>
                <c:ptCount val="6"/>
                <c:pt idx="0">
                  <c:v>La feina que fem no es pot fer en teletreball</c:v>
                </c:pt>
                <c:pt idx="1">
                  <c:v>Dificultats de coordinació</c:v>
                </c:pt>
                <c:pt idx="2">
                  <c:v>Pitjor conciliació laboral-familiar</c:v>
                </c:pt>
                <c:pt idx="3">
                  <c:v>Manca de control sobre les hores que es treballen</c:v>
                </c:pt>
                <c:pt idx="4">
                  <c:v>Cap barrera</c:v>
                </c:pt>
                <c:pt idx="5">
                  <c:v>Ns/Nc</c:v>
                </c:pt>
              </c:strCache>
            </c:strRef>
          </c:cat>
          <c:val>
            <c:numRef>
              <c:f>Hoja1!$B$2:$B$7</c:f>
              <c:numCache>
                <c:formatCode>0%</c:formatCode>
                <c:ptCount val="6"/>
                <c:pt idx="0">
                  <c:v>0.58695652173913049</c:v>
                </c:pt>
                <c:pt idx="1">
                  <c:v>0.2608695652173913</c:v>
                </c:pt>
                <c:pt idx="2">
                  <c:v>0.15217391304347827</c:v>
                </c:pt>
                <c:pt idx="3">
                  <c:v>4.3478260869565216E-2</c:v>
                </c:pt>
                <c:pt idx="4">
                  <c:v>2.1739130434782608E-2</c:v>
                </c:pt>
                <c:pt idx="5">
                  <c:v>0.15217391304347827</c:v>
                </c:pt>
              </c:numCache>
            </c:numRef>
          </c:val>
          <c:extLst>
            <c:ext xmlns:c16="http://schemas.microsoft.com/office/drawing/2014/chart" uri="{C3380CC4-5D6E-409C-BE32-E72D297353CC}">
              <c16:uniqueId val="{00000004-98A1-44DD-8445-EF9A11315A71}"/>
            </c:ext>
          </c:extLst>
        </c:ser>
        <c:dLbls>
          <c:showLegendKey val="0"/>
          <c:showVal val="0"/>
          <c:showCatName val="0"/>
          <c:showSerName val="0"/>
          <c:showPercent val="0"/>
          <c:showBubbleSize val="0"/>
        </c:dLbls>
        <c:gapWidth val="70"/>
        <c:axId val="377980632"/>
        <c:axId val="377981024"/>
      </c:barChart>
      <c:catAx>
        <c:axId val="377980632"/>
        <c:scaling>
          <c:orientation val="maxMin"/>
        </c:scaling>
        <c:delete val="0"/>
        <c:axPos val="l"/>
        <c:numFmt formatCode="General" sourceLinked="0"/>
        <c:majorTickMark val="out"/>
        <c:minorTickMark val="none"/>
        <c:tickLblPos val="nextTo"/>
        <c:txPr>
          <a:bodyPr/>
          <a:lstStyle/>
          <a:p>
            <a:pPr>
              <a:defRPr sz="1050"/>
            </a:pPr>
            <a:endParaRPr lang="es-ES"/>
          </a:p>
        </c:txPr>
        <c:crossAx val="377981024"/>
        <c:crosses val="autoZero"/>
        <c:auto val="1"/>
        <c:lblAlgn val="ctr"/>
        <c:lblOffset val="100"/>
        <c:noMultiLvlLbl val="0"/>
      </c:catAx>
      <c:valAx>
        <c:axId val="377981024"/>
        <c:scaling>
          <c:orientation val="minMax"/>
          <c:max val="0.82000000000000006"/>
          <c:min val="0"/>
        </c:scaling>
        <c:delete val="1"/>
        <c:axPos val="t"/>
        <c:numFmt formatCode="0%" sourceLinked="1"/>
        <c:majorTickMark val="out"/>
        <c:minorTickMark val="none"/>
        <c:tickLblPos val="nextTo"/>
        <c:crossAx val="377980632"/>
        <c:crosses val="autoZero"/>
        <c:crossBetween val="between"/>
      </c:valAx>
    </c:plotArea>
    <c:plotVisOnly val="1"/>
    <c:dispBlanksAs val="gap"/>
    <c:showDLblsOverMax val="0"/>
  </c:chart>
  <c:txPr>
    <a:bodyPr/>
    <a:lstStyle/>
    <a:p>
      <a:pPr>
        <a:defRPr sz="1000">
          <a:latin typeface="+mj-lt"/>
        </a:defRPr>
      </a:pPr>
      <a:endParaRPr lang="es-E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920111739269595"/>
          <c:y val="5.0691244239631367E-2"/>
          <c:w val="0.59463839646786121"/>
          <c:h val="0.90783410138248843"/>
        </c:manualLayout>
      </c:layout>
      <c:barChart>
        <c:barDir val="bar"/>
        <c:grouping val="clustered"/>
        <c:varyColors val="0"/>
        <c:ser>
          <c:idx val="0"/>
          <c:order val="0"/>
          <c:spPr>
            <a:solidFill>
              <a:srgbClr val="8A0000"/>
            </a:solidFill>
            <a:ln w="25473">
              <a:noFill/>
            </a:ln>
          </c:spPr>
          <c:invertIfNegative val="0"/>
          <c:dPt>
            <c:idx val="5"/>
            <c:invertIfNegative val="0"/>
            <c:bubble3D val="0"/>
            <c:spPr>
              <a:solidFill>
                <a:schemeClr val="bg1">
                  <a:lumMod val="75000"/>
                </a:schemeClr>
              </a:solidFill>
              <a:ln w="25473">
                <a:noFill/>
              </a:ln>
            </c:spPr>
            <c:extLst>
              <c:ext xmlns:c16="http://schemas.microsoft.com/office/drawing/2014/chart" uri="{C3380CC4-5D6E-409C-BE32-E72D297353CC}">
                <c16:uniqueId val="{00000001-C314-46CF-9494-79D37D3622B0}"/>
              </c:ext>
            </c:extLst>
          </c:dPt>
          <c:dPt>
            <c:idx val="6"/>
            <c:invertIfNegative val="0"/>
            <c:bubble3D val="0"/>
            <c:spPr>
              <a:solidFill>
                <a:schemeClr val="bg1">
                  <a:lumMod val="75000"/>
                </a:schemeClr>
              </a:solidFill>
              <a:ln w="25473">
                <a:noFill/>
              </a:ln>
            </c:spPr>
            <c:extLst>
              <c:ext xmlns:c16="http://schemas.microsoft.com/office/drawing/2014/chart" uri="{C3380CC4-5D6E-409C-BE32-E72D297353CC}">
                <c16:uniqueId val="{00000003-C314-46CF-9494-79D37D3622B0}"/>
              </c:ext>
            </c:extLst>
          </c:dPt>
          <c:dLbls>
            <c:numFmt formatCode="0%" sourceLinked="0"/>
            <c:spPr>
              <a:noFill/>
              <a:ln w="25473">
                <a:noFill/>
              </a:ln>
            </c:spPr>
            <c:txPr>
              <a:bodyPr/>
              <a:lstStyle/>
              <a:p>
                <a:pPr>
                  <a:defRPr sz="1000" b="0" i="0" u="none" strike="noStrike" baseline="0">
                    <a:solidFill>
                      <a:schemeClr val="tx1"/>
                    </a:solidFill>
                    <a:latin typeface="Century Gothic"/>
                    <a:ea typeface="Century Gothic"/>
                    <a:cs typeface="Century Gothic"/>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Fins 300 m €</c:v>
                </c:pt>
                <c:pt idx="1">
                  <c:v>De 300 m a 1M €</c:v>
                </c:pt>
                <c:pt idx="2">
                  <c:v>De 1M a 5M €</c:v>
                </c:pt>
                <c:pt idx="3">
                  <c:v>De 5M a 10M €</c:v>
                </c:pt>
                <c:pt idx="4">
                  <c:v>Més de 10M €</c:v>
                </c:pt>
                <c:pt idx="5">
                  <c:v>Ns/Nc</c:v>
                </c:pt>
              </c:strCache>
            </c:strRef>
          </c:cat>
          <c:val>
            <c:numRef>
              <c:f>Sheet1!$B$2:$B$7</c:f>
              <c:numCache>
                <c:formatCode>0%</c:formatCode>
                <c:ptCount val="6"/>
                <c:pt idx="0">
                  <c:v>0.28299999999999997</c:v>
                </c:pt>
                <c:pt idx="1">
                  <c:v>0.152</c:v>
                </c:pt>
                <c:pt idx="2">
                  <c:v>0.17399999999999999</c:v>
                </c:pt>
                <c:pt idx="3">
                  <c:v>0.109</c:v>
                </c:pt>
                <c:pt idx="4">
                  <c:v>0.17399999999999999</c:v>
                </c:pt>
                <c:pt idx="5">
                  <c:v>0.109</c:v>
                </c:pt>
              </c:numCache>
            </c:numRef>
          </c:val>
          <c:extLst>
            <c:ext xmlns:c16="http://schemas.microsoft.com/office/drawing/2014/chart" uri="{C3380CC4-5D6E-409C-BE32-E72D297353CC}">
              <c16:uniqueId val="{00000004-C314-46CF-9494-79D37D3622B0}"/>
            </c:ext>
          </c:extLst>
        </c:ser>
        <c:dLbls>
          <c:showLegendKey val="0"/>
          <c:showVal val="1"/>
          <c:showCatName val="0"/>
          <c:showSerName val="0"/>
          <c:showPercent val="0"/>
          <c:showBubbleSize val="0"/>
        </c:dLbls>
        <c:gapWidth val="120"/>
        <c:axId val="359116320"/>
        <c:axId val="359115928"/>
      </c:barChart>
      <c:catAx>
        <c:axId val="359116320"/>
        <c:scaling>
          <c:orientation val="maxMin"/>
        </c:scaling>
        <c:delete val="0"/>
        <c:axPos val="l"/>
        <c:numFmt formatCode="General" sourceLinked="1"/>
        <c:majorTickMark val="out"/>
        <c:minorTickMark val="none"/>
        <c:tickLblPos val="nextTo"/>
        <c:spPr>
          <a:ln w="3184">
            <a:solidFill>
              <a:schemeClr val="tx1"/>
            </a:solidFill>
            <a:prstDash val="solid"/>
          </a:ln>
        </c:spPr>
        <c:txPr>
          <a:bodyPr rot="0" vert="horz"/>
          <a:lstStyle/>
          <a:p>
            <a:pPr>
              <a:defRPr sz="1050" b="0" i="0" u="none" strike="noStrike" baseline="0">
                <a:solidFill>
                  <a:schemeClr val="tx1"/>
                </a:solidFill>
                <a:latin typeface="Century Gothic" pitchFamily="34" charset="0"/>
                <a:ea typeface="Century Gothic"/>
                <a:cs typeface="Century Gothic"/>
              </a:defRPr>
            </a:pPr>
            <a:endParaRPr lang="es-ES"/>
          </a:p>
        </c:txPr>
        <c:crossAx val="359115928"/>
        <c:crosses val="autoZero"/>
        <c:auto val="1"/>
        <c:lblAlgn val="ctr"/>
        <c:lblOffset val="100"/>
        <c:tickMarkSkip val="1"/>
        <c:noMultiLvlLbl val="0"/>
      </c:catAx>
      <c:valAx>
        <c:axId val="359115928"/>
        <c:scaling>
          <c:orientation val="minMax"/>
          <c:max val="1"/>
        </c:scaling>
        <c:delete val="1"/>
        <c:axPos val="t"/>
        <c:numFmt formatCode="0%" sourceLinked="1"/>
        <c:majorTickMark val="out"/>
        <c:minorTickMark val="none"/>
        <c:tickLblPos val="nextTo"/>
        <c:crossAx val="359116320"/>
        <c:crosses val="autoZero"/>
        <c:crossBetween val="between"/>
      </c:valAx>
      <c:spPr>
        <a:noFill/>
        <a:ln w="25473">
          <a:noFill/>
        </a:ln>
      </c:spPr>
    </c:plotArea>
    <c:plotVisOnly val="1"/>
    <c:dispBlanksAs val="gap"/>
    <c:showDLblsOverMax val="0"/>
  </c:chart>
  <c:spPr>
    <a:noFill/>
    <a:ln>
      <a:noFill/>
    </a:ln>
  </c:spPr>
  <c:txPr>
    <a:bodyPr/>
    <a:lstStyle/>
    <a:p>
      <a:pPr>
        <a:defRPr sz="878" b="1" i="0" u="none" strike="noStrike" baseline="0">
          <a:solidFill>
            <a:schemeClr val="tx1"/>
          </a:solidFill>
          <a:latin typeface="Arial"/>
          <a:ea typeface="Arial"/>
          <a:cs typeface="Arial"/>
        </a:defRPr>
      </a:pPr>
      <a:endParaRPr lang="es-E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7676150214472681"/>
          <c:y val="5.0691244239631367E-2"/>
          <c:w val="0.60538151097069448"/>
          <c:h val="0.90783410138248843"/>
        </c:manualLayout>
      </c:layout>
      <c:barChart>
        <c:barDir val="bar"/>
        <c:grouping val="clustered"/>
        <c:varyColors val="0"/>
        <c:ser>
          <c:idx val="0"/>
          <c:order val="0"/>
          <c:spPr>
            <a:solidFill>
              <a:srgbClr val="8A0000"/>
            </a:solidFill>
            <a:ln w="25473">
              <a:noFill/>
            </a:ln>
          </c:spPr>
          <c:invertIfNegative val="0"/>
          <c:dPt>
            <c:idx val="5"/>
            <c:invertIfNegative val="0"/>
            <c:bubble3D val="0"/>
            <c:spPr>
              <a:solidFill>
                <a:schemeClr val="bg1">
                  <a:lumMod val="75000"/>
                </a:schemeClr>
              </a:solidFill>
              <a:ln w="25473">
                <a:noFill/>
              </a:ln>
            </c:spPr>
            <c:extLst>
              <c:ext xmlns:c16="http://schemas.microsoft.com/office/drawing/2014/chart" uri="{C3380CC4-5D6E-409C-BE32-E72D297353CC}">
                <c16:uniqueId val="{00000001-B2F9-4913-9AA6-7C742B328FFC}"/>
              </c:ext>
            </c:extLst>
          </c:dPt>
          <c:dLbls>
            <c:numFmt formatCode="0%" sourceLinked="0"/>
            <c:spPr>
              <a:noFill/>
              <a:ln w="25473">
                <a:noFill/>
              </a:ln>
            </c:spPr>
            <c:txPr>
              <a:bodyPr/>
              <a:lstStyle/>
              <a:p>
                <a:pPr>
                  <a:defRPr sz="1000" b="0" i="0" u="none" strike="noStrike" baseline="0">
                    <a:solidFill>
                      <a:schemeClr val="tx1"/>
                    </a:solidFill>
                    <a:latin typeface="Century Gothic"/>
                    <a:ea typeface="Century Gothic"/>
                    <a:cs typeface="Century Gothic"/>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Local</c:v>
                </c:pt>
                <c:pt idx="1">
                  <c:v>Comarcal</c:v>
                </c:pt>
                <c:pt idx="2">
                  <c:v>Regional (Catalunya)</c:v>
                </c:pt>
                <c:pt idx="3">
                  <c:v>Nacional</c:v>
                </c:pt>
                <c:pt idx="4">
                  <c:v>Internacional</c:v>
                </c:pt>
                <c:pt idx="5">
                  <c:v>Ns/Nc</c:v>
                </c:pt>
              </c:strCache>
            </c:strRef>
          </c:cat>
          <c:val>
            <c:numRef>
              <c:f>Sheet1!$B$2:$B$7</c:f>
              <c:numCache>
                <c:formatCode>0%</c:formatCode>
                <c:ptCount val="6"/>
                <c:pt idx="0">
                  <c:v>2.1999999999999999E-2</c:v>
                </c:pt>
                <c:pt idx="1">
                  <c:v>0.19600000000000001</c:v>
                </c:pt>
                <c:pt idx="2">
                  <c:v>0.17399999999999999</c:v>
                </c:pt>
                <c:pt idx="3">
                  <c:v>0.19600000000000001</c:v>
                </c:pt>
                <c:pt idx="4">
                  <c:v>0.37</c:v>
                </c:pt>
                <c:pt idx="5">
                  <c:v>4.2999999999999997E-2</c:v>
                </c:pt>
              </c:numCache>
            </c:numRef>
          </c:val>
          <c:extLst>
            <c:ext xmlns:c16="http://schemas.microsoft.com/office/drawing/2014/chart" uri="{C3380CC4-5D6E-409C-BE32-E72D297353CC}">
              <c16:uniqueId val="{00000002-B2F9-4913-9AA6-7C742B328FFC}"/>
            </c:ext>
          </c:extLst>
        </c:ser>
        <c:dLbls>
          <c:showLegendKey val="0"/>
          <c:showVal val="1"/>
          <c:showCatName val="0"/>
          <c:showSerName val="0"/>
          <c:showPercent val="0"/>
          <c:showBubbleSize val="0"/>
        </c:dLbls>
        <c:gapWidth val="120"/>
        <c:axId val="359115536"/>
        <c:axId val="358820880"/>
      </c:barChart>
      <c:catAx>
        <c:axId val="359115536"/>
        <c:scaling>
          <c:orientation val="maxMin"/>
        </c:scaling>
        <c:delete val="0"/>
        <c:axPos val="l"/>
        <c:numFmt formatCode="General" sourceLinked="1"/>
        <c:majorTickMark val="out"/>
        <c:minorTickMark val="none"/>
        <c:tickLblPos val="nextTo"/>
        <c:spPr>
          <a:ln w="3184">
            <a:solidFill>
              <a:schemeClr val="tx1"/>
            </a:solidFill>
            <a:prstDash val="solid"/>
          </a:ln>
        </c:spPr>
        <c:txPr>
          <a:bodyPr rot="0" vert="horz"/>
          <a:lstStyle/>
          <a:p>
            <a:pPr>
              <a:defRPr sz="1100" b="0" i="0" u="none" strike="noStrike" baseline="0">
                <a:solidFill>
                  <a:schemeClr val="tx1"/>
                </a:solidFill>
                <a:latin typeface="Century Gothic" pitchFamily="34" charset="0"/>
                <a:ea typeface="Century Gothic"/>
                <a:cs typeface="Century Gothic"/>
              </a:defRPr>
            </a:pPr>
            <a:endParaRPr lang="es-ES"/>
          </a:p>
        </c:txPr>
        <c:crossAx val="358820880"/>
        <c:crosses val="autoZero"/>
        <c:auto val="1"/>
        <c:lblAlgn val="ctr"/>
        <c:lblOffset val="100"/>
        <c:tickMarkSkip val="1"/>
        <c:noMultiLvlLbl val="0"/>
      </c:catAx>
      <c:valAx>
        <c:axId val="358820880"/>
        <c:scaling>
          <c:orientation val="minMax"/>
          <c:max val="1"/>
        </c:scaling>
        <c:delete val="1"/>
        <c:axPos val="t"/>
        <c:numFmt formatCode="0%" sourceLinked="1"/>
        <c:majorTickMark val="out"/>
        <c:minorTickMark val="none"/>
        <c:tickLblPos val="nextTo"/>
        <c:crossAx val="359115536"/>
        <c:crosses val="autoZero"/>
        <c:crossBetween val="between"/>
      </c:valAx>
      <c:spPr>
        <a:noFill/>
        <a:ln w="25473">
          <a:noFill/>
        </a:ln>
      </c:spPr>
    </c:plotArea>
    <c:plotVisOnly val="1"/>
    <c:dispBlanksAs val="gap"/>
    <c:showDLblsOverMax val="0"/>
  </c:chart>
  <c:spPr>
    <a:noFill/>
    <a:ln>
      <a:noFill/>
    </a:ln>
  </c:spPr>
  <c:txPr>
    <a:bodyPr/>
    <a:lstStyle/>
    <a:p>
      <a:pPr>
        <a:defRPr sz="878" b="1" i="0" u="none" strike="noStrike" baseline="0">
          <a:solidFill>
            <a:schemeClr val="tx1"/>
          </a:solidFill>
          <a:latin typeface="Arial"/>
          <a:ea typeface="Arial"/>
          <a:cs typeface="Arial"/>
        </a:defRPr>
      </a:pPr>
      <a:endParaRPr lang="es-E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0710659898477177"/>
          <c:y val="0.17041800643086824"/>
          <c:w val="0.44923857868020306"/>
          <c:h val="0.56913183279742763"/>
        </c:manualLayout>
      </c:layout>
      <c:pieChart>
        <c:varyColors val="1"/>
        <c:ser>
          <c:idx val="0"/>
          <c:order val="0"/>
          <c:spPr>
            <a:solidFill>
              <a:srgbClr val="FFC000"/>
            </a:solidFill>
            <a:ln w="12766">
              <a:solidFill>
                <a:schemeClr val="tx1"/>
              </a:solidFill>
              <a:prstDash val="solid"/>
            </a:ln>
          </c:spPr>
          <c:dPt>
            <c:idx val="0"/>
            <c:bubble3D val="0"/>
            <c:spPr>
              <a:solidFill>
                <a:srgbClr val="8A0000"/>
              </a:solidFill>
              <a:ln w="12766">
                <a:solidFill>
                  <a:srgbClr val="FFFFFF"/>
                </a:solidFill>
                <a:prstDash val="solid"/>
              </a:ln>
            </c:spPr>
            <c:extLst>
              <c:ext xmlns:c16="http://schemas.microsoft.com/office/drawing/2014/chart" uri="{C3380CC4-5D6E-409C-BE32-E72D297353CC}">
                <c16:uniqueId val="{00000001-334F-472C-A402-76CDF8F60165}"/>
              </c:ext>
            </c:extLst>
          </c:dPt>
          <c:dPt>
            <c:idx val="1"/>
            <c:bubble3D val="0"/>
            <c:spPr>
              <a:solidFill>
                <a:srgbClr val="FFC000"/>
              </a:solidFill>
              <a:ln w="12766">
                <a:solidFill>
                  <a:srgbClr val="FFFFFF"/>
                </a:solidFill>
                <a:prstDash val="solid"/>
              </a:ln>
            </c:spPr>
            <c:extLst>
              <c:ext xmlns:c16="http://schemas.microsoft.com/office/drawing/2014/chart" uri="{C3380CC4-5D6E-409C-BE32-E72D297353CC}">
                <c16:uniqueId val="{00000003-334F-472C-A402-76CDF8F60165}"/>
              </c:ext>
            </c:extLst>
          </c:dPt>
          <c:dPt>
            <c:idx val="2"/>
            <c:bubble3D val="0"/>
            <c:spPr>
              <a:solidFill>
                <a:schemeClr val="bg1">
                  <a:lumMod val="75000"/>
                </a:schemeClr>
              </a:solidFill>
              <a:ln w="12766">
                <a:solidFill>
                  <a:schemeClr val="bg1"/>
                </a:solidFill>
                <a:prstDash val="solid"/>
              </a:ln>
            </c:spPr>
            <c:extLst>
              <c:ext xmlns:c16="http://schemas.microsoft.com/office/drawing/2014/chart" uri="{C3380CC4-5D6E-409C-BE32-E72D297353CC}">
                <c16:uniqueId val="{00000005-E4D4-43E1-B64F-0958C2C87CA3}"/>
              </c:ext>
            </c:extLst>
          </c:dPt>
          <c:dLbls>
            <c:numFmt formatCode="0%" sourceLinked="0"/>
            <c:spPr>
              <a:noFill/>
              <a:ln>
                <a:noFill/>
              </a:ln>
              <a:effectLst/>
            </c:spPr>
            <c:txPr>
              <a:bodyPr/>
              <a:lstStyle/>
              <a:p>
                <a:pPr>
                  <a:defRPr sz="1000"/>
                </a:pPr>
                <a:endParaRPr lang="es-ES"/>
              </a:p>
            </c:txPr>
            <c:dLblPos val="outEnd"/>
            <c:showLegendKey val="0"/>
            <c:showVal val="1"/>
            <c:showCatName val="1"/>
            <c:showSerName val="0"/>
            <c:showPercent val="0"/>
            <c:showBubbleSize val="0"/>
            <c:separator>
</c:separator>
            <c:showLeaderLines val="0"/>
            <c:extLst>
              <c:ext xmlns:c15="http://schemas.microsoft.com/office/drawing/2012/chart" uri="{CE6537A1-D6FC-4f65-9D91-7224C49458BB}"/>
            </c:extLst>
          </c:dLbls>
          <c:cat>
            <c:strRef>
              <c:f>Sheet1!$A$2:$A$4</c:f>
              <c:strCache>
                <c:ptCount val="3"/>
                <c:pt idx="0">
                  <c:v>Home</c:v>
                </c:pt>
                <c:pt idx="1">
                  <c:v>Dona</c:v>
                </c:pt>
                <c:pt idx="2">
                  <c:v>Ns/Nc</c:v>
                </c:pt>
              </c:strCache>
            </c:strRef>
          </c:cat>
          <c:val>
            <c:numRef>
              <c:f>Sheet1!$B$2:$B$4</c:f>
              <c:numCache>
                <c:formatCode>0%</c:formatCode>
                <c:ptCount val="3"/>
                <c:pt idx="0">
                  <c:v>0.65200000000000002</c:v>
                </c:pt>
                <c:pt idx="1">
                  <c:v>0.32600000000000001</c:v>
                </c:pt>
                <c:pt idx="2">
                  <c:v>2.1999999999999999E-2</c:v>
                </c:pt>
              </c:numCache>
            </c:numRef>
          </c:val>
          <c:extLst>
            <c:ext xmlns:c16="http://schemas.microsoft.com/office/drawing/2014/chart" uri="{C3380CC4-5D6E-409C-BE32-E72D297353CC}">
              <c16:uniqueId val="{00000004-334F-472C-A402-76CDF8F60165}"/>
            </c:ext>
          </c:extLst>
        </c:ser>
        <c:dLbls>
          <c:showLegendKey val="0"/>
          <c:showVal val="0"/>
          <c:showCatName val="1"/>
          <c:showSerName val="0"/>
          <c:showPercent val="1"/>
          <c:showBubbleSize val="0"/>
          <c:showLeaderLines val="0"/>
        </c:dLbls>
        <c:firstSliceAng val="120"/>
      </c:pieChart>
      <c:spPr>
        <a:noFill/>
        <a:ln w="25531">
          <a:noFill/>
        </a:ln>
      </c:spPr>
    </c:plotArea>
    <c:plotVisOnly val="1"/>
    <c:dispBlanksAs val="zero"/>
    <c:showDLblsOverMax val="0"/>
  </c:chart>
  <c:spPr>
    <a:noFill/>
    <a:ln>
      <a:noFill/>
    </a:ln>
  </c:spPr>
  <c:txPr>
    <a:bodyPr/>
    <a:lstStyle/>
    <a:p>
      <a:pPr>
        <a:defRPr sz="804" b="0" i="0" u="none" strike="noStrike" baseline="0">
          <a:solidFill>
            <a:schemeClr val="tx1"/>
          </a:solidFill>
          <a:latin typeface="Century Gothic"/>
          <a:ea typeface="Century Gothic"/>
          <a:cs typeface="Century Gothic"/>
        </a:defRPr>
      </a:pPr>
      <a:endParaRPr lang="es-E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1024189321675433"/>
          <c:y val="5.6054103264403694E-2"/>
          <c:w val="0.66876876089988291"/>
          <c:h val="0.90783410138248843"/>
        </c:manualLayout>
      </c:layout>
      <c:barChart>
        <c:barDir val="bar"/>
        <c:grouping val="clustered"/>
        <c:varyColors val="0"/>
        <c:ser>
          <c:idx val="0"/>
          <c:order val="0"/>
          <c:spPr>
            <a:solidFill>
              <a:srgbClr val="8A0000"/>
            </a:solidFill>
            <a:ln w="25473">
              <a:noFill/>
            </a:ln>
          </c:spPr>
          <c:invertIfNegative val="0"/>
          <c:dPt>
            <c:idx val="5"/>
            <c:invertIfNegative val="0"/>
            <c:bubble3D val="0"/>
            <c:extLst>
              <c:ext xmlns:c16="http://schemas.microsoft.com/office/drawing/2014/chart" uri="{C3380CC4-5D6E-409C-BE32-E72D297353CC}">
                <c16:uniqueId val="{00000001-2970-429C-BA01-EB63BD503915}"/>
              </c:ext>
            </c:extLst>
          </c:dPt>
          <c:dLbls>
            <c:dLbl>
              <c:idx val="0"/>
              <c:numFmt formatCode="0.0%" sourceLinked="0"/>
              <c:spPr>
                <a:noFill/>
                <a:ln w="25473">
                  <a:noFill/>
                </a:ln>
              </c:spPr>
              <c:txPr>
                <a:bodyPr/>
                <a:lstStyle/>
                <a:p>
                  <a:pPr>
                    <a:defRPr sz="1000" b="0" i="0" u="none" strike="noStrike" baseline="0">
                      <a:solidFill>
                        <a:schemeClr val="tx1"/>
                      </a:solidFill>
                      <a:latin typeface="Century Gothic"/>
                      <a:ea typeface="Century Gothic"/>
                      <a:cs typeface="Century Gothic"/>
                    </a:defRPr>
                  </a:pPr>
                  <a:endParaRPr lang="es-ES"/>
                </a:p>
              </c:txPr>
              <c:showLegendKey val="0"/>
              <c:showVal val="1"/>
              <c:showCatName val="0"/>
              <c:showSerName val="0"/>
              <c:showPercent val="0"/>
              <c:showBubbleSize val="0"/>
              <c:extLst>
                <c:ext xmlns:c16="http://schemas.microsoft.com/office/drawing/2014/chart" uri="{C3380CC4-5D6E-409C-BE32-E72D297353CC}">
                  <c16:uniqueId val="{00000002-DE6D-4D05-855F-2F5756BF29A1}"/>
                </c:ext>
              </c:extLst>
            </c:dLbl>
            <c:numFmt formatCode="0%" sourceLinked="0"/>
            <c:spPr>
              <a:noFill/>
              <a:ln w="25473">
                <a:noFill/>
              </a:ln>
            </c:spPr>
            <c:txPr>
              <a:bodyPr/>
              <a:lstStyle/>
              <a:p>
                <a:pPr>
                  <a:defRPr sz="1000" b="0" i="0" u="none" strike="noStrike" baseline="0">
                    <a:solidFill>
                      <a:schemeClr val="tx1"/>
                    </a:solidFill>
                    <a:latin typeface="Century Gothic"/>
                    <a:ea typeface="Century Gothic"/>
                    <a:cs typeface="Century Gothic"/>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De 18 a 25 anys</c:v>
                </c:pt>
                <c:pt idx="1">
                  <c:v>De 26 a 35 anys</c:v>
                </c:pt>
                <c:pt idx="2">
                  <c:v>De 36 a 45 anys</c:v>
                </c:pt>
                <c:pt idx="3">
                  <c:v>De 46 a 55 anys</c:v>
                </c:pt>
                <c:pt idx="4">
                  <c:v>De 56 a 65 anys</c:v>
                </c:pt>
                <c:pt idx="5">
                  <c:v>65 anys o més</c:v>
                </c:pt>
                <c:pt idx="6">
                  <c:v>Ns/Nc</c:v>
                </c:pt>
              </c:strCache>
            </c:strRef>
          </c:cat>
          <c:val>
            <c:numRef>
              <c:f>Sheet1!$B$2:$B$8</c:f>
              <c:numCache>
                <c:formatCode>#,##0.0%</c:formatCode>
                <c:ptCount val="7"/>
                <c:pt idx="0">
                  <c:v>2.1999999999999999E-2</c:v>
                </c:pt>
                <c:pt idx="1">
                  <c:v>6.5000000000000002E-2</c:v>
                </c:pt>
                <c:pt idx="2">
                  <c:v>8.6999999999999994E-2</c:v>
                </c:pt>
                <c:pt idx="3">
                  <c:v>0.435</c:v>
                </c:pt>
                <c:pt idx="4">
                  <c:v>0.28299999999999997</c:v>
                </c:pt>
                <c:pt idx="5">
                  <c:v>8.6999999999999994E-2</c:v>
                </c:pt>
                <c:pt idx="6">
                  <c:v>2.1999999999999999E-2</c:v>
                </c:pt>
              </c:numCache>
            </c:numRef>
          </c:val>
          <c:extLst>
            <c:ext xmlns:c16="http://schemas.microsoft.com/office/drawing/2014/chart" uri="{C3380CC4-5D6E-409C-BE32-E72D297353CC}">
              <c16:uniqueId val="{00000003-2970-429C-BA01-EB63BD503915}"/>
            </c:ext>
          </c:extLst>
        </c:ser>
        <c:dLbls>
          <c:showLegendKey val="0"/>
          <c:showVal val="1"/>
          <c:showCatName val="0"/>
          <c:showSerName val="0"/>
          <c:showPercent val="0"/>
          <c:showBubbleSize val="0"/>
        </c:dLbls>
        <c:gapWidth val="120"/>
        <c:axId val="358822056"/>
        <c:axId val="358822448"/>
      </c:barChart>
      <c:catAx>
        <c:axId val="358822056"/>
        <c:scaling>
          <c:orientation val="maxMin"/>
        </c:scaling>
        <c:delete val="0"/>
        <c:axPos val="l"/>
        <c:numFmt formatCode="General" sourceLinked="1"/>
        <c:majorTickMark val="out"/>
        <c:minorTickMark val="none"/>
        <c:tickLblPos val="nextTo"/>
        <c:spPr>
          <a:ln w="3184">
            <a:solidFill>
              <a:schemeClr val="tx1"/>
            </a:solidFill>
            <a:prstDash val="solid"/>
          </a:ln>
        </c:spPr>
        <c:txPr>
          <a:bodyPr rot="0" vert="horz"/>
          <a:lstStyle/>
          <a:p>
            <a:pPr>
              <a:defRPr sz="1100" b="0" i="0" u="none" strike="noStrike" baseline="0">
                <a:solidFill>
                  <a:schemeClr val="tx1"/>
                </a:solidFill>
                <a:latin typeface="Century Gothic" pitchFamily="34" charset="0"/>
                <a:ea typeface="Century Gothic"/>
                <a:cs typeface="Century Gothic"/>
              </a:defRPr>
            </a:pPr>
            <a:endParaRPr lang="es-ES"/>
          </a:p>
        </c:txPr>
        <c:crossAx val="358822448"/>
        <c:crosses val="autoZero"/>
        <c:auto val="1"/>
        <c:lblAlgn val="ctr"/>
        <c:lblOffset val="100"/>
        <c:tickMarkSkip val="1"/>
        <c:noMultiLvlLbl val="0"/>
      </c:catAx>
      <c:valAx>
        <c:axId val="358822448"/>
        <c:scaling>
          <c:orientation val="minMax"/>
          <c:max val="1"/>
        </c:scaling>
        <c:delete val="1"/>
        <c:axPos val="t"/>
        <c:numFmt formatCode="#,##0.0%" sourceLinked="1"/>
        <c:majorTickMark val="out"/>
        <c:minorTickMark val="none"/>
        <c:tickLblPos val="nextTo"/>
        <c:crossAx val="358822056"/>
        <c:crosses val="autoZero"/>
        <c:crossBetween val="between"/>
      </c:valAx>
      <c:spPr>
        <a:noFill/>
        <a:ln w="25473">
          <a:noFill/>
        </a:ln>
      </c:spPr>
    </c:plotArea>
    <c:plotVisOnly val="1"/>
    <c:dispBlanksAs val="gap"/>
    <c:showDLblsOverMax val="0"/>
  </c:chart>
  <c:spPr>
    <a:noFill/>
    <a:ln>
      <a:noFill/>
    </a:ln>
  </c:spPr>
  <c:txPr>
    <a:bodyPr/>
    <a:lstStyle/>
    <a:p>
      <a:pPr>
        <a:defRPr sz="878" b="1" i="0" u="none" strike="noStrike" baseline="0">
          <a:solidFill>
            <a:schemeClr val="tx1"/>
          </a:solidFill>
          <a:latin typeface="Arial"/>
          <a:ea typeface="Arial"/>
          <a:cs typeface="Arial"/>
        </a:defRPr>
      </a:pPr>
      <a:endParaRPr lang="es-E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1108139305611844"/>
          <c:y val="5.0691244239631367E-2"/>
          <c:w val="0.47711386807205197"/>
          <c:h val="0.90783410138248843"/>
        </c:manualLayout>
      </c:layout>
      <c:barChart>
        <c:barDir val="bar"/>
        <c:grouping val="clustered"/>
        <c:varyColors val="0"/>
        <c:ser>
          <c:idx val="0"/>
          <c:order val="0"/>
          <c:spPr>
            <a:solidFill>
              <a:srgbClr val="8A0000"/>
            </a:solidFill>
            <a:ln w="25473">
              <a:noFill/>
            </a:ln>
          </c:spPr>
          <c:invertIfNegative val="0"/>
          <c:dPt>
            <c:idx val="3"/>
            <c:invertIfNegative val="0"/>
            <c:bubble3D val="0"/>
            <c:spPr>
              <a:solidFill>
                <a:schemeClr val="bg1">
                  <a:lumMod val="75000"/>
                </a:schemeClr>
              </a:solidFill>
              <a:ln w="25473">
                <a:noFill/>
              </a:ln>
            </c:spPr>
            <c:extLst>
              <c:ext xmlns:c16="http://schemas.microsoft.com/office/drawing/2014/chart" uri="{C3380CC4-5D6E-409C-BE32-E72D297353CC}">
                <c16:uniqueId val="{00000001-6050-497E-9342-333A28E6BD05}"/>
              </c:ext>
            </c:extLst>
          </c:dPt>
          <c:dPt>
            <c:idx val="5"/>
            <c:invertIfNegative val="0"/>
            <c:bubble3D val="0"/>
            <c:spPr>
              <a:solidFill>
                <a:schemeClr val="bg1">
                  <a:lumMod val="75000"/>
                </a:schemeClr>
              </a:solidFill>
              <a:ln w="25473">
                <a:noFill/>
              </a:ln>
            </c:spPr>
            <c:extLst>
              <c:ext xmlns:c16="http://schemas.microsoft.com/office/drawing/2014/chart" uri="{C3380CC4-5D6E-409C-BE32-E72D297353CC}">
                <c16:uniqueId val="{00000003-83E1-4998-8993-9B2259891BC0}"/>
              </c:ext>
            </c:extLst>
          </c:dPt>
          <c:dLbls>
            <c:numFmt formatCode="0%" sourceLinked="0"/>
            <c:spPr>
              <a:noFill/>
              <a:ln w="25473">
                <a:noFill/>
              </a:ln>
            </c:spPr>
            <c:txPr>
              <a:bodyPr/>
              <a:lstStyle/>
              <a:p>
                <a:pPr>
                  <a:defRPr sz="1000" b="0" i="0" u="none" strike="noStrike" baseline="0">
                    <a:solidFill>
                      <a:schemeClr val="tx1"/>
                    </a:solidFill>
                    <a:latin typeface="Century Gothic"/>
                    <a:ea typeface="Century Gothic"/>
                    <a:cs typeface="Century Gothic"/>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Soci</c:v>
                </c:pt>
                <c:pt idx="1">
                  <c:v>D. Gral / 
Gerent</c:v>
                </c:pt>
                <c:pt idx="2">
                  <c:v>Altres</c:v>
                </c:pt>
                <c:pt idx="3">
                  <c:v>Ns/Nc</c:v>
                </c:pt>
              </c:strCache>
            </c:strRef>
          </c:cat>
          <c:val>
            <c:numRef>
              <c:f>Sheet1!$B$2:$B$5</c:f>
              <c:numCache>
                <c:formatCode>#,##0%</c:formatCode>
                <c:ptCount val="4"/>
                <c:pt idx="0">
                  <c:v>0.60899999999999999</c:v>
                </c:pt>
                <c:pt idx="1">
                  <c:v>0.17399999999999999</c:v>
                </c:pt>
                <c:pt idx="2">
                  <c:v>0.19600000000000001</c:v>
                </c:pt>
                <c:pt idx="3">
                  <c:v>2.1999999999999999E-2</c:v>
                </c:pt>
              </c:numCache>
            </c:numRef>
          </c:val>
          <c:extLst>
            <c:ext xmlns:c16="http://schemas.microsoft.com/office/drawing/2014/chart" uri="{C3380CC4-5D6E-409C-BE32-E72D297353CC}">
              <c16:uniqueId val="{00000002-6050-497E-9342-333A28E6BD05}"/>
            </c:ext>
          </c:extLst>
        </c:ser>
        <c:dLbls>
          <c:showLegendKey val="0"/>
          <c:showVal val="1"/>
          <c:showCatName val="0"/>
          <c:showSerName val="0"/>
          <c:showPercent val="0"/>
          <c:showBubbleSize val="0"/>
        </c:dLbls>
        <c:gapWidth val="120"/>
        <c:axId val="358823232"/>
        <c:axId val="358823624"/>
      </c:barChart>
      <c:catAx>
        <c:axId val="358823232"/>
        <c:scaling>
          <c:orientation val="maxMin"/>
        </c:scaling>
        <c:delete val="0"/>
        <c:axPos val="l"/>
        <c:numFmt formatCode="General" sourceLinked="1"/>
        <c:majorTickMark val="out"/>
        <c:minorTickMark val="none"/>
        <c:tickLblPos val="nextTo"/>
        <c:spPr>
          <a:ln w="3184">
            <a:solidFill>
              <a:schemeClr val="tx1"/>
            </a:solidFill>
            <a:prstDash val="solid"/>
          </a:ln>
        </c:spPr>
        <c:txPr>
          <a:bodyPr rot="0" vert="horz"/>
          <a:lstStyle/>
          <a:p>
            <a:pPr>
              <a:defRPr sz="1100" b="0" i="0" u="none" strike="noStrike" baseline="0">
                <a:solidFill>
                  <a:schemeClr val="tx1"/>
                </a:solidFill>
                <a:latin typeface="Century Gothic" pitchFamily="34" charset="0"/>
                <a:ea typeface="Century Gothic"/>
                <a:cs typeface="Century Gothic"/>
              </a:defRPr>
            </a:pPr>
            <a:endParaRPr lang="es-ES"/>
          </a:p>
        </c:txPr>
        <c:crossAx val="358823624"/>
        <c:crosses val="autoZero"/>
        <c:auto val="1"/>
        <c:lblAlgn val="ctr"/>
        <c:lblOffset val="100"/>
        <c:tickMarkSkip val="1"/>
        <c:noMultiLvlLbl val="0"/>
      </c:catAx>
      <c:valAx>
        <c:axId val="358823624"/>
        <c:scaling>
          <c:orientation val="minMax"/>
          <c:max val="1"/>
        </c:scaling>
        <c:delete val="1"/>
        <c:axPos val="t"/>
        <c:numFmt formatCode="#,##0%" sourceLinked="1"/>
        <c:majorTickMark val="out"/>
        <c:minorTickMark val="none"/>
        <c:tickLblPos val="nextTo"/>
        <c:crossAx val="358823232"/>
        <c:crosses val="autoZero"/>
        <c:crossBetween val="between"/>
      </c:valAx>
      <c:spPr>
        <a:noFill/>
        <a:ln w="25473">
          <a:noFill/>
        </a:ln>
      </c:spPr>
    </c:plotArea>
    <c:plotVisOnly val="1"/>
    <c:dispBlanksAs val="gap"/>
    <c:showDLblsOverMax val="0"/>
  </c:chart>
  <c:spPr>
    <a:noFill/>
    <a:ln>
      <a:noFill/>
    </a:ln>
  </c:spPr>
  <c:txPr>
    <a:bodyPr/>
    <a:lstStyle/>
    <a:p>
      <a:pPr>
        <a:defRPr sz="878" b="1" i="0" u="none" strike="noStrike" baseline="0">
          <a:solidFill>
            <a:schemeClr val="tx1"/>
          </a:solidFill>
          <a:latin typeface="Arial"/>
          <a:ea typeface="Arial"/>
          <a:cs typeface="Arial"/>
        </a:defRPr>
      </a:pPr>
      <a:endParaRPr lang="es-E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714285714285701E-3"/>
          <c:y val="5.6000000000000001E-2"/>
          <c:w val="0.9803809294724477"/>
          <c:h val="0.694142841852184"/>
        </c:manualLayout>
      </c:layout>
      <c:barChart>
        <c:barDir val="col"/>
        <c:grouping val="percentStacked"/>
        <c:varyColors val="0"/>
        <c:ser>
          <c:idx val="4"/>
          <c:order val="0"/>
          <c:tx>
            <c:strRef>
              <c:f>Sheet1!$A$2</c:f>
              <c:strCache>
                <c:ptCount val="1"/>
                <c:pt idx="0">
                  <c:v>Molt dolenta</c:v>
                </c:pt>
              </c:strCache>
            </c:strRef>
          </c:tx>
          <c:spPr>
            <a:solidFill>
              <a:srgbClr val="FF0000"/>
            </a:solidFill>
            <a:ln w="10353">
              <a:solidFill>
                <a:schemeClr val="bg1"/>
              </a:solidFill>
              <a:prstDash val="solid"/>
            </a:ln>
          </c:spPr>
          <c:invertIfNegative val="0"/>
          <c:dPt>
            <c:idx val="1"/>
            <c:invertIfNegative val="1"/>
            <c:bubble3D val="0"/>
            <c:extLst>
              <c:ext xmlns:c16="http://schemas.microsoft.com/office/drawing/2014/chart" uri="{C3380CC4-5D6E-409C-BE32-E72D297353CC}">
                <c16:uniqueId val="{00000000-A6E7-4B7E-8159-10D9A3444B88}"/>
              </c:ext>
            </c:extLst>
          </c:dPt>
          <c:dPt>
            <c:idx val="4"/>
            <c:invertIfNegative val="0"/>
            <c:bubble3D val="0"/>
            <c:spPr>
              <a:noFill/>
              <a:ln w="10353">
                <a:solidFill>
                  <a:srgbClr val="FF0000"/>
                </a:solidFill>
                <a:prstDash val="solid"/>
              </a:ln>
            </c:spPr>
            <c:extLst>
              <c:ext xmlns:c16="http://schemas.microsoft.com/office/drawing/2014/chart" uri="{C3380CC4-5D6E-409C-BE32-E72D297353CC}">
                <c16:uniqueId val="{00000002-A6E7-4B7E-8159-10D9A3444B88}"/>
              </c:ext>
            </c:extLst>
          </c:dPt>
          <c:dLbls>
            <c:numFmt formatCode="0%" sourceLinked="0"/>
            <c:spPr>
              <a:noFill/>
              <a:ln w="20706">
                <a:noFill/>
              </a:ln>
            </c:spPr>
            <c:txPr>
              <a:bodyPr/>
              <a:lstStyle/>
              <a:p>
                <a:pPr>
                  <a:defRPr sz="800">
                    <a:solidFill>
                      <a:schemeClr val="tx1"/>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Sheet1!$B$1:$AB$1</c:f>
              <c:strCache>
                <c:ptCount val="27"/>
                <c:pt idx="0">
                  <c:v>3T 
2013</c:v>
                </c:pt>
                <c:pt idx="1">
                  <c:v>1T 
2014</c:v>
                </c:pt>
                <c:pt idx="2">
                  <c:v>2T 
2014</c:v>
                </c:pt>
                <c:pt idx="3">
                  <c:v>3T 
2014</c:v>
                </c:pt>
                <c:pt idx="4">
                  <c:v>4T 
2014*</c:v>
                </c:pt>
                <c:pt idx="5">
                  <c:v>1T 
2015</c:v>
                </c:pt>
                <c:pt idx="6">
                  <c:v>2T 
2015</c:v>
                </c:pt>
                <c:pt idx="7">
                  <c:v>3T 
2015</c:v>
                </c:pt>
                <c:pt idx="8">
                  <c:v>4T 
2015</c:v>
                </c:pt>
                <c:pt idx="9">
                  <c:v>1T 
2016</c:v>
                </c:pt>
                <c:pt idx="10">
                  <c:v>2T 
2016</c:v>
                </c:pt>
                <c:pt idx="11">
                  <c:v>3T 
2016</c:v>
                </c:pt>
                <c:pt idx="12">
                  <c:v>4T 
2016</c:v>
                </c:pt>
                <c:pt idx="13">
                  <c:v>1T 
2017</c:v>
                </c:pt>
                <c:pt idx="14">
                  <c:v>2T 
2017</c:v>
                </c:pt>
                <c:pt idx="15">
                  <c:v>3T 
2017</c:v>
                </c:pt>
                <c:pt idx="16">
                  <c:v>4T 
2017</c:v>
                </c:pt>
                <c:pt idx="17">
                  <c:v>1T 
2018</c:v>
                </c:pt>
                <c:pt idx="18">
                  <c:v>2T 
2018</c:v>
                </c:pt>
                <c:pt idx="19">
                  <c:v>3T 
2018</c:v>
                </c:pt>
                <c:pt idx="20">
                  <c:v>4T 
2018</c:v>
                </c:pt>
                <c:pt idx="21">
                  <c:v>1T           2019</c:v>
                </c:pt>
                <c:pt idx="22">
                  <c:v>2T           2019</c:v>
                </c:pt>
                <c:pt idx="23">
                  <c:v>3T           2019</c:v>
                </c:pt>
                <c:pt idx="24">
                  <c:v>4T           2019</c:v>
                </c:pt>
                <c:pt idx="25">
                  <c:v>1T           2020</c:v>
                </c:pt>
                <c:pt idx="26">
                  <c:v>2T           2020</c:v>
                </c:pt>
              </c:strCache>
            </c:strRef>
          </c:cat>
          <c:val>
            <c:numRef>
              <c:f>Sheet1!$B$2:$AB$2</c:f>
              <c:numCache>
                <c:formatCode>0%</c:formatCode>
                <c:ptCount val="27"/>
                <c:pt idx="0" formatCode="#,##0.0%">
                  <c:v>1.6949152542372881E-2</c:v>
                </c:pt>
                <c:pt idx="1">
                  <c:v>5.4794520547945202E-2</c:v>
                </c:pt>
                <c:pt idx="2">
                  <c:v>4.4999999999999998E-2</c:v>
                </c:pt>
                <c:pt idx="3">
                  <c:v>3.1746031746031744E-2</c:v>
                </c:pt>
                <c:pt idx="4">
                  <c:v>2.4373015873015873E-2</c:v>
                </c:pt>
                <c:pt idx="5">
                  <c:v>1.7000000000000001E-2</c:v>
                </c:pt>
                <c:pt idx="10">
                  <c:v>1.7000000000000001E-2</c:v>
                </c:pt>
                <c:pt idx="19">
                  <c:v>1.9E-2</c:v>
                </c:pt>
                <c:pt idx="21">
                  <c:v>2.3E-2</c:v>
                </c:pt>
                <c:pt idx="24">
                  <c:v>2.5999999999999999E-2</c:v>
                </c:pt>
                <c:pt idx="25">
                  <c:v>7.0999999999999994E-2</c:v>
                </c:pt>
                <c:pt idx="26">
                  <c:v>0.15217391304347827</c:v>
                </c:pt>
              </c:numCache>
            </c:numRef>
          </c:val>
          <c:extLst>
            <c:ext xmlns:c16="http://schemas.microsoft.com/office/drawing/2014/chart" uri="{C3380CC4-5D6E-409C-BE32-E72D297353CC}">
              <c16:uniqueId val="{00000003-A6E7-4B7E-8159-10D9A3444B88}"/>
            </c:ext>
          </c:extLst>
        </c:ser>
        <c:ser>
          <c:idx val="2"/>
          <c:order val="1"/>
          <c:tx>
            <c:strRef>
              <c:f>Sheet1!$A$3</c:f>
              <c:strCache>
                <c:ptCount val="1"/>
                <c:pt idx="0">
                  <c:v>Dolenta</c:v>
                </c:pt>
              </c:strCache>
            </c:strRef>
          </c:tx>
          <c:spPr>
            <a:solidFill>
              <a:srgbClr val="FF6600"/>
            </a:solidFill>
            <a:ln w="10353">
              <a:solidFill>
                <a:schemeClr val="bg1"/>
              </a:solidFill>
              <a:prstDash val="solid"/>
            </a:ln>
          </c:spPr>
          <c:invertIfNegative val="0"/>
          <c:dPt>
            <c:idx val="4"/>
            <c:invertIfNegative val="0"/>
            <c:bubble3D val="0"/>
            <c:spPr>
              <a:noFill/>
              <a:ln w="10353">
                <a:solidFill>
                  <a:srgbClr val="FF6600"/>
                </a:solidFill>
                <a:prstDash val="solid"/>
              </a:ln>
            </c:spPr>
            <c:extLst>
              <c:ext xmlns:c16="http://schemas.microsoft.com/office/drawing/2014/chart" uri="{C3380CC4-5D6E-409C-BE32-E72D297353CC}">
                <c16:uniqueId val="{00000005-A6E7-4B7E-8159-10D9A3444B88}"/>
              </c:ext>
            </c:extLst>
          </c:dPt>
          <c:dLbls>
            <c:numFmt formatCode="0%" sourceLinked="0"/>
            <c:spPr>
              <a:noFill/>
              <a:ln w="20706">
                <a:noFill/>
              </a:ln>
            </c:spPr>
            <c:txPr>
              <a:bodyPr/>
              <a:lstStyle/>
              <a:p>
                <a:pPr>
                  <a:defRPr sz="800"/>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Sheet1!$B$1:$AB$1</c:f>
              <c:strCache>
                <c:ptCount val="27"/>
                <c:pt idx="0">
                  <c:v>3T 
2013</c:v>
                </c:pt>
                <c:pt idx="1">
                  <c:v>1T 
2014</c:v>
                </c:pt>
                <c:pt idx="2">
                  <c:v>2T 
2014</c:v>
                </c:pt>
                <c:pt idx="3">
                  <c:v>3T 
2014</c:v>
                </c:pt>
                <c:pt idx="4">
                  <c:v>4T 
2014*</c:v>
                </c:pt>
                <c:pt idx="5">
                  <c:v>1T 
2015</c:v>
                </c:pt>
                <c:pt idx="6">
                  <c:v>2T 
2015</c:v>
                </c:pt>
                <c:pt idx="7">
                  <c:v>3T 
2015</c:v>
                </c:pt>
                <c:pt idx="8">
                  <c:v>4T 
2015</c:v>
                </c:pt>
                <c:pt idx="9">
                  <c:v>1T 
2016</c:v>
                </c:pt>
                <c:pt idx="10">
                  <c:v>2T 
2016</c:v>
                </c:pt>
                <c:pt idx="11">
                  <c:v>3T 
2016</c:v>
                </c:pt>
                <c:pt idx="12">
                  <c:v>4T 
2016</c:v>
                </c:pt>
                <c:pt idx="13">
                  <c:v>1T 
2017</c:v>
                </c:pt>
                <c:pt idx="14">
                  <c:v>2T 
2017</c:v>
                </c:pt>
                <c:pt idx="15">
                  <c:v>3T 
2017</c:v>
                </c:pt>
                <c:pt idx="16">
                  <c:v>4T 
2017</c:v>
                </c:pt>
                <c:pt idx="17">
                  <c:v>1T 
2018</c:v>
                </c:pt>
                <c:pt idx="18">
                  <c:v>2T 
2018</c:v>
                </c:pt>
                <c:pt idx="19">
                  <c:v>3T 
2018</c:v>
                </c:pt>
                <c:pt idx="20">
                  <c:v>4T 
2018</c:v>
                </c:pt>
                <c:pt idx="21">
                  <c:v>1T           2019</c:v>
                </c:pt>
                <c:pt idx="22">
                  <c:v>2T           2019</c:v>
                </c:pt>
                <c:pt idx="23">
                  <c:v>3T           2019</c:v>
                </c:pt>
                <c:pt idx="24">
                  <c:v>4T           2019</c:v>
                </c:pt>
                <c:pt idx="25">
                  <c:v>1T           2020</c:v>
                </c:pt>
                <c:pt idx="26">
                  <c:v>2T           2020</c:v>
                </c:pt>
              </c:strCache>
            </c:strRef>
          </c:cat>
          <c:val>
            <c:numRef>
              <c:f>Sheet1!$B$3:$AB$3</c:f>
              <c:numCache>
                <c:formatCode>0%</c:formatCode>
                <c:ptCount val="27"/>
                <c:pt idx="0" formatCode="#,##0.0%">
                  <c:v>0.55932203389830504</c:v>
                </c:pt>
                <c:pt idx="1">
                  <c:v>0.45205479452054798</c:v>
                </c:pt>
                <c:pt idx="2">
                  <c:v>0.24199999999999999</c:v>
                </c:pt>
                <c:pt idx="3">
                  <c:v>0.31746031746031744</c:v>
                </c:pt>
                <c:pt idx="4">
                  <c:v>0.26023015873015876</c:v>
                </c:pt>
                <c:pt idx="5">
                  <c:v>0.20300000000000001</c:v>
                </c:pt>
                <c:pt idx="6">
                  <c:v>0.28100000000000003</c:v>
                </c:pt>
                <c:pt idx="7">
                  <c:v>0.13</c:v>
                </c:pt>
                <c:pt idx="8">
                  <c:v>7.0999999999999994E-2</c:v>
                </c:pt>
                <c:pt idx="9">
                  <c:v>0.10199999999999999</c:v>
                </c:pt>
                <c:pt idx="10">
                  <c:v>0.10199999999999999</c:v>
                </c:pt>
                <c:pt idx="11">
                  <c:v>4.1000000000000002E-2</c:v>
                </c:pt>
                <c:pt idx="12">
                  <c:v>6.0999999999999999E-2</c:v>
                </c:pt>
                <c:pt idx="13">
                  <c:v>2.4E-2</c:v>
                </c:pt>
                <c:pt idx="14">
                  <c:v>5.9000000000000004E-2</c:v>
                </c:pt>
                <c:pt idx="15">
                  <c:v>0.05</c:v>
                </c:pt>
                <c:pt idx="16">
                  <c:v>0.05</c:v>
                </c:pt>
                <c:pt idx="17">
                  <c:v>4.2000000000000003E-2</c:v>
                </c:pt>
                <c:pt idx="18">
                  <c:v>6.0999999999999999E-2</c:v>
                </c:pt>
                <c:pt idx="19">
                  <c:v>3.7999999999999999E-2</c:v>
                </c:pt>
                <c:pt idx="20">
                  <c:v>6.4000000000000001E-2</c:v>
                </c:pt>
                <c:pt idx="21">
                  <c:v>4.7E-2</c:v>
                </c:pt>
                <c:pt idx="22">
                  <c:v>4.8000000000000001E-2</c:v>
                </c:pt>
                <c:pt idx="23">
                  <c:v>4.8000000000000001E-2</c:v>
                </c:pt>
                <c:pt idx="24">
                  <c:v>7.6999999999999999E-2</c:v>
                </c:pt>
                <c:pt idx="25">
                  <c:v>0.11899999999999999</c:v>
                </c:pt>
                <c:pt idx="26">
                  <c:v>0.39130434782608697</c:v>
                </c:pt>
              </c:numCache>
            </c:numRef>
          </c:val>
          <c:extLst>
            <c:ext xmlns:c16="http://schemas.microsoft.com/office/drawing/2014/chart" uri="{C3380CC4-5D6E-409C-BE32-E72D297353CC}">
              <c16:uniqueId val="{00000006-A6E7-4B7E-8159-10D9A3444B88}"/>
            </c:ext>
          </c:extLst>
        </c:ser>
        <c:ser>
          <c:idx val="0"/>
          <c:order val="2"/>
          <c:tx>
            <c:strRef>
              <c:f>Sheet1!$A$4</c:f>
              <c:strCache>
                <c:ptCount val="1"/>
                <c:pt idx="0">
                  <c:v>Regular</c:v>
                </c:pt>
              </c:strCache>
            </c:strRef>
          </c:tx>
          <c:spPr>
            <a:solidFill>
              <a:srgbClr val="FFC000"/>
            </a:solidFill>
            <a:ln>
              <a:solidFill>
                <a:schemeClr val="bg1"/>
              </a:solidFill>
            </a:ln>
          </c:spPr>
          <c:invertIfNegative val="0"/>
          <c:dPt>
            <c:idx val="4"/>
            <c:invertIfNegative val="0"/>
            <c:bubble3D val="0"/>
            <c:spPr>
              <a:noFill/>
              <a:ln>
                <a:solidFill>
                  <a:srgbClr val="FFC000"/>
                </a:solidFill>
              </a:ln>
            </c:spPr>
            <c:extLst>
              <c:ext xmlns:c16="http://schemas.microsoft.com/office/drawing/2014/chart" uri="{C3380CC4-5D6E-409C-BE32-E72D297353CC}">
                <c16:uniqueId val="{00000008-A6E7-4B7E-8159-10D9A3444B88}"/>
              </c:ext>
            </c:extLst>
          </c:dPt>
          <c:dLbls>
            <c:numFmt formatCode="0%" sourceLinked="0"/>
            <c:spPr>
              <a:noFill/>
              <a:ln>
                <a:noFill/>
              </a:ln>
              <a:effectLst/>
            </c:spPr>
            <c:txPr>
              <a:bodyPr/>
              <a:lstStyle/>
              <a:p>
                <a:pPr>
                  <a:defRPr sz="800"/>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Sheet1!$B$1:$AB$1</c:f>
              <c:strCache>
                <c:ptCount val="27"/>
                <c:pt idx="0">
                  <c:v>3T 
2013</c:v>
                </c:pt>
                <c:pt idx="1">
                  <c:v>1T 
2014</c:v>
                </c:pt>
                <c:pt idx="2">
                  <c:v>2T 
2014</c:v>
                </c:pt>
                <c:pt idx="3">
                  <c:v>3T 
2014</c:v>
                </c:pt>
                <c:pt idx="4">
                  <c:v>4T 
2014*</c:v>
                </c:pt>
                <c:pt idx="5">
                  <c:v>1T 
2015</c:v>
                </c:pt>
                <c:pt idx="6">
                  <c:v>2T 
2015</c:v>
                </c:pt>
                <c:pt idx="7">
                  <c:v>3T 
2015</c:v>
                </c:pt>
                <c:pt idx="8">
                  <c:v>4T 
2015</c:v>
                </c:pt>
                <c:pt idx="9">
                  <c:v>1T 
2016</c:v>
                </c:pt>
                <c:pt idx="10">
                  <c:v>2T 
2016</c:v>
                </c:pt>
                <c:pt idx="11">
                  <c:v>3T 
2016</c:v>
                </c:pt>
                <c:pt idx="12">
                  <c:v>4T 
2016</c:v>
                </c:pt>
                <c:pt idx="13">
                  <c:v>1T 
2017</c:v>
                </c:pt>
                <c:pt idx="14">
                  <c:v>2T 
2017</c:v>
                </c:pt>
                <c:pt idx="15">
                  <c:v>3T 
2017</c:v>
                </c:pt>
                <c:pt idx="16">
                  <c:v>4T 
2017</c:v>
                </c:pt>
                <c:pt idx="17">
                  <c:v>1T 
2018</c:v>
                </c:pt>
                <c:pt idx="18">
                  <c:v>2T 
2018</c:v>
                </c:pt>
                <c:pt idx="19">
                  <c:v>3T 
2018</c:v>
                </c:pt>
                <c:pt idx="20">
                  <c:v>4T 
2018</c:v>
                </c:pt>
                <c:pt idx="21">
                  <c:v>1T           2019</c:v>
                </c:pt>
                <c:pt idx="22">
                  <c:v>2T           2019</c:v>
                </c:pt>
                <c:pt idx="23">
                  <c:v>3T           2019</c:v>
                </c:pt>
                <c:pt idx="24">
                  <c:v>4T           2019</c:v>
                </c:pt>
                <c:pt idx="25">
                  <c:v>1T           2020</c:v>
                </c:pt>
                <c:pt idx="26">
                  <c:v>2T           2020</c:v>
                </c:pt>
              </c:strCache>
            </c:strRef>
          </c:cat>
          <c:val>
            <c:numRef>
              <c:f>Sheet1!$B$4:$AB$4</c:f>
              <c:numCache>
                <c:formatCode>0%</c:formatCode>
                <c:ptCount val="27"/>
                <c:pt idx="0" formatCode="#,##0.0%">
                  <c:v>0.40677966101694912</c:v>
                </c:pt>
                <c:pt idx="1">
                  <c:v>0.46575342465753422</c:v>
                </c:pt>
                <c:pt idx="2">
                  <c:v>0.68200000000000005</c:v>
                </c:pt>
                <c:pt idx="3">
                  <c:v>0.58730158730158732</c:v>
                </c:pt>
                <c:pt idx="4">
                  <c:v>0.62415079365079373</c:v>
                </c:pt>
                <c:pt idx="5">
                  <c:v>0.66100000000000003</c:v>
                </c:pt>
                <c:pt idx="6">
                  <c:v>0.66700000000000004</c:v>
                </c:pt>
                <c:pt idx="7">
                  <c:v>0.79</c:v>
                </c:pt>
                <c:pt idx="8">
                  <c:v>0.85699999999999998</c:v>
                </c:pt>
                <c:pt idx="9">
                  <c:v>0.746</c:v>
                </c:pt>
                <c:pt idx="10">
                  <c:v>0.69450000000000001</c:v>
                </c:pt>
                <c:pt idx="11">
                  <c:v>0.69399999999999995</c:v>
                </c:pt>
                <c:pt idx="12">
                  <c:v>0.66700000000000004</c:v>
                </c:pt>
                <c:pt idx="13">
                  <c:v>0.65900000000000003</c:v>
                </c:pt>
                <c:pt idx="14">
                  <c:v>0.56899999999999995</c:v>
                </c:pt>
                <c:pt idx="15">
                  <c:v>0.41700000000000004</c:v>
                </c:pt>
                <c:pt idx="16">
                  <c:v>0.5</c:v>
                </c:pt>
                <c:pt idx="17">
                  <c:v>0.5</c:v>
                </c:pt>
                <c:pt idx="18">
                  <c:v>0.44900000000000001</c:v>
                </c:pt>
                <c:pt idx="19">
                  <c:v>0.66</c:v>
                </c:pt>
                <c:pt idx="20">
                  <c:v>0.55300000000000005</c:v>
                </c:pt>
                <c:pt idx="21">
                  <c:v>0.53500000000000003</c:v>
                </c:pt>
                <c:pt idx="22">
                  <c:v>0.61899999999999999</c:v>
                </c:pt>
                <c:pt idx="23">
                  <c:v>0.5</c:v>
                </c:pt>
                <c:pt idx="24">
                  <c:v>0.61499999999999999</c:v>
                </c:pt>
                <c:pt idx="25">
                  <c:v>0.59499999999999997</c:v>
                </c:pt>
                <c:pt idx="26">
                  <c:v>0.36956521739130438</c:v>
                </c:pt>
              </c:numCache>
            </c:numRef>
          </c:val>
          <c:extLst>
            <c:ext xmlns:c16="http://schemas.microsoft.com/office/drawing/2014/chart" uri="{C3380CC4-5D6E-409C-BE32-E72D297353CC}">
              <c16:uniqueId val="{00000009-A6E7-4B7E-8159-10D9A3444B88}"/>
            </c:ext>
          </c:extLst>
        </c:ser>
        <c:ser>
          <c:idx val="1"/>
          <c:order val="3"/>
          <c:tx>
            <c:strRef>
              <c:f>Sheet1!$A$5</c:f>
              <c:strCache>
                <c:ptCount val="1"/>
                <c:pt idx="0">
                  <c:v>Bona</c:v>
                </c:pt>
              </c:strCache>
            </c:strRef>
          </c:tx>
          <c:spPr>
            <a:solidFill>
              <a:srgbClr val="99CC00"/>
            </a:solidFill>
            <a:ln>
              <a:solidFill>
                <a:schemeClr val="bg1"/>
              </a:solidFill>
            </a:ln>
          </c:spPr>
          <c:invertIfNegative val="0"/>
          <c:dPt>
            <c:idx val="4"/>
            <c:invertIfNegative val="0"/>
            <c:bubble3D val="0"/>
            <c:spPr>
              <a:noFill/>
              <a:ln>
                <a:solidFill>
                  <a:srgbClr val="99CC00"/>
                </a:solidFill>
              </a:ln>
            </c:spPr>
            <c:extLst>
              <c:ext xmlns:c16="http://schemas.microsoft.com/office/drawing/2014/chart" uri="{C3380CC4-5D6E-409C-BE32-E72D297353CC}">
                <c16:uniqueId val="{0000000B-A6E7-4B7E-8159-10D9A3444B88}"/>
              </c:ext>
            </c:extLst>
          </c:dPt>
          <c:dLbls>
            <c:numFmt formatCode="0%" sourceLinked="0"/>
            <c:spPr>
              <a:noFill/>
              <a:ln>
                <a:noFill/>
              </a:ln>
              <a:effectLst/>
            </c:spPr>
            <c:txPr>
              <a:bodyPr/>
              <a:lstStyle/>
              <a:p>
                <a:pPr>
                  <a:defRPr sz="800"/>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Sheet1!$B$1:$AB$1</c:f>
              <c:strCache>
                <c:ptCount val="27"/>
                <c:pt idx="0">
                  <c:v>3T 
2013</c:v>
                </c:pt>
                <c:pt idx="1">
                  <c:v>1T 
2014</c:v>
                </c:pt>
                <c:pt idx="2">
                  <c:v>2T 
2014</c:v>
                </c:pt>
                <c:pt idx="3">
                  <c:v>3T 
2014</c:v>
                </c:pt>
                <c:pt idx="4">
                  <c:v>4T 
2014*</c:v>
                </c:pt>
                <c:pt idx="5">
                  <c:v>1T 
2015</c:v>
                </c:pt>
                <c:pt idx="6">
                  <c:v>2T 
2015</c:v>
                </c:pt>
                <c:pt idx="7">
                  <c:v>3T 
2015</c:v>
                </c:pt>
                <c:pt idx="8">
                  <c:v>4T 
2015</c:v>
                </c:pt>
                <c:pt idx="9">
                  <c:v>1T 
2016</c:v>
                </c:pt>
                <c:pt idx="10">
                  <c:v>2T 
2016</c:v>
                </c:pt>
                <c:pt idx="11">
                  <c:v>3T 
2016</c:v>
                </c:pt>
                <c:pt idx="12">
                  <c:v>4T 
2016</c:v>
                </c:pt>
                <c:pt idx="13">
                  <c:v>1T 
2017</c:v>
                </c:pt>
                <c:pt idx="14">
                  <c:v>2T 
2017</c:v>
                </c:pt>
                <c:pt idx="15">
                  <c:v>3T 
2017</c:v>
                </c:pt>
                <c:pt idx="16">
                  <c:v>4T 
2017</c:v>
                </c:pt>
                <c:pt idx="17">
                  <c:v>1T 
2018</c:v>
                </c:pt>
                <c:pt idx="18">
                  <c:v>2T 
2018</c:v>
                </c:pt>
                <c:pt idx="19">
                  <c:v>3T 
2018</c:v>
                </c:pt>
                <c:pt idx="20">
                  <c:v>4T 
2018</c:v>
                </c:pt>
                <c:pt idx="21">
                  <c:v>1T           2019</c:v>
                </c:pt>
                <c:pt idx="22">
                  <c:v>2T           2019</c:v>
                </c:pt>
                <c:pt idx="23">
                  <c:v>3T           2019</c:v>
                </c:pt>
                <c:pt idx="24">
                  <c:v>4T           2019</c:v>
                </c:pt>
                <c:pt idx="25">
                  <c:v>1T           2020</c:v>
                </c:pt>
                <c:pt idx="26">
                  <c:v>2T           2020</c:v>
                </c:pt>
              </c:strCache>
            </c:strRef>
          </c:cat>
          <c:val>
            <c:numRef>
              <c:f>Sheet1!$B$5:$AB$5</c:f>
              <c:numCache>
                <c:formatCode>General</c:formatCode>
                <c:ptCount val="27"/>
                <c:pt idx="0" formatCode="#,##0.0%">
                  <c:v>1.6949152542372881E-2</c:v>
                </c:pt>
                <c:pt idx="2" formatCode="0%">
                  <c:v>0.03</c:v>
                </c:pt>
                <c:pt idx="3" formatCode="0%">
                  <c:v>4.7619047619047616E-2</c:v>
                </c:pt>
                <c:pt idx="4" formatCode="0%">
                  <c:v>8.3309523809523806E-2</c:v>
                </c:pt>
                <c:pt idx="5" formatCode="0%">
                  <c:v>0.11899999999999999</c:v>
                </c:pt>
                <c:pt idx="6" formatCode="0%">
                  <c:v>5.2999999999999999E-2</c:v>
                </c:pt>
                <c:pt idx="7" formatCode="0%">
                  <c:v>0.06</c:v>
                </c:pt>
                <c:pt idx="8" formatCode="0%">
                  <c:v>7.0999999999999994E-2</c:v>
                </c:pt>
                <c:pt idx="9" formatCode="0%">
                  <c:v>0.13600000000000001</c:v>
                </c:pt>
                <c:pt idx="10" formatCode="0%">
                  <c:v>0.186</c:v>
                </c:pt>
                <c:pt idx="11" formatCode="0%">
                  <c:v>0.224</c:v>
                </c:pt>
                <c:pt idx="12" formatCode="0%">
                  <c:v>0.27300000000000002</c:v>
                </c:pt>
                <c:pt idx="13" formatCode="0%">
                  <c:v>0.26800000000000002</c:v>
                </c:pt>
                <c:pt idx="14" formatCode="0%">
                  <c:v>0.373</c:v>
                </c:pt>
                <c:pt idx="15" formatCode="0%">
                  <c:v>0.51700000000000002</c:v>
                </c:pt>
                <c:pt idx="16" formatCode="0%">
                  <c:v>0.4</c:v>
                </c:pt>
                <c:pt idx="17" formatCode="0%">
                  <c:v>0.45800000000000002</c:v>
                </c:pt>
                <c:pt idx="18" formatCode="0%">
                  <c:v>0.46899999999999997</c:v>
                </c:pt>
                <c:pt idx="19" formatCode="0%">
                  <c:v>0.28299999999999997</c:v>
                </c:pt>
                <c:pt idx="20" formatCode="0%">
                  <c:v>0.36199999999999999</c:v>
                </c:pt>
                <c:pt idx="21" formatCode="0%">
                  <c:v>0.372</c:v>
                </c:pt>
                <c:pt idx="22" formatCode="0%">
                  <c:v>0.31</c:v>
                </c:pt>
                <c:pt idx="23" formatCode="0%">
                  <c:v>0.45200000000000001</c:v>
                </c:pt>
                <c:pt idx="24" formatCode="0%">
                  <c:v>0.25600000000000001</c:v>
                </c:pt>
                <c:pt idx="25" formatCode="0%">
                  <c:v>0.214</c:v>
                </c:pt>
                <c:pt idx="26" formatCode="0%">
                  <c:v>8.6956521739130432E-2</c:v>
                </c:pt>
              </c:numCache>
            </c:numRef>
          </c:val>
          <c:extLst>
            <c:ext xmlns:c16="http://schemas.microsoft.com/office/drawing/2014/chart" uri="{C3380CC4-5D6E-409C-BE32-E72D297353CC}">
              <c16:uniqueId val="{0000000C-A6E7-4B7E-8159-10D9A3444B88}"/>
            </c:ext>
          </c:extLst>
        </c:ser>
        <c:ser>
          <c:idx val="3"/>
          <c:order val="4"/>
          <c:tx>
            <c:strRef>
              <c:f>Sheet1!$A$6</c:f>
              <c:strCache>
                <c:ptCount val="1"/>
                <c:pt idx="0">
                  <c:v>Molt Bona</c:v>
                </c:pt>
              </c:strCache>
            </c:strRef>
          </c:tx>
          <c:spPr>
            <a:solidFill>
              <a:srgbClr val="808000"/>
            </a:solidFill>
            <a:ln>
              <a:solidFill>
                <a:schemeClr val="bg1"/>
              </a:solidFill>
            </a:ln>
          </c:spPr>
          <c:invertIfNegative val="0"/>
          <c:dLbls>
            <c:dLbl>
              <c:idx val="0"/>
              <c:layout>
                <c:manualLayout>
                  <c:x val="6.8571246537523266E-3"/>
                  <c:y val="-2.132973364091513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A6E7-4B7E-8159-10D9A3444B88}"/>
                </c:ext>
              </c:extLst>
            </c:dLbl>
            <c:spPr>
              <a:noFill/>
              <a:ln>
                <a:noFill/>
              </a:ln>
              <a:effectLst/>
            </c:spPr>
            <c:txPr>
              <a:bodyPr wrap="square" lIns="38100" tIns="19050" rIns="38100" bIns="19050" anchor="ctr">
                <a:spAutoFit/>
              </a:bodyPr>
              <a:lstStyle/>
              <a:p>
                <a:pPr>
                  <a:defRPr sz="800"/>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Sheet1!$B$1:$AB$1</c:f>
              <c:strCache>
                <c:ptCount val="27"/>
                <c:pt idx="0">
                  <c:v>3T 
2013</c:v>
                </c:pt>
                <c:pt idx="1">
                  <c:v>1T 
2014</c:v>
                </c:pt>
                <c:pt idx="2">
                  <c:v>2T 
2014</c:v>
                </c:pt>
                <c:pt idx="3">
                  <c:v>3T 
2014</c:v>
                </c:pt>
                <c:pt idx="4">
                  <c:v>4T 
2014*</c:v>
                </c:pt>
                <c:pt idx="5">
                  <c:v>1T 
2015</c:v>
                </c:pt>
                <c:pt idx="6">
                  <c:v>2T 
2015</c:v>
                </c:pt>
                <c:pt idx="7">
                  <c:v>3T 
2015</c:v>
                </c:pt>
                <c:pt idx="8">
                  <c:v>4T 
2015</c:v>
                </c:pt>
                <c:pt idx="9">
                  <c:v>1T 
2016</c:v>
                </c:pt>
                <c:pt idx="10">
                  <c:v>2T 
2016</c:v>
                </c:pt>
                <c:pt idx="11">
                  <c:v>3T 
2016</c:v>
                </c:pt>
                <c:pt idx="12">
                  <c:v>4T 
2016</c:v>
                </c:pt>
                <c:pt idx="13">
                  <c:v>1T 
2017</c:v>
                </c:pt>
                <c:pt idx="14">
                  <c:v>2T 
2017</c:v>
                </c:pt>
                <c:pt idx="15">
                  <c:v>3T 
2017</c:v>
                </c:pt>
                <c:pt idx="16">
                  <c:v>4T 
2017</c:v>
                </c:pt>
                <c:pt idx="17">
                  <c:v>1T 
2018</c:v>
                </c:pt>
                <c:pt idx="18">
                  <c:v>2T 
2018</c:v>
                </c:pt>
                <c:pt idx="19">
                  <c:v>3T 
2018</c:v>
                </c:pt>
                <c:pt idx="20">
                  <c:v>4T 
2018</c:v>
                </c:pt>
                <c:pt idx="21">
                  <c:v>1T           2019</c:v>
                </c:pt>
                <c:pt idx="22">
                  <c:v>2T           2019</c:v>
                </c:pt>
                <c:pt idx="23">
                  <c:v>3T           2019</c:v>
                </c:pt>
                <c:pt idx="24">
                  <c:v>4T           2019</c:v>
                </c:pt>
                <c:pt idx="25">
                  <c:v>1T           2020</c:v>
                </c:pt>
                <c:pt idx="26">
                  <c:v>2T           2020</c:v>
                </c:pt>
              </c:strCache>
            </c:strRef>
          </c:cat>
          <c:val>
            <c:numRef>
              <c:f>Sheet1!$B$6:$AB$6</c:f>
              <c:numCache>
                <c:formatCode>General</c:formatCode>
                <c:ptCount val="27"/>
                <c:pt idx="4" formatCode="0%">
                  <c:v>0</c:v>
                </c:pt>
                <c:pt idx="13" formatCode="0%">
                  <c:v>2.4E-2</c:v>
                </c:pt>
                <c:pt idx="16" formatCode="0%">
                  <c:v>0.05</c:v>
                </c:pt>
                <c:pt idx="18" formatCode="0%">
                  <c:v>0.02</c:v>
                </c:pt>
                <c:pt idx="20" formatCode="0%">
                  <c:v>2.1000000000000001E-2</c:v>
                </c:pt>
              </c:numCache>
            </c:numRef>
          </c:val>
          <c:extLst>
            <c:ext xmlns:c16="http://schemas.microsoft.com/office/drawing/2014/chart" uri="{C3380CC4-5D6E-409C-BE32-E72D297353CC}">
              <c16:uniqueId val="{0000000E-A6E7-4B7E-8159-10D9A3444B88}"/>
            </c:ext>
          </c:extLst>
        </c:ser>
        <c:ser>
          <c:idx val="5"/>
          <c:order val="5"/>
          <c:tx>
            <c:strRef>
              <c:f>Sheet1!$A$7</c:f>
              <c:strCache>
                <c:ptCount val="1"/>
                <c:pt idx="0">
                  <c:v>Ns/Nc</c:v>
                </c:pt>
              </c:strCache>
            </c:strRef>
          </c:tx>
          <c:spPr>
            <a:solidFill>
              <a:schemeClr val="bg1">
                <a:lumMod val="75000"/>
              </a:schemeClr>
            </a:solidFill>
            <a:ln>
              <a:solidFill>
                <a:schemeClr val="bg1"/>
              </a:solidFill>
            </a:ln>
          </c:spPr>
          <c:invertIfNegative val="0"/>
          <c:dPt>
            <c:idx val="4"/>
            <c:invertIfNegative val="0"/>
            <c:bubble3D val="0"/>
            <c:spPr>
              <a:noFill/>
              <a:ln>
                <a:solidFill>
                  <a:schemeClr val="bg1">
                    <a:lumMod val="75000"/>
                  </a:schemeClr>
                </a:solidFill>
              </a:ln>
            </c:spPr>
            <c:extLst>
              <c:ext xmlns:c16="http://schemas.microsoft.com/office/drawing/2014/chart" uri="{C3380CC4-5D6E-409C-BE32-E72D297353CC}">
                <c16:uniqueId val="{00000010-A6E7-4B7E-8159-10D9A3444B88}"/>
              </c:ext>
            </c:extLst>
          </c:dPt>
          <c:dLbls>
            <c:dLbl>
              <c:idx val="4"/>
              <c:layout>
                <c:manualLayout>
                  <c:x val="1.8877794399761085E-2"/>
                  <c:y val="7.681290553585171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A6E7-4B7E-8159-10D9A3444B88}"/>
                </c:ext>
              </c:extLst>
            </c:dLbl>
            <c:spPr>
              <a:noFill/>
              <a:ln>
                <a:noFill/>
              </a:ln>
              <a:effectLst/>
            </c:spPr>
            <c:txPr>
              <a:bodyPr/>
              <a:lstStyle/>
              <a:p>
                <a:pPr>
                  <a:defRPr sz="800"/>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Sheet1!$B$1:$AB$1</c:f>
              <c:strCache>
                <c:ptCount val="27"/>
                <c:pt idx="0">
                  <c:v>3T 
2013</c:v>
                </c:pt>
                <c:pt idx="1">
                  <c:v>1T 
2014</c:v>
                </c:pt>
                <c:pt idx="2">
                  <c:v>2T 
2014</c:v>
                </c:pt>
                <c:pt idx="3">
                  <c:v>3T 
2014</c:v>
                </c:pt>
                <c:pt idx="4">
                  <c:v>4T 
2014*</c:v>
                </c:pt>
                <c:pt idx="5">
                  <c:v>1T 
2015</c:v>
                </c:pt>
                <c:pt idx="6">
                  <c:v>2T 
2015</c:v>
                </c:pt>
                <c:pt idx="7">
                  <c:v>3T 
2015</c:v>
                </c:pt>
                <c:pt idx="8">
                  <c:v>4T 
2015</c:v>
                </c:pt>
                <c:pt idx="9">
                  <c:v>1T 
2016</c:v>
                </c:pt>
                <c:pt idx="10">
                  <c:v>2T 
2016</c:v>
                </c:pt>
                <c:pt idx="11">
                  <c:v>3T 
2016</c:v>
                </c:pt>
                <c:pt idx="12">
                  <c:v>4T 
2016</c:v>
                </c:pt>
                <c:pt idx="13">
                  <c:v>1T 
2017</c:v>
                </c:pt>
                <c:pt idx="14">
                  <c:v>2T 
2017</c:v>
                </c:pt>
                <c:pt idx="15">
                  <c:v>3T 
2017</c:v>
                </c:pt>
                <c:pt idx="16">
                  <c:v>4T 
2017</c:v>
                </c:pt>
                <c:pt idx="17">
                  <c:v>1T 
2018</c:v>
                </c:pt>
                <c:pt idx="18">
                  <c:v>2T 
2018</c:v>
                </c:pt>
                <c:pt idx="19">
                  <c:v>3T 
2018</c:v>
                </c:pt>
                <c:pt idx="20">
                  <c:v>4T 
2018</c:v>
                </c:pt>
                <c:pt idx="21">
                  <c:v>1T           2019</c:v>
                </c:pt>
                <c:pt idx="22">
                  <c:v>2T           2019</c:v>
                </c:pt>
                <c:pt idx="23">
                  <c:v>3T           2019</c:v>
                </c:pt>
                <c:pt idx="24">
                  <c:v>4T           2019</c:v>
                </c:pt>
                <c:pt idx="25">
                  <c:v>1T           2020</c:v>
                </c:pt>
                <c:pt idx="26">
                  <c:v>2T           2020</c:v>
                </c:pt>
              </c:strCache>
            </c:strRef>
          </c:cat>
          <c:val>
            <c:numRef>
              <c:f>Sheet1!$B$7:$AB$7</c:f>
              <c:numCache>
                <c:formatCode>0%</c:formatCode>
                <c:ptCount val="27"/>
                <c:pt idx="1">
                  <c:v>2.7397260273972601E-2</c:v>
                </c:pt>
                <c:pt idx="3">
                  <c:v>1.5873015873015872E-2</c:v>
                </c:pt>
                <c:pt idx="4">
                  <c:v>1.5873015873015872E-2</c:v>
                </c:pt>
                <c:pt idx="7">
                  <c:v>0.02</c:v>
                </c:pt>
                <c:pt idx="9">
                  <c:v>1.7000000000000001E-2</c:v>
                </c:pt>
                <c:pt idx="11">
                  <c:v>4.0999999999999995E-2</c:v>
                </c:pt>
                <c:pt idx="13">
                  <c:v>2.4E-2</c:v>
                </c:pt>
                <c:pt idx="15">
                  <c:v>1.7000000000000001E-2</c:v>
                </c:pt>
                <c:pt idx="21">
                  <c:v>2.3E-2</c:v>
                </c:pt>
                <c:pt idx="22">
                  <c:v>2.4E-2</c:v>
                </c:pt>
                <c:pt idx="24">
                  <c:v>2.6000000000000002E-2</c:v>
                </c:pt>
              </c:numCache>
            </c:numRef>
          </c:val>
          <c:extLst>
            <c:ext xmlns:c16="http://schemas.microsoft.com/office/drawing/2014/chart" uri="{C3380CC4-5D6E-409C-BE32-E72D297353CC}">
              <c16:uniqueId val="{00000011-A6E7-4B7E-8159-10D9A3444B88}"/>
            </c:ext>
          </c:extLst>
        </c:ser>
        <c:dLbls>
          <c:showLegendKey val="0"/>
          <c:showVal val="1"/>
          <c:showCatName val="0"/>
          <c:showSerName val="0"/>
          <c:showPercent val="0"/>
          <c:showBubbleSize val="0"/>
        </c:dLbls>
        <c:gapWidth val="20"/>
        <c:overlap val="100"/>
        <c:axId val="358824408"/>
        <c:axId val="362628672"/>
      </c:barChart>
      <c:catAx>
        <c:axId val="358824408"/>
        <c:scaling>
          <c:orientation val="minMax"/>
        </c:scaling>
        <c:delete val="0"/>
        <c:axPos val="b"/>
        <c:numFmt formatCode="General" sourceLinked="0"/>
        <c:majorTickMark val="none"/>
        <c:minorTickMark val="none"/>
        <c:tickLblPos val="nextTo"/>
        <c:spPr>
          <a:ln>
            <a:noFill/>
          </a:ln>
        </c:spPr>
        <c:txPr>
          <a:bodyPr/>
          <a:lstStyle/>
          <a:p>
            <a:pPr>
              <a:defRPr sz="900">
                <a:solidFill>
                  <a:schemeClr val="bg1">
                    <a:lumMod val="50000"/>
                  </a:schemeClr>
                </a:solidFill>
              </a:defRPr>
            </a:pPr>
            <a:endParaRPr lang="es-ES"/>
          </a:p>
        </c:txPr>
        <c:crossAx val="362628672"/>
        <c:crosses val="autoZero"/>
        <c:auto val="1"/>
        <c:lblAlgn val="ctr"/>
        <c:lblOffset val="100"/>
        <c:noMultiLvlLbl val="0"/>
      </c:catAx>
      <c:valAx>
        <c:axId val="362628672"/>
        <c:scaling>
          <c:orientation val="minMax"/>
        </c:scaling>
        <c:delete val="1"/>
        <c:axPos val="l"/>
        <c:numFmt formatCode="0%" sourceLinked="1"/>
        <c:majorTickMark val="out"/>
        <c:minorTickMark val="none"/>
        <c:tickLblPos val="none"/>
        <c:crossAx val="358824408"/>
        <c:crosses val="autoZero"/>
        <c:crossBetween val="between"/>
      </c:valAx>
      <c:spPr>
        <a:noFill/>
        <a:ln w="20706">
          <a:noFill/>
        </a:ln>
      </c:spPr>
    </c:plotArea>
    <c:legend>
      <c:legendPos val="b"/>
      <c:layout>
        <c:manualLayout>
          <c:xMode val="edge"/>
          <c:yMode val="edge"/>
          <c:x val="0.22459999999999999"/>
          <c:y val="0.91246836759874395"/>
          <c:w val="0.60724191336108146"/>
          <c:h val="7.0609507381296843E-2"/>
        </c:manualLayout>
      </c:layout>
      <c:overlay val="0"/>
      <c:spPr>
        <a:noFill/>
      </c:spPr>
      <c:txPr>
        <a:bodyPr/>
        <a:lstStyle/>
        <a:p>
          <a:pPr>
            <a:defRPr sz="1050" b="0"/>
          </a:pPr>
          <a:endParaRPr lang="es-ES"/>
        </a:p>
      </c:txPr>
    </c:legend>
    <c:plotVisOnly val="1"/>
    <c:dispBlanksAs val="gap"/>
    <c:showDLblsOverMax val="0"/>
  </c:chart>
  <c:spPr>
    <a:noFill/>
    <a:ln>
      <a:noFill/>
    </a:ln>
  </c:spPr>
  <c:txPr>
    <a:bodyPr/>
    <a:lstStyle/>
    <a:p>
      <a:pPr>
        <a:defRPr sz="900" b="1" i="0" u="none" strike="noStrike" baseline="0">
          <a:solidFill>
            <a:schemeClr val="tx1"/>
          </a:solidFill>
          <a:latin typeface="Century Gothic" panose="020B0502020202020204" pitchFamily="34" charset="0"/>
          <a:ea typeface="Arial"/>
          <a:cs typeface="Arial"/>
        </a:defRPr>
      </a:pPr>
      <a:endParaRPr lang="es-E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0.72236</cdr:x>
      <cdr:y>0.59771</cdr:y>
    </cdr:from>
    <cdr:to>
      <cdr:x>0.93543</cdr:x>
      <cdr:y>0.71541</cdr:y>
    </cdr:to>
    <cdr:sp macro="" textlink="">
      <cdr:nvSpPr>
        <cdr:cNvPr id="2" name="CuadroTexto 1">
          <a:extLst xmlns:a="http://schemas.openxmlformats.org/drawingml/2006/main">
            <a:ext uri="{FF2B5EF4-FFF2-40B4-BE49-F238E27FC236}">
              <a16:creationId xmlns:a16="http://schemas.microsoft.com/office/drawing/2014/main" id="{6C52B88B-B2D0-4263-8AB6-F38AE3D5D35A}"/>
            </a:ext>
          </a:extLst>
        </cdr:cNvPr>
        <cdr:cNvSpPr txBox="1"/>
      </cdr:nvSpPr>
      <cdr:spPr>
        <a:xfrm xmlns:a="http://schemas.openxmlformats.org/drawingml/2006/main">
          <a:off x="6841811" y="2813200"/>
          <a:ext cx="2018095" cy="553998"/>
        </a:xfrm>
        <a:prstGeom xmlns:a="http://schemas.openxmlformats.org/drawingml/2006/main" prst="rect">
          <a:avLst/>
        </a:prstGeom>
        <a:solidFill xmlns:a="http://schemas.openxmlformats.org/drawingml/2006/main">
          <a:schemeClr val="bg1"/>
        </a:solidFill>
        <a:ln xmlns:a="http://schemas.openxmlformats.org/drawingml/2006/main">
          <a:solidFill>
            <a:schemeClr val="accent2">
              <a:lumMod val="60000"/>
              <a:lumOff val="40000"/>
            </a:schemeClr>
          </a:solidFill>
        </a:ln>
      </cdr:spPr>
      <cdr:txBody>
        <a:bodyPr xmlns:a="http://schemas.openxmlformats.org/drawingml/2006/main" vertOverflow="clip" wrap="square" rtlCol="0"/>
        <a:lstStyle xmlns:a="http://schemas.openxmlformats.org/drawingml/2006/main"/>
        <a:p xmlns:a="http://schemas.openxmlformats.org/drawingml/2006/main">
          <a:pPr algn="l"/>
          <a:r>
            <a:rPr lang="ca-ES" altLang="es-ES" sz="900" b="1" dirty="0">
              <a:solidFill>
                <a:srgbClr val="6B5C4F"/>
              </a:solidFill>
              <a:latin typeface="Century Gothic" pitchFamily="34" charset="0"/>
            </a:rPr>
            <a:t>Resultats 1T 2020, segons data</a:t>
          </a:r>
        </a:p>
        <a:p xmlns:a="http://schemas.openxmlformats.org/drawingml/2006/main">
          <a:pPr algn="l">
            <a:spcBef>
              <a:spcPts val="600"/>
            </a:spcBef>
          </a:pPr>
          <a:r>
            <a:rPr lang="ca-ES" sz="800" dirty="0">
              <a:solidFill>
                <a:schemeClr val="tx1"/>
              </a:solidFill>
              <a:latin typeface="Century Gothic" pitchFamily="34" charset="0"/>
            </a:rPr>
            <a:t>Fins 12/03:        </a:t>
          </a:r>
          <a:r>
            <a:rPr lang="ca-ES" sz="800" dirty="0">
              <a:solidFill>
                <a:srgbClr val="002060"/>
              </a:solidFill>
              <a:latin typeface="Century Gothic" pitchFamily="34" charset="0"/>
            </a:rPr>
            <a:t>13,7%</a:t>
          </a:r>
          <a:r>
            <a:rPr lang="ca-ES" sz="800" dirty="0">
              <a:solidFill>
                <a:schemeClr val="tx1"/>
              </a:solidFill>
              <a:latin typeface="Century Gothic" pitchFamily="34" charset="0"/>
            </a:rPr>
            <a:t> /  </a:t>
          </a:r>
          <a:r>
            <a:rPr lang="ca-ES" sz="800" dirty="0">
              <a:solidFill>
                <a:srgbClr val="6B5C4F"/>
              </a:solidFill>
              <a:latin typeface="Century Gothic" pitchFamily="34" charset="0"/>
            </a:rPr>
            <a:t>18,0%</a:t>
          </a:r>
          <a:r>
            <a:rPr lang="ca-ES" sz="800" dirty="0">
              <a:solidFill>
                <a:schemeClr val="tx1"/>
              </a:solidFill>
              <a:latin typeface="Century Gothic" pitchFamily="34" charset="0"/>
            </a:rPr>
            <a:t> /  </a:t>
          </a:r>
          <a:r>
            <a:rPr lang="ca-ES" sz="800" dirty="0">
              <a:solidFill>
                <a:srgbClr val="FF6600"/>
              </a:solidFill>
              <a:latin typeface="Century Gothic" pitchFamily="34" charset="0"/>
            </a:rPr>
            <a:t>15,8%</a:t>
          </a:r>
          <a:r>
            <a:rPr lang="ca-ES" sz="800" dirty="0">
              <a:solidFill>
                <a:schemeClr val="tx1"/>
              </a:solidFill>
              <a:latin typeface="Century Gothic" pitchFamily="34" charset="0"/>
            </a:rPr>
            <a:t> </a:t>
          </a:r>
        </a:p>
        <a:p xmlns:a="http://schemas.openxmlformats.org/drawingml/2006/main">
          <a:pPr algn="l"/>
          <a:r>
            <a:rPr lang="ca-ES" sz="800" dirty="0">
              <a:solidFill>
                <a:schemeClr val="tx1"/>
              </a:solidFill>
              <a:latin typeface="Century Gothic" pitchFamily="34" charset="0"/>
            </a:rPr>
            <a:t>A partir 12/03:  </a:t>
          </a:r>
          <a:r>
            <a:rPr lang="ca-ES" sz="800" dirty="0">
              <a:solidFill>
                <a:srgbClr val="002060"/>
              </a:solidFill>
              <a:latin typeface="Century Gothic" pitchFamily="34" charset="0"/>
            </a:rPr>
            <a:t>-6,3% </a:t>
          </a:r>
          <a:r>
            <a:rPr lang="ca-ES" sz="800" dirty="0">
              <a:solidFill>
                <a:schemeClr val="tx1"/>
              </a:solidFill>
              <a:latin typeface="Century Gothic" pitchFamily="34" charset="0"/>
            </a:rPr>
            <a:t>/ </a:t>
          </a:r>
          <a:r>
            <a:rPr lang="ca-ES" sz="800" dirty="0">
              <a:solidFill>
                <a:srgbClr val="6B5C4F"/>
              </a:solidFill>
              <a:latin typeface="Century Gothic" pitchFamily="34" charset="0"/>
            </a:rPr>
            <a:t>-20,7% </a:t>
          </a:r>
          <a:r>
            <a:rPr lang="ca-ES" sz="800" dirty="0">
              <a:solidFill>
                <a:schemeClr val="tx1"/>
              </a:solidFill>
              <a:latin typeface="Century Gothic" pitchFamily="34" charset="0"/>
            </a:rPr>
            <a:t>/ </a:t>
          </a:r>
          <a:r>
            <a:rPr lang="ca-ES" sz="800" dirty="0">
              <a:solidFill>
                <a:srgbClr val="FF6600"/>
              </a:solidFill>
              <a:latin typeface="Century Gothic" pitchFamily="34" charset="0"/>
            </a:rPr>
            <a:t>-13,5% </a:t>
          </a:r>
          <a:endParaRPr lang="ca-ES" sz="800" dirty="0">
            <a:solidFill>
              <a:srgbClr val="FF6600"/>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6786" name="Rectangle 2"/>
          <p:cNvSpPr>
            <a:spLocks noGrp="1" noChangeArrowheads="1"/>
          </p:cNvSpPr>
          <p:nvPr>
            <p:ph type="hdr" sz="quarter"/>
          </p:nvPr>
        </p:nvSpPr>
        <p:spPr bwMode="auto">
          <a:xfrm>
            <a:off x="0" y="1"/>
            <a:ext cx="2946824"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18" tIns="45659" rIns="91318" bIns="45659" numCol="1" anchor="t" anchorCtr="0" compatLnSpc="1">
            <a:prstTxWarp prst="textNoShape">
              <a:avLst/>
            </a:prstTxWarp>
          </a:bodyPr>
          <a:lstStyle>
            <a:lvl1pPr>
              <a:defRPr sz="1200">
                <a:latin typeface="Arial" charset="0"/>
              </a:defRPr>
            </a:lvl1pPr>
          </a:lstStyle>
          <a:p>
            <a:endParaRPr lang="es-ES"/>
          </a:p>
        </p:txBody>
      </p:sp>
      <p:sp>
        <p:nvSpPr>
          <p:cNvPr id="246787" name="Rectangle 3"/>
          <p:cNvSpPr>
            <a:spLocks noGrp="1" noChangeArrowheads="1"/>
          </p:cNvSpPr>
          <p:nvPr>
            <p:ph type="dt" sz="quarter" idx="1"/>
          </p:nvPr>
        </p:nvSpPr>
        <p:spPr bwMode="auto">
          <a:xfrm>
            <a:off x="3850858" y="1"/>
            <a:ext cx="2946824"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18" tIns="45659" rIns="91318" bIns="45659" numCol="1" anchor="t" anchorCtr="0" compatLnSpc="1">
            <a:prstTxWarp prst="textNoShape">
              <a:avLst/>
            </a:prstTxWarp>
          </a:bodyPr>
          <a:lstStyle>
            <a:lvl1pPr algn="r">
              <a:defRPr sz="1200">
                <a:latin typeface="Arial" charset="0"/>
              </a:defRPr>
            </a:lvl1pPr>
          </a:lstStyle>
          <a:p>
            <a:endParaRPr lang="es-ES"/>
          </a:p>
        </p:txBody>
      </p:sp>
      <p:sp>
        <p:nvSpPr>
          <p:cNvPr id="246788" name="Rectangle 4"/>
          <p:cNvSpPr>
            <a:spLocks noGrp="1" noChangeArrowheads="1"/>
          </p:cNvSpPr>
          <p:nvPr>
            <p:ph type="ftr" sz="quarter" idx="2"/>
          </p:nvPr>
        </p:nvSpPr>
        <p:spPr bwMode="auto">
          <a:xfrm>
            <a:off x="0" y="9431821"/>
            <a:ext cx="2946824"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18" tIns="45659" rIns="91318" bIns="45659" numCol="1" anchor="b" anchorCtr="0" compatLnSpc="1">
            <a:prstTxWarp prst="textNoShape">
              <a:avLst/>
            </a:prstTxWarp>
          </a:bodyPr>
          <a:lstStyle>
            <a:lvl1pPr>
              <a:defRPr sz="1200">
                <a:latin typeface="Arial" charset="0"/>
              </a:defRPr>
            </a:lvl1pPr>
          </a:lstStyle>
          <a:p>
            <a:endParaRPr lang="es-ES"/>
          </a:p>
        </p:txBody>
      </p:sp>
      <p:sp>
        <p:nvSpPr>
          <p:cNvPr id="246789" name="Rectangle 5"/>
          <p:cNvSpPr>
            <a:spLocks noGrp="1" noChangeArrowheads="1"/>
          </p:cNvSpPr>
          <p:nvPr>
            <p:ph type="sldNum" sz="quarter" idx="3"/>
          </p:nvPr>
        </p:nvSpPr>
        <p:spPr bwMode="auto">
          <a:xfrm>
            <a:off x="3850858" y="9431821"/>
            <a:ext cx="2946824"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18" tIns="45659" rIns="91318" bIns="45659" numCol="1" anchor="b" anchorCtr="0" compatLnSpc="1">
            <a:prstTxWarp prst="textNoShape">
              <a:avLst/>
            </a:prstTxWarp>
          </a:bodyPr>
          <a:lstStyle>
            <a:lvl1pPr algn="r">
              <a:defRPr sz="1200">
                <a:latin typeface="Arial" charset="0"/>
              </a:defRPr>
            </a:lvl1pPr>
          </a:lstStyle>
          <a:p>
            <a:fld id="{0EFA1873-8D56-4329-9B9E-676D1A4ABAE5}" type="slidenum">
              <a:rPr lang="es-ES"/>
              <a:pPr/>
              <a:t>‹Nº›</a:t>
            </a:fld>
            <a:endParaRPr lang="es-ES"/>
          </a:p>
        </p:txBody>
      </p:sp>
    </p:spTree>
    <p:extLst>
      <p:ext uri="{BB962C8B-B14F-4D97-AF65-F5344CB8AC3E}">
        <p14:creationId xmlns:p14="http://schemas.microsoft.com/office/powerpoint/2010/main" val="41482765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1"/>
            <a:ext cx="2945237"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6" tIns="45709" rIns="91416" bIns="45709" numCol="1" anchor="t" anchorCtr="0" compatLnSpc="1">
            <a:prstTxWarp prst="textNoShape">
              <a:avLst/>
            </a:prstTxWarp>
          </a:bodyPr>
          <a:lstStyle>
            <a:lvl1pPr defTabSz="914776">
              <a:defRPr sz="1200">
                <a:latin typeface="Arial" charset="0"/>
              </a:defRPr>
            </a:lvl1pPr>
          </a:lstStyle>
          <a:p>
            <a:endParaRPr lang="ca-ES"/>
          </a:p>
        </p:txBody>
      </p:sp>
      <p:sp>
        <p:nvSpPr>
          <p:cNvPr id="6147" name="Rectangle 3"/>
          <p:cNvSpPr>
            <a:spLocks noGrp="1" noChangeArrowheads="1"/>
          </p:cNvSpPr>
          <p:nvPr>
            <p:ph type="dt" idx="1"/>
          </p:nvPr>
        </p:nvSpPr>
        <p:spPr bwMode="auto">
          <a:xfrm>
            <a:off x="3850858" y="1"/>
            <a:ext cx="2946824"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6" tIns="45709" rIns="91416" bIns="45709" numCol="1" anchor="t" anchorCtr="0" compatLnSpc="1">
            <a:prstTxWarp prst="textNoShape">
              <a:avLst/>
            </a:prstTxWarp>
          </a:bodyPr>
          <a:lstStyle>
            <a:lvl1pPr algn="r" defTabSz="914776">
              <a:defRPr sz="1200">
                <a:latin typeface="Arial" charset="0"/>
              </a:defRPr>
            </a:lvl1pPr>
          </a:lstStyle>
          <a:p>
            <a:endParaRPr lang="ca-ES"/>
          </a:p>
        </p:txBody>
      </p:sp>
      <p:sp>
        <p:nvSpPr>
          <p:cNvPr id="6148" name="Rectangle 4"/>
          <p:cNvSpPr>
            <a:spLocks noGrp="1" noRot="1" noChangeAspect="1" noChangeArrowheads="1" noTextEdit="1"/>
          </p:cNvSpPr>
          <p:nvPr>
            <p:ph type="sldImg" idx="2"/>
          </p:nvPr>
        </p:nvSpPr>
        <p:spPr bwMode="auto">
          <a:xfrm>
            <a:off x="709613" y="742950"/>
            <a:ext cx="5381625" cy="37258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678819" y="4716701"/>
            <a:ext cx="5441631" cy="44677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6" tIns="45709" rIns="91416" bIns="45709" numCol="1" anchor="t" anchorCtr="0" compatLnSpc="1">
            <a:prstTxWarp prst="textNoShape">
              <a:avLst/>
            </a:prstTxWarp>
          </a:bodyPr>
          <a:lstStyle/>
          <a:p>
            <a:pPr lvl="0"/>
            <a:r>
              <a:rPr lang="ca-ES"/>
              <a:t>Haga clic para modificar el estilo de texto del patrón</a:t>
            </a:r>
          </a:p>
          <a:p>
            <a:pPr lvl="1"/>
            <a:r>
              <a:rPr lang="ca-ES"/>
              <a:t>Segundo nivel</a:t>
            </a:r>
          </a:p>
          <a:p>
            <a:pPr lvl="2"/>
            <a:r>
              <a:rPr lang="ca-ES"/>
              <a:t>Tercer nivel</a:t>
            </a:r>
          </a:p>
          <a:p>
            <a:pPr lvl="3"/>
            <a:r>
              <a:rPr lang="ca-ES"/>
              <a:t>Cuarto nivel</a:t>
            </a:r>
          </a:p>
          <a:p>
            <a:pPr lvl="4"/>
            <a:r>
              <a:rPr lang="ca-ES"/>
              <a:t>Quinto nivel</a:t>
            </a:r>
          </a:p>
        </p:txBody>
      </p:sp>
      <p:sp>
        <p:nvSpPr>
          <p:cNvPr id="6150" name="Rectangle 6"/>
          <p:cNvSpPr>
            <a:spLocks noGrp="1" noChangeArrowheads="1"/>
          </p:cNvSpPr>
          <p:nvPr>
            <p:ph type="ftr" sz="quarter" idx="4"/>
          </p:nvPr>
        </p:nvSpPr>
        <p:spPr bwMode="auto">
          <a:xfrm>
            <a:off x="0" y="9431821"/>
            <a:ext cx="2945237"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6" tIns="45709" rIns="91416" bIns="45709" numCol="1" anchor="b" anchorCtr="0" compatLnSpc="1">
            <a:prstTxWarp prst="textNoShape">
              <a:avLst/>
            </a:prstTxWarp>
          </a:bodyPr>
          <a:lstStyle>
            <a:lvl1pPr defTabSz="914776">
              <a:defRPr sz="1200">
                <a:latin typeface="Arial" charset="0"/>
              </a:defRPr>
            </a:lvl1pPr>
          </a:lstStyle>
          <a:p>
            <a:endParaRPr lang="ca-ES"/>
          </a:p>
        </p:txBody>
      </p:sp>
      <p:sp>
        <p:nvSpPr>
          <p:cNvPr id="6151" name="Rectangle 7"/>
          <p:cNvSpPr>
            <a:spLocks noGrp="1" noChangeArrowheads="1"/>
          </p:cNvSpPr>
          <p:nvPr>
            <p:ph type="sldNum" sz="quarter" idx="5"/>
          </p:nvPr>
        </p:nvSpPr>
        <p:spPr bwMode="auto">
          <a:xfrm>
            <a:off x="3850858" y="9431821"/>
            <a:ext cx="2946824"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6" tIns="45709" rIns="91416" bIns="45709" numCol="1" anchor="b" anchorCtr="0" compatLnSpc="1">
            <a:prstTxWarp prst="textNoShape">
              <a:avLst/>
            </a:prstTxWarp>
          </a:bodyPr>
          <a:lstStyle>
            <a:lvl1pPr algn="r" defTabSz="914776">
              <a:defRPr sz="1200">
                <a:latin typeface="Arial" charset="0"/>
              </a:defRPr>
            </a:lvl1pPr>
          </a:lstStyle>
          <a:p>
            <a:fld id="{6F20635B-D0C2-4241-92E7-17F99858F8AC}" type="slidenum">
              <a:rPr lang="ca-ES"/>
              <a:pPr/>
              <a:t>‹Nº›</a:t>
            </a:fld>
            <a:endParaRPr lang="ca-ES"/>
          </a:p>
        </p:txBody>
      </p:sp>
    </p:spTree>
    <p:extLst>
      <p:ext uri="{BB962C8B-B14F-4D97-AF65-F5344CB8AC3E}">
        <p14:creationId xmlns:p14="http://schemas.microsoft.com/office/powerpoint/2010/main" val="382950152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ca-ES" dirty="0"/>
          </a:p>
        </p:txBody>
      </p:sp>
      <p:sp>
        <p:nvSpPr>
          <p:cNvPr id="4" name="3 Marcador de número de diapositiva"/>
          <p:cNvSpPr>
            <a:spLocks noGrp="1"/>
          </p:cNvSpPr>
          <p:nvPr>
            <p:ph type="sldNum" sz="quarter" idx="10"/>
          </p:nvPr>
        </p:nvSpPr>
        <p:spPr/>
        <p:txBody>
          <a:bodyPr/>
          <a:lstStyle/>
          <a:p>
            <a:fld id="{6F20635B-D0C2-4241-92E7-17F99858F8AC}" type="slidenum">
              <a:rPr lang="ca-ES" smtClean="0"/>
              <a:pPr/>
              <a:t>1</a:t>
            </a:fld>
            <a:endParaRPr lang="ca-ES"/>
          </a:p>
        </p:txBody>
      </p:sp>
    </p:spTree>
    <p:extLst>
      <p:ext uri="{BB962C8B-B14F-4D97-AF65-F5344CB8AC3E}">
        <p14:creationId xmlns:p14="http://schemas.microsoft.com/office/powerpoint/2010/main" val="16904274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E2A023-AE2D-4AEE-B898-CAD787D8C86A}" type="slidenum">
              <a:rPr lang="ca-ES" altLang="es-ES"/>
              <a:pPr/>
              <a:t>16</a:t>
            </a:fld>
            <a:endParaRPr lang="ca-ES" altLang="es-ES"/>
          </a:p>
        </p:txBody>
      </p:sp>
      <p:sp>
        <p:nvSpPr>
          <p:cNvPr id="690178" name="Rectangle 2"/>
          <p:cNvSpPr>
            <a:spLocks noGrp="1" noRot="1" noChangeAspect="1" noChangeArrowheads="1" noTextEdit="1"/>
          </p:cNvSpPr>
          <p:nvPr>
            <p:ph type="sldImg"/>
          </p:nvPr>
        </p:nvSpPr>
        <p:spPr>
          <a:ln/>
        </p:spPr>
      </p:sp>
      <p:sp>
        <p:nvSpPr>
          <p:cNvPr id="690179" name="Rectangle 3"/>
          <p:cNvSpPr>
            <a:spLocks noGrp="1" noChangeArrowheads="1"/>
          </p:cNvSpPr>
          <p:nvPr>
            <p:ph type="body" idx="1"/>
          </p:nvPr>
        </p:nvSpPr>
        <p:spPr/>
        <p:txBody>
          <a:bodyPr/>
          <a:lstStyle/>
          <a:p>
            <a:endParaRPr lang="ca-ES" altLang="es-ES" dirty="0"/>
          </a:p>
        </p:txBody>
      </p:sp>
    </p:spTree>
    <p:extLst>
      <p:ext uri="{BB962C8B-B14F-4D97-AF65-F5344CB8AC3E}">
        <p14:creationId xmlns:p14="http://schemas.microsoft.com/office/powerpoint/2010/main" val="17010324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E2A023-AE2D-4AEE-B898-CAD787D8C86A}" type="slidenum">
              <a:rPr lang="ca-ES" altLang="es-ES"/>
              <a:pPr/>
              <a:t>17</a:t>
            </a:fld>
            <a:endParaRPr lang="ca-ES" altLang="es-ES"/>
          </a:p>
        </p:txBody>
      </p:sp>
      <p:sp>
        <p:nvSpPr>
          <p:cNvPr id="690178" name="Rectangle 2"/>
          <p:cNvSpPr>
            <a:spLocks noGrp="1" noRot="1" noChangeAspect="1" noChangeArrowheads="1" noTextEdit="1"/>
          </p:cNvSpPr>
          <p:nvPr>
            <p:ph type="sldImg"/>
          </p:nvPr>
        </p:nvSpPr>
        <p:spPr>
          <a:ln/>
        </p:spPr>
      </p:sp>
      <p:sp>
        <p:nvSpPr>
          <p:cNvPr id="690179" name="Rectangle 3"/>
          <p:cNvSpPr>
            <a:spLocks noGrp="1" noChangeArrowheads="1"/>
          </p:cNvSpPr>
          <p:nvPr>
            <p:ph type="body" idx="1"/>
          </p:nvPr>
        </p:nvSpPr>
        <p:spPr/>
        <p:txBody>
          <a:bodyPr/>
          <a:lstStyle/>
          <a:p>
            <a:endParaRPr lang="ca-ES" altLang="es-ES" dirty="0"/>
          </a:p>
        </p:txBody>
      </p:sp>
    </p:spTree>
    <p:extLst>
      <p:ext uri="{BB962C8B-B14F-4D97-AF65-F5344CB8AC3E}">
        <p14:creationId xmlns:p14="http://schemas.microsoft.com/office/powerpoint/2010/main" val="40286931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E2A023-AE2D-4AEE-B898-CAD787D8C86A}" type="slidenum">
              <a:rPr lang="ca-ES" altLang="es-ES"/>
              <a:pPr/>
              <a:t>18</a:t>
            </a:fld>
            <a:endParaRPr lang="ca-ES" altLang="es-ES"/>
          </a:p>
        </p:txBody>
      </p:sp>
      <p:sp>
        <p:nvSpPr>
          <p:cNvPr id="690178" name="Rectangle 2"/>
          <p:cNvSpPr>
            <a:spLocks noGrp="1" noRot="1" noChangeAspect="1" noChangeArrowheads="1" noTextEdit="1"/>
          </p:cNvSpPr>
          <p:nvPr>
            <p:ph type="sldImg"/>
          </p:nvPr>
        </p:nvSpPr>
        <p:spPr>
          <a:ln/>
        </p:spPr>
      </p:sp>
      <p:sp>
        <p:nvSpPr>
          <p:cNvPr id="690179" name="Rectangle 3"/>
          <p:cNvSpPr>
            <a:spLocks noGrp="1" noChangeArrowheads="1"/>
          </p:cNvSpPr>
          <p:nvPr>
            <p:ph type="body" idx="1"/>
          </p:nvPr>
        </p:nvSpPr>
        <p:spPr/>
        <p:txBody>
          <a:bodyPr/>
          <a:lstStyle/>
          <a:p>
            <a:endParaRPr lang="ca-ES" altLang="es-ES" dirty="0"/>
          </a:p>
        </p:txBody>
      </p:sp>
    </p:spTree>
    <p:extLst>
      <p:ext uri="{BB962C8B-B14F-4D97-AF65-F5344CB8AC3E}">
        <p14:creationId xmlns:p14="http://schemas.microsoft.com/office/powerpoint/2010/main" val="14134558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76154F-CDBA-4FA2-BE1D-8906433D884C}" type="slidenum">
              <a:rPr lang="ca-ES" altLang="es-ES"/>
              <a:pPr/>
              <a:t>19</a:t>
            </a:fld>
            <a:endParaRPr lang="ca-ES" altLang="es-ES"/>
          </a:p>
        </p:txBody>
      </p:sp>
      <p:sp>
        <p:nvSpPr>
          <p:cNvPr id="673794" name="Rectangle 2"/>
          <p:cNvSpPr>
            <a:spLocks noGrp="1" noRot="1" noChangeAspect="1" noChangeArrowheads="1" noTextEdit="1"/>
          </p:cNvSpPr>
          <p:nvPr>
            <p:ph type="sldImg"/>
          </p:nvPr>
        </p:nvSpPr>
        <p:spPr>
          <a:ln/>
        </p:spPr>
      </p:sp>
      <p:sp>
        <p:nvSpPr>
          <p:cNvPr id="673795" name="Rectangle 3"/>
          <p:cNvSpPr>
            <a:spLocks noGrp="1" noChangeArrowheads="1"/>
          </p:cNvSpPr>
          <p:nvPr>
            <p:ph type="body" idx="1"/>
          </p:nvPr>
        </p:nvSpPr>
        <p:spPr/>
        <p:txBody>
          <a:bodyPr/>
          <a:lstStyle/>
          <a:p>
            <a:endParaRPr lang="es-ES" altLang="es-ES" dirty="0"/>
          </a:p>
        </p:txBody>
      </p:sp>
    </p:spTree>
    <p:extLst>
      <p:ext uri="{BB962C8B-B14F-4D97-AF65-F5344CB8AC3E}">
        <p14:creationId xmlns:p14="http://schemas.microsoft.com/office/powerpoint/2010/main" val="11265692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76154F-CDBA-4FA2-BE1D-8906433D884C}" type="slidenum">
              <a:rPr lang="ca-ES" altLang="es-ES"/>
              <a:pPr/>
              <a:t>21</a:t>
            </a:fld>
            <a:endParaRPr lang="ca-ES" altLang="es-ES"/>
          </a:p>
        </p:txBody>
      </p:sp>
      <p:sp>
        <p:nvSpPr>
          <p:cNvPr id="673794" name="Rectangle 2"/>
          <p:cNvSpPr>
            <a:spLocks noGrp="1" noRot="1" noChangeAspect="1" noChangeArrowheads="1" noTextEdit="1"/>
          </p:cNvSpPr>
          <p:nvPr>
            <p:ph type="sldImg"/>
          </p:nvPr>
        </p:nvSpPr>
        <p:spPr>
          <a:ln/>
        </p:spPr>
      </p:sp>
      <p:sp>
        <p:nvSpPr>
          <p:cNvPr id="673795" name="Rectangle 3"/>
          <p:cNvSpPr>
            <a:spLocks noGrp="1" noChangeArrowheads="1"/>
          </p:cNvSpPr>
          <p:nvPr>
            <p:ph type="body" idx="1"/>
          </p:nvPr>
        </p:nvSpPr>
        <p:spPr/>
        <p:txBody>
          <a:bodyPr/>
          <a:lstStyle/>
          <a:p>
            <a:endParaRPr lang="es-ES" altLang="es-ES"/>
          </a:p>
        </p:txBody>
      </p:sp>
    </p:spTree>
    <p:extLst>
      <p:ext uri="{BB962C8B-B14F-4D97-AF65-F5344CB8AC3E}">
        <p14:creationId xmlns:p14="http://schemas.microsoft.com/office/powerpoint/2010/main" val="9288511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76154F-CDBA-4FA2-BE1D-8906433D884C}" type="slidenum">
              <a:rPr lang="ca-ES" altLang="es-ES"/>
              <a:pPr/>
              <a:t>22</a:t>
            </a:fld>
            <a:endParaRPr lang="ca-ES" altLang="es-ES"/>
          </a:p>
        </p:txBody>
      </p:sp>
      <p:sp>
        <p:nvSpPr>
          <p:cNvPr id="673794" name="Rectangle 2"/>
          <p:cNvSpPr>
            <a:spLocks noGrp="1" noRot="1" noChangeAspect="1" noChangeArrowheads="1" noTextEdit="1"/>
          </p:cNvSpPr>
          <p:nvPr>
            <p:ph type="sldImg"/>
          </p:nvPr>
        </p:nvSpPr>
        <p:spPr>
          <a:ln/>
        </p:spPr>
      </p:sp>
      <p:sp>
        <p:nvSpPr>
          <p:cNvPr id="673795" name="Rectangle 3"/>
          <p:cNvSpPr>
            <a:spLocks noGrp="1" noChangeArrowheads="1"/>
          </p:cNvSpPr>
          <p:nvPr>
            <p:ph type="body" idx="1"/>
          </p:nvPr>
        </p:nvSpPr>
        <p:spPr/>
        <p:txBody>
          <a:bodyPr/>
          <a:lstStyle/>
          <a:p>
            <a:endParaRPr lang="es-ES" altLang="es-ES"/>
          </a:p>
        </p:txBody>
      </p:sp>
    </p:spTree>
    <p:extLst>
      <p:ext uri="{BB962C8B-B14F-4D97-AF65-F5344CB8AC3E}">
        <p14:creationId xmlns:p14="http://schemas.microsoft.com/office/powerpoint/2010/main" val="12526483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76154F-CDBA-4FA2-BE1D-8906433D884C}" type="slidenum">
              <a:rPr lang="ca-ES" altLang="es-ES"/>
              <a:pPr/>
              <a:t>23</a:t>
            </a:fld>
            <a:endParaRPr lang="ca-ES" altLang="es-ES"/>
          </a:p>
        </p:txBody>
      </p:sp>
      <p:sp>
        <p:nvSpPr>
          <p:cNvPr id="673794" name="Rectangle 2"/>
          <p:cNvSpPr>
            <a:spLocks noGrp="1" noRot="1" noChangeAspect="1" noChangeArrowheads="1" noTextEdit="1"/>
          </p:cNvSpPr>
          <p:nvPr>
            <p:ph type="sldImg"/>
          </p:nvPr>
        </p:nvSpPr>
        <p:spPr>
          <a:ln/>
        </p:spPr>
      </p:sp>
      <p:sp>
        <p:nvSpPr>
          <p:cNvPr id="673795" name="Rectangle 3"/>
          <p:cNvSpPr>
            <a:spLocks noGrp="1" noChangeArrowheads="1"/>
          </p:cNvSpPr>
          <p:nvPr>
            <p:ph type="body" idx="1"/>
          </p:nvPr>
        </p:nvSpPr>
        <p:spPr/>
        <p:txBody>
          <a:bodyPr/>
          <a:lstStyle/>
          <a:p>
            <a:endParaRPr lang="es-ES" altLang="es-ES"/>
          </a:p>
        </p:txBody>
      </p:sp>
    </p:spTree>
    <p:extLst>
      <p:ext uri="{BB962C8B-B14F-4D97-AF65-F5344CB8AC3E}">
        <p14:creationId xmlns:p14="http://schemas.microsoft.com/office/powerpoint/2010/main" val="20917682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76154F-CDBA-4FA2-BE1D-8906433D884C}" type="slidenum">
              <a:rPr lang="ca-ES" altLang="es-ES"/>
              <a:pPr/>
              <a:t>24</a:t>
            </a:fld>
            <a:endParaRPr lang="ca-ES" altLang="es-ES"/>
          </a:p>
        </p:txBody>
      </p:sp>
      <p:sp>
        <p:nvSpPr>
          <p:cNvPr id="673794" name="Rectangle 2"/>
          <p:cNvSpPr>
            <a:spLocks noGrp="1" noRot="1" noChangeAspect="1" noChangeArrowheads="1" noTextEdit="1"/>
          </p:cNvSpPr>
          <p:nvPr>
            <p:ph type="sldImg"/>
          </p:nvPr>
        </p:nvSpPr>
        <p:spPr>
          <a:ln/>
        </p:spPr>
      </p:sp>
      <p:sp>
        <p:nvSpPr>
          <p:cNvPr id="673795" name="Rectangle 3"/>
          <p:cNvSpPr>
            <a:spLocks noGrp="1" noChangeArrowheads="1"/>
          </p:cNvSpPr>
          <p:nvPr>
            <p:ph type="body" idx="1"/>
          </p:nvPr>
        </p:nvSpPr>
        <p:spPr/>
        <p:txBody>
          <a:bodyPr/>
          <a:lstStyle/>
          <a:p>
            <a:endParaRPr lang="es-ES" altLang="es-ES"/>
          </a:p>
        </p:txBody>
      </p:sp>
    </p:spTree>
    <p:extLst>
      <p:ext uri="{BB962C8B-B14F-4D97-AF65-F5344CB8AC3E}">
        <p14:creationId xmlns:p14="http://schemas.microsoft.com/office/powerpoint/2010/main" val="39555312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76154F-CDBA-4FA2-BE1D-8906433D884C}" type="slidenum">
              <a:rPr lang="ca-ES" altLang="es-ES"/>
              <a:pPr/>
              <a:t>25</a:t>
            </a:fld>
            <a:endParaRPr lang="ca-ES" altLang="es-ES"/>
          </a:p>
        </p:txBody>
      </p:sp>
      <p:sp>
        <p:nvSpPr>
          <p:cNvPr id="673794" name="Rectangle 2"/>
          <p:cNvSpPr>
            <a:spLocks noGrp="1" noRot="1" noChangeAspect="1" noChangeArrowheads="1" noTextEdit="1"/>
          </p:cNvSpPr>
          <p:nvPr>
            <p:ph type="sldImg"/>
          </p:nvPr>
        </p:nvSpPr>
        <p:spPr>
          <a:ln/>
        </p:spPr>
      </p:sp>
      <p:sp>
        <p:nvSpPr>
          <p:cNvPr id="673795" name="Rectangle 3"/>
          <p:cNvSpPr>
            <a:spLocks noGrp="1" noChangeArrowheads="1"/>
          </p:cNvSpPr>
          <p:nvPr>
            <p:ph type="body" idx="1"/>
          </p:nvPr>
        </p:nvSpPr>
        <p:spPr/>
        <p:txBody>
          <a:bodyPr/>
          <a:lstStyle/>
          <a:p>
            <a:endParaRPr lang="es-ES" altLang="es-ES"/>
          </a:p>
        </p:txBody>
      </p:sp>
    </p:spTree>
    <p:extLst>
      <p:ext uri="{BB962C8B-B14F-4D97-AF65-F5344CB8AC3E}">
        <p14:creationId xmlns:p14="http://schemas.microsoft.com/office/powerpoint/2010/main" val="30720234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76154F-CDBA-4FA2-BE1D-8906433D884C}" type="slidenum">
              <a:rPr lang="ca-ES" altLang="es-ES"/>
              <a:pPr/>
              <a:t>26</a:t>
            </a:fld>
            <a:endParaRPr lang="ca-ES" altLang="es-ES"/>
          </a:p>
        </p:txBody>
      </p:sp>
      <p:sp>
        <p:nvSpPr>
          <p:cNvPr id="673794" name="Rectangle 2"/>
          <p:cNvSpPr>
            <a:spLocks noGrp="1" noRot="1" noChangeAspect="1" noChangeArrowheads="1" noTextEdit="1"/>
          </p:cNvSpPr>
          <p:nvPr>
            <p:ph type="sldImg"/>
          </p:nvPr>
        </p:nvSpPr>
        <p:spPr>
          <a:ln/>
        </p:spPr>
      </p:sp>
      <p:sp>
        <p:nvSpPr>
          <p:cNvPr id="673795" name="Rectangle 3"/>
          <p:cNvSpPr>
            <a:spLocks noGrp="1" noChangeArrowheads="1"/>
          </p:cNvSpPr>
          <p:nvPr>
            <p:ph type="body" idx="1"/>
          </p:nvPr>
        </p:nvSpPr>
        <p:spPr/>
        <p:txBody>
          <a:bodyPr/>
          <a:lstStyle/>
          <a:p>
            <a:endParaRPr lang="es-ES" altLang="es-ES"/>
          </a:p>
        </p:txBody>
      </p:sp>
    </p:spTree>
    <p:extLst>
      <p:ext uri="{BB962C8B-B14F-4D97-AF65-F5344CB8AC3E}">
        <p14:creationId xmlns:p14="http://schemas.microsoft.com/office/powerpoint/2010/main" val="809160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dirty="0"/>
          </a:p>
        </p:txBody>
      </p:sp>
      <p:sp>
        <p:nvSpPr>
          <p:cNvPr id="4" name="Marcador de número de diapositiva 3"/>
          <p:cNvSpPr>
            <a:spLocks noGrp="1"/>
          </p:cNvSpPr>
          <p:nvPr>
            <p:ph type="sldNum" sz="quarter" idx="10"/>
          </p:nvPr>
        </p:nvSpPr>
        <p:spPr/>
        <p:txBody>
          <a:bodyPr/>
          <a:lstStyle/>
          <a:p>
            <a:fld id="{6F20635B-D0C2-4241-92E7-17F99858F8AC}" type="slidenum">
              <a:rPr lang="ca-ES" smtClean="0"/>
              <a:pPr/>
              <a:t>5</a:t>
            </a:fld>
            <a:endParaRPr lang="ca-ES"/>
          </a:p>
        </p:txBody>
      </p:sp>
    </p:spTree>
    <p:extLst>
      <p:ext uri="{BB962C8B-B14F-4D97-AF65-F5344CB8AC3E}">
        <p14:creationId xmlns:p14="http://schemas.microsoft.com/office/powerpoint/2010/main" val="32821125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76154F-CDBA-4FA2-BE1D-8906433D884C}" type="slidenum">
              <a:rPr lang="ca-ES" altLang="es-ES"/>
              <a:pPr/>
              <a:t>27</a:t>
            </a:fld>
            <a:endParaRPr lang="ca-ES" altLang="es-ES"/>
          </a:p>
        </p:txBody>
      </p:sp>
      <p:sp>
        <p:nvSpPr>
          <p:cNvPr id="673794" name="Rectangle 2"/>
          <p:cNvSpPr>
            <a:spLocks noGrp="1" noRot="1" noChangeAspect="1" noChangeArrowheads="1" noTextEdit="1"/>
          </p:cNvSpPr>
          <p:nvPr>
            <p:ph type="sldImg"/>
          </p:nvPr>
        </p:nvSpPr>
        <p:spPr>
          <a:ln/>
        </p:spPr>
      </p:sp>
      <p:sp>
        <p:nvSpPr>
          <p:cNvPr id="673795" name="Rectangle 3"/>
          <p:cNvSpPr>
            <a:spLocks noGrp="1" noChangeArrowheads="1"/>
          </p:cNvSpPr>
          <p:nvPr>
            <p:ph type="body" idx="1"/>
          </p:nvPr>
        </p:nvSpPr>
        <p:spPr/>
        <p:txBody>
          <a:bodyPr/>
          <a:lstStyle/>
          <a:p>
            <a:endParaRPr lang="es-ES" altLang="es-ES"/>
          </a:p>
        </p:txBody>
      </p:sp>
    </p:spTree>
    <p:extLst>
      <p:ext uri="{BB962C8B-B14F-4D97-AF65-F5344CB8AC3E}">
        <p14:creationId xmlns:p14="http://schemas.microsoft.com/office/powerpoint/2010/main" val="9375421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76154F-CDBA-4FA2-BE1D-8906433D884C}" type="slidenum">
              <a:rPr lang="ca-ES" altLang="es-ES"/>
              <a:pPr/>
              <a:t>28</a:t>
            </a:fld>
            <a:endParaRPr lang="ca-ES" altLang="es-ES"/>
          </a:p>
        </p:txBody>
      </p:sp>
      <p:sp>
        <p:nvSpPr>
          <p:cNvPr id="673794" name="Rectangle 2"/>
          <p:cNvSpPr>
            <a:spLocks noGrp="1" noRot="1" noChangeAspect="1" noChangeArrowheads="1" noTextEdit="1"/>
          </p:cNvSpPr>
          <p:nvPr>
            <p:ph type="sldImg"/>
          </p:nvPr>
        </p:nvSpPr>
        <p:spPr>
          <a:ln/>
        </p:spPr>
      </p:sp>
      <p:sp>
        <p:nvSpPr>
          <p:cNvPr id="673795" name="Rectangle 3"/>
          <p:cNvSpPr>
            <a:spLocks noGrp="1" noChangeArrowheads="1"/>
          </p:cNvSpPr>
          <p:nvPr>
            <p:ph type="body" idx="1"/>
          </p:nvPr>
        </p:nvSpPr>
        <p:spPr/>
        <p:txBody>
          <a:bodyPr/>
          <a:lstStyle/>
          <a:p>
            <a:endParaRPr lang="es-ES" altLang="es-ES"/>
          </a:p>
        </p:txBody>
      </p:sp>
    </p:spTree>
    <p:extLst>
      <p:ext uri="{BB962C8B-B14F-4D97-AF65-F5344CB8AC3E}">
        <p14:creationId xmlns:p14="http://schemas.microsoft.com/office/powerpoint/2010/main" val="24019536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76154F-CDBA-4FA2-BE1D-8906433D884C}" type="slidenum">
              <a:rPr lang="ca-ES" altLang="es-ES"/>
              <a:pPr/>
              <a:t>29</a:t>
            </a:fld>
            <a:endParaRPr lang="ca-ES" altLang="es-ES"/>
          </a:p>
        </p:txBody>
      </p:sp>
      <p:sp>
        <p:nvSpPr>
          <p:cNvPr id="673794" name="Rectangle 2"/>
          <p:cNvSpPr>
            <a:spLocks noGrp="1" noRot="1" noChangeAspect="1" noChangeArrowheads="1" noTextEdit="1"/>
          </p:cNvSpPr>
          <p:nvPr>
            <p:ph type="sldImg"/>
          </p:nvPr>
        </p:nvSpPr>
        <p:spPr>
          <a:ln/>
        </p:spPr>
      </p:sp>
      <p:sp>
        <p:nvSpPr>
          <p:cNvPr id="673795" name="Rectangle 3"/>
          <p:cNvSpPr>
            <a:spLocks noGrp="1" noChangeArrowheads="1"/>
          </p:cNvSpPr>
          <p:nvPr>
            <p:ph type="body" idx="1"/>
          </p:nvPr>
        </p:nvSpPr>
        <p:spPr/>
        <p:txBody>
          <a:bodyPr/>
          <a:lstStyle/>
          <a:p>
            <a:endParaRPr lang="es-ES" altLang="es-ES"/>
          </a:p>
        </p:txBody>
      </p:sp>
    </p:spTree>
    <p:extLst>
      <p:ext uri="{BB962C8B-B14F-4D97-AF65-F5344CB8AC3E}">
        <p14:creationId xmlns:p14="http://schemas.microsoft.com/office/powerpoint/2010/main" val="26856323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76154F-CDBA-4FA2-BE1D-8906433D884C}" type="slidenum">
              <a:rPr lang="ca-ES" altLang="es-ES"/>
              <a:pPr/>
              <a:t>30</a:t>
            </a:fld>
            <a:endParaRPr lang="ca-ES" altLang="es-ES"/>
          </a:p>
        </p:txBody>
      </p:sp>
      <p:sp>
        <p:nvSpPr>
          <p:cNvPr id="673794" name="Rectangle 2"/>
          <p:cNvSpPr>
            <a:spLocks noGrp="1" noRot="1" noChangeAspect="1" noChangeArrowheads="1" noTextEdit="1"/>
          </p:cNvSpPr>
          <p:nvPr>
            <p:ph type="sldImg"/>
          </p:nvPr>
        </p:nvSpPr>
        <p:spPr>
          <a:ln/>
        </p:spPr>
      </p:sp>
      <p:sp>
        <p:nvSpPr>
          <p:cNvPr id="673795" name="Rectangle 3"/>
          <p:cNvSpPr>
            <a:spLocks noGrp="1" noChangeArrowheads="1"/>
          </p:cNvSpPr>
          <p:nvPr>
            <p:ph type="body" idx="1"/>
          </p:nvPr>
        </p:nvSpPr>
        <p:spPr/>
        <p:txBody>
          <a:bodyPr/>
          <a:lstStyle/>
          <a:p>
            <a:endParaRPr lang="es-ES" altLang="es-ES"/>
          </a:p>
        </p:txBody>
      </p:sp>
    </p:spTree>
    <p:extLst>
      <p:ext uri="{BB962C8B-B14F-4D97-AF65-F5344CB8AC3E}">
        <p14:creationId xmlns:p14="http://schemas.microsoft.com/office/powerpoint/2010/main" val="25016102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76154F-CDBA-4FA2-BE1D-8906433D884C}" type="slidenum">
              <a:rPr lang="ca-ES" altLang="es-ES"/>
              <a:pPr/>
              <a:t>31</a:t>
            </a:fld>
            <a:endParaRPr lang="ca-ES" altLang="es-ES"/>
          </a:p>
        </p:txBody>
      </p:sp>
      <p:sp>
        <p:nvSpPr>
          <p:cNvPr id="673794" name="Rectangle 2"/>
          <p:cNvSpPr>
            <a:spLocks noGrp="1" noRot="1" noChangeAspect="1" noChangeArrowheads="1" noTextEdit="1"/>
          </p:cNvSpPr>
          <p:nvPr>
            <p:ph type="sldImg"/>
          </p:nvPr>
        </p:nvSpPr>
        <p:spPr>
          <a:ln/>
        </p:spPr>
      </p:sp>
      <p:sp>
        <p:nvSpPr>
          <p:cNvPr id="673795" name="Rectangle 3"/>
          <p:cNvSpPr>
            <a:spLocks noGrp="1" noChangeArrowheads="1"/>
          </p:cNvSpPr>
          <p:nvPr>
            <p:ph type="body" idx="1"/>
          </p:nvPr>
        </p:nvSpPr>
        <p:spPr/>
        <p:txBody>
          <a:bodyPr/>
          <a:lstStyle/>
          <a:p>
            <a:endParaRPr lang="es-ES" altLang="es-ES" dirty="0"/>
          </a:p>
        </p:txBody>
      </p:sp>
    </p:spTree>
    <p:extLst>
      <p:ext uri="{BB962C8B-B14F-4D97-AF65-F5344CB8AC3E}">
        <p14:creationId xmlns:p14="http://schemas.microsoft.com/office/powerpoint/2010/main" val="18837660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76154F-CDBA-4FA2-BE1D-8906433D884C}" type="slidenum">
              <a:rPr lang="ca-ES" altLang="es-ES"/>
              <a:pPr/>
              <a:t>32</a:t>
            </a:fld>
            <a:endParaRPr lang="ca-ES" altLang="es-ES"/>
          </a:p>
        </p:txBody>
      </p:sp>
      <p:sp>
        <p:nvSpPr>
          <p:cNvPr id="673794" name="Rectangle 2"/>
          <p:cNvSpPr>
            <a:spLocks noGrp="1" noRot="1" noChangeAspect="1" noChangeArrowheads="1" noTextEdit="1"/>
          </p:cNvSpPr>
          <p:nvPr>
            <p:ph type="sldImg"/>
          </p:nvPr>
        </p:nvSpPr>
        <p:spPr>
          <a:ln/>
        </p:spPr>
      </p:sp>
      <p:sp>
        <p:nvSpPr>
          <p:cNvPr id="673795" name="Rectangle 3"/>
          <p:cNvSpPr>
            <a:spLocks noGrp="1" noChangeArrowheads="1"/>
          </p:cNvSpPr>
          <p:nvPr>
            <p:ph type="body" idx="1"/>
          </p:nvPr>
        </p:nvSpPr>
        <p:spPr/>
        <p:txBody>
          <a:bodyPr/>
          <a:lstStyle/>
          <a:p>
            <a:endParaRPr lang="es-ES" altLang="es-ES" dirty="0"/>
          </a:p>
        </p:txBody>
      </p:sp>
    </p:spTree>
    <p:extLst>
      <p:ext uri="{BB962C8B-B14F-4D97-AF65-F5344CB8AC3E}">
        <p14:creationId xmlns:p14="http://schemas.microsoft.com/office/powerpoint/2010/main" val="31114980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E2A023-AE2D-4AEE-B898-CAD787D8C86A}" type="slidenum">
              <a:rPr lang="ca-ES" altLang="es-ES">
                <a:solidFill>
                  <a:srgbClr val="000000"/>
                </a:solidFill>
              </a:rPr>
              <a:pPr/>
              <a:t>8</a:t>
            </a:fld>
            <a:endParaRPr lang="ca-ES" altLang="es-ES">
              <a:solidFill>
                <a:srgbClr val="000000"/>
              </a:solidFill>
            </a:endParaRPr>
          </a:p>
        </p:txBody>
      </p:sp>
      <p:sp>
        <p:nvSpPr>
          <p:cNvPr id="690178" name="Rectangle 2"/>
          <p:cNvSpPr>
            <a:spLocks noGrp="1" noRot="1" noChangeAspect="1" noChangeArrowheads="1" noTextEdit="1"/>
          </p:cNvSpPr>
          <p:nvPr>
            <p:ph type="sldImg"/>
          </p:nvPr>
        </p:nvSpPr>
        <p:spPr>
          <a:xfrm>
            <a:off x="1200150" y="1143000"/>
            <a:ext cx="4457700" cy="3086100"/>
          </a:xfrm>
          <a:ln/>
        </p:spPr>
      </p:sp>
      <p:sp>
        <p:nvSpPr>
          <p:cNvPr id="690179" name="Rectangle 3"/>
          <p:cNvSpPr>
            <a:spLocks noGrp="1" noChangeArrowheads="1"/>
          </p:cNvSpPr>
          <p:nvPr>
            <p:ph type="body" idx="1"/>
          </p:nvPr>
        </p:nvSpPr>
        <p:spPr/>
        <p:txBody>
          <a:bodyPr/>
          <a:lstStyle/>
          <a:p>
            <a:endParaRPr lang="ca-ES" altLang="es-ES" dirty="0"/>
          </a:p>
        </p:txBody>
      </p:sp>
    </p:spTree>
    <p:extLst>
      <p:ext uri="{BB962C8B-B14F-4D97-AF65-F5344CB8AC3E}">
        <p14:creationId xmlns:p14="http://schemas.microsoft.com/office/powerpoint/2010/main" val="27593460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E2A023-AE2D-4AEE-B898-CAD787D8C86A}" type="slidenum">
              <a:rPr lang="ca-ES" altLang="es-ES">
                <a:solidFill>
                  <a:srgbClr val="000000"/>
                </a:solidFill>
              </a:rPr>
              <a:pPr/>
              <a:t>9</a:t>
            </a:fld>
            <a:endParaRPr lang="ca-ES" altLang="es-ES">
              <a:solidFill>
                <a:srgbClr val="000000"/>
              </a:solidFill>
            </a:endParaRPr>
          </a:p>
        </p:txBody>
      </p:sp>
      <p:sp>
        <p:nvSpPr>
          <p:cNvPr id="690178" name="Rectangle 2"/>
          <p:cNvSpPr>
            <a:spLocks noGrp="1" noRot="1" noChangeAspect="1" noChangeArrowheads="1" noTextEdit="1"/>
          </p:cNvSpPr>
          <p:nvPr>
            <p:ph type="sldImg"/>
          </p:nvPr>
        </p:nvSpPr>
        <p:spPr>
          <a:xfrm>
            <a:off x="1200150" y="1143000"/>
            <a:ext cx="4457700" cy="3086100"/>
          </a:xfrm>
          <a:ln/>
        </p:spPr>
      </p:sp>
      <p:sp>
        <p:nvSpPr>
          <p:cNvPr id="690179" name="Rectangle 3"/>
          <p:cNvSpPr>
            <a:spLocks noGrp="1" noChangeArrowheads="1"/>
          </p:cNvSpPr>
          <p:nvPr>
            <p:ph type="body" idx="1"/>
          </p:nvPr>
        </p:nvSpPr>
        <p:spPr/>
        <p:txBody>
          <a:bodyPr/>
          <a:lstStyle/>
          <a:p>
            <a:endParaRPr lang="ca-ES" altLang="es-ES"/>
          </a:p>
        </p:txBody>
      </p:sp>
    </p:spTree>
    <p:extLst>
      <p:ext uri="{BB962C8B-B14F-4D97-AF65-F5344CB8AC3E}">
        <p14:creationId xmlns:p14="http://schemas.microsoft.com/office/powerpoint/2010/main" val="15036294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E2A023-AE2D-4AEE-B898-CAD787D8C86A}" type="slidenum">
              <a:rPr lang="ca-ES" altLang="es-ES">
                <a:solidFill>
                  <a:srgbClr val="000000"/>
                </a:solidFill>
              </a:rPr>
              <a:pPr/>
              <a:t>10</a:t>
            </a:fld>
            <a:endParaRPr lang="ca-ES" altLang="es-ES">
              <a:solidFill>
                <a:srgbClr val="000000"/>
              </a:solidFill>
            </a:endParaRPr>
          </a:p>
        </p:txBody>
      </p:sp>
      <p:sp>
        <p:nvSpPr>
          <p:cNvPr id="690178" name="Rectangle 2"/>
          <p:cNvSpPr>
            <a:spLocks noGrp="1" noRot="1" noChangeAspect="1" noChangeArrowheads="1" noTextEdit="1"/>
          </p:cNvSpPr>
          <p:nvPr>
            <p:ph type="sldImg"/>
          </p:nvPr>
        </p:nvSpPr>
        <p:spPr>
          <a:xfrm>
            <a:off x="1200150" y="1143000"/>
            <a:ext cx="4457700" cy="3086100"/>
          </a:xfrm>
          <a:ln/>
        </p:spPr>
      </p:sp>
      <p:sp>
        <p:nvSpPr>
          <p:cNvPr id="690179" name="Rectangle 3"/>
          <p:cNvSpPr>
            <a:spLocks noGrp="1" noChangeArrowheads="1"/>
          </p:cNvSpPr>
          <p:nvPr>
            <p:ph type="body" idx="1"/>
          </p:nvPr>
        </p:nvSpPr>
        <p:spPr/>
        <p:txBody>
          <a:bodyPr/>
          <a:lstStyle/>
          <a:p>
            <a:endParaRPr lang="ca-ES" altLang="es-ES"/>
          </a:p>
        </p:txBody>
      </p:sp>
    </p:spTree>
    <p:extLst>
      <p:ext uri="{BB962C8B-B14F-4D97-AF65-F5344CB8AC3E}">
        <p14:creationId xmlns:p14="http://schemas.microsoft.com/office/powerpoint/2010/main" val="28690114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E2A023-AE2D-4AEE-B898-CAD787D8C86A}" type="slidenum">
              <a:rPr lang="ca-ES" altLang="es-ES">
                <a:solidFill>
                  <a:srgbClr val="000000"/>
                </a:solidFill>
              </a:rPr>
              <a:pPr/>
              <a:t>11</a:t>
            </a:fld>
            <a:endParaRPr lang="ca-ES" altLang="es-ES">
              <a:solidFill>
                <a:srgbClr val="000000"/>
              </a:solidFill>
            </a:endParaRPr>
          </a:p>
        </p:txBody>
      </p:sp>
      <p:sp>
        <p:nvSpPr>
          <p:cNvPr id="690178" name="Rectangle 2"/>
          <p:cNvSpPr>
            <a:spLocks noGrp="1" noRot="1" noChangeAspect="1" noChangeArrowheads="1" noTextEdit="1"/>
          </p:cNvSpPr>
          <p:nvPr>
            <p:ph type="sldImg"/>
          </p:nvPr>
        </p:nvSpPr>
        <p:spPr>
          <a:xfrm>
            <a:off x="1200150" y="1143000"/>
            <a:ext cx="4457700" cy="3086100"/>
          </a:xfrm>
          <a:ln/>
        </p:spPr>
      </p:sp>
      <p:sp>
        <p:nvSpPr>
          <p:cNvPr id="690179" name="Rectangle 3"/>
          <p:cNvSpPr>
            <a:spLocks noGrp="1" noChangeArrowheads="1"/>
          </p:cNvSpPr>
          <p:nvPr>
            <p:ph type="body" idx="1"/>
          </p:nvPr>
        </p:nvSpPr>
        <p:spPr/>
        <p:txBody>
          <a:bodyPr/>
          <a:lstStyle/>
          <a:p>
            <a:endParaRPr lang="ca-ES" altLang="es-ES" dirty="0"/>
          </a:p>
        </p:txBody>
      </p:sp>
    </p:spTree>
    <p:extLst>
      <p:ext uri="{BB962C8B-B14F-4D97-AF65-F5344CB8AC3E}">
        <p14:creationId xmlns:p14="http://schemas.microsoft.com/office/powerpoint/2010/main" val="37457879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E2A023-AE2D-4AEE-B898-CAD787D8C86A}" type="slidenum">
              <a:rPr lang="ca-ES" altLang="es-ES">
                <a:solidFill>
                  <a:srgbClr val="000000"/>
                </a:solidFill>
              </a:rPr>
              <a:pPr/>
              <a:t>12</a:t>
            </a:fld>
            <a:endParaRPr lang="ca-ES" altLang="es-ES">
              <a:solidFill>
                <a:srgbClr val="000000"/>
              </a:solidFill>
            </a:endParaRPr>
          </a:p>
        </p:txBody>
      </p:sp>
      <p:sp>
        <p:nvSpPr>
          <p:cNvPr id="690178" name="Rectangle 2"/>
          <p:cNvSpPr>
            <a:spLocks noGrp="1" noRot="1" noChangeAspect="1" noChangeArrowheads="1" noTextEdit="1"/>
          </p:cNvSpPr>
          <p:nvPr>
            <p:ph type="sldImg"/>
          </p:nvPr>
        </p:nvSpPr>
        <p:spPr>
          <a:xfrm>
            <a:off x="1200150" y="1143000"/>
            <a:ext cx="4457700" cy="3086100"/>
          </a:xfrm>
          <a:ln/>
        </p:spPr>
      </p:sp>
      <p:sp>
        <p:nvSpPr>
          <p:cNvPr id="690179" name="Rectangle 3"/>
          <p:cNvSpPr>
            <a:spLocks noGrp="1" noChangeArrowheads="1"/>
          </p:cNvSpPr>
          <p:nvPr>
            <p:ph type="body" idx="1"/>
          </p:nvPr>
        </p:nvSpPr>
        <p:spPr/>
        <p:txBody>
          <a:bodyPr/>
          <a:lstStyle/>
          <a:p>
            <a:endParaRPr lang="ca-ES" altLang="es-ES" dirty="0"/>
          </a:p>
        </p:txBody>
      </p:sp>
    </p:spTree>
    <p:extLst>
      <p:ext uri="{BB962C8B-B14F-4D97-AF65-F5344CB8AC3E}">
        <p14:creationId xmlns:p14="http://schemas.microsoft.com/office/powerpoint/2010/main" val="32084168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E2A023-AE2D-4AEE-B898-CAD787D8C86A}" type="slidenum">
              <a:rPr lang="ca-ES" altLang="es-ES">
                <a:solidFill>
                  <a:srgbClr val="000000"/>
                </a:solidFill>
              </a:rPr>
              <a:pPr/>
              <a:t>13</a:t>
            </a:fld>
            <a:endParaRPr lang="ca-ES" altLang="es-ES">
              <a:solidFill>
                <a:srgbClr val="000000"/>
              </a:solidFill>
            </a:endParaRPr>
          </a:p>
        </p:txBody>
      </p:sp>
      <p:sp>
        <p:nvSpPr>
          <p:cNvPr id="690178" name="Rectangle 2"/>
          <p:cNvSpPr>
            <a:spLocks noGrp="1" noRot="1" noChangeAspect="1" noChangeArrowheads="1" noTextEdit="1"/>
          </p:cNvSpPr>
          <p:nvPr>
            <p:ph type="sldImg"/>
          </p:nvPr>
        </p:nvSpPr>
        <p:spPr>
          <a:xfrm>
            <a:off x="1200150" y="1143000"/>
            <a:ext cx="4457700" cy="3086100"/>
          </a:xfrm>
          <a:ln/>
        </p:spPr>
      </p:sp>
      <p:sp>
        <p:nvSpPr>
          <p:cNvPr id="690179" name="Rectangle 3"/>
          <p:cNvSpPr>
            <a:spLocks noGrp="1" noChangeArrowheads="1"/>
          </p:cNvSpPr>
          <p:nvPr>
            <p:ph type="body" idx="1"/>
          </p:nvPr>
        </p:nvSpPr>
        <p:spPr/>
        <p:txBody>
          <a:bodyPr/>
          <a:lstStyle/>
          <a:p>
            <a:endParaRPr lang="ca-ES" altLang="es-ES"/>
          </a:p>
        </p:txBody>
      </p:sp>
    </p:spTree>
    <p:extLst>
      <p:ext uri="{BB962C8B-B14F-4D97-AF65-F5344CB8AC3E}">
        <p14:creationId xmlns:p14="http://schemas.microsoft.com/office/powerpoint/2010/main" val="18178195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76154F-CDBA-4FA2-BE1D-8906433D884C}" type="slidenum">
              <a:rPr lang="ca-ES" altLang="es-ES"/>
              <a:pPr/>
              <a:t>14</a:t>
            </a:fld>
            <a:endParaRPr lang="ca-ES" altLang="es-ES"/>
          </a:p>
        </p:txBody>
      </p:sp>
      <p:sp>
        <p:nvSpPr>
          <p:cNvPr id="673794" name="Rectangle 2"/>
          <p:cNvSpPr>
            <a:spLocks noGrp="1" noRot="1" noChangeAspect="1" noChangeArrowheads="1" noTextEdit="1"/>
          </p:cNvSpPr>
          <p:nvPr>
            <p:ph type="sldImg"/>
          </p:nvPr>
        </p:nvSpPr>
        <p:spPr>
          <a:ln/>
        </p:spPr>
      </p:sp>
      <p:sp>
        <p:nvSpPr>
          <p:cNvPr id="673795" name="Rectangle 3"/>
          <p:cNvSpPr>
            <a:spLocks noGrp="1" noChangeArrowheads="1"/>
          </p:cNvSpPr>
          <p:nvPr>
            <p:ph type="body" idx="1"/>
          </p:nvPr>
        </p:nvSpPr>
        <p:spPr/>
        <p:txBody>
          <a:bodyPr/>
          <a:lstStyle/>
          <a:p>
            <a:endParaRPr lang="es-ES" altLang="es-ES" dirty="0"/>
          </a:p>
        </p:txBody>
      </p:sp>
    </p:spTree>
    <p:extLst>
      <p:ext uri="{BB962C8B-B14F-4D97-AF65-F5344CB8AC3E}">
        <p14:creationId xmlns:p14="http://schemas.microsoft.com/office/powerpoint/2010/main" val="4284955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5" name="Marcador de número de diapositiva 3"/>
          <p:cNvSpPr>
            <a:spLocks noGrp="1"/>
          </p:cNvSpPr>
          <p:nvPr>
            <p:ph type="sldNum" sz="quarter" idx="4"/>
          </p:nvPr>
        </p:nvSpPr>
        <p:spPr>
          <a:xfrm>
            <a:off x="7460140"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B00DB0-4C43-45CD-A043-B77402D452F6}" type="slidenum">
              <a:rPr lang="ca-ES" smtClean="0"/>
              <a:t>‹Nº›</a:t>
            </a:fld>
            <a:endParaRPr lang="ca-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4" name="Marcador de número de diapositiva 3"/>
          <p:cNvSpPr>
            <a:spLocks noGrp="1"/>
          </p:cNvSpPr>
          <p:nvPr>
            <p:ph type="sldNum" sz="quarter" idx="4"/>
          </p:nvPr>
        </p:nvSpPr>
        <p:spPr>
          <a:xfrm>
            <a:off x="7460140"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B00DB0-4C43-45CD-A043-B77402D452F6}" type="slidenum">
              <a:rPr lang="ca-ES" smtClean="0"/>
              <a:t>‹Nº›</a:t>
            </a:fld>
            <a:endParaRPr lang="ca-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1_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742950" y="609601"/>
            <a:ext cx="8420100" cy="4267200"/>
          </a:xfrm>
        </p:spPr>
        <p:txBody>
          <a:bodyPr anchor="b">
            <a:noAutofit/>
          </a:bodyPr>
          <a:lstStyle>
            <a:lvl1pPr>
              <a:lnSpc>
                <a:spcPct val="100000"/>
              </a:lnSpc>
              <a:defRPr sz="8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485900" y="4953000"/>
            <a:ext cx="69342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9" name="Footer Placeholder 8"/>
          <p:cNvSpPr>
            <a:spLocks noGrp="1"/>
          </p:cNvSpPr>
          <p:nvPr>
            <p:ph type="ftr" sz="quarter" idx="12"/>
          </p:nvPr>
        </p:nvSpPr>
        <p:spPr>
          <a:xfrm>
            <a:off x="714096" y="6356351"/>
            <a:ext cx="3085306" cy="365125"/>
          </a:xfrm>
          <a:prstGeom prst="rect">
            <a:avLst/>
          </a:prstGeom>
        </p:spPr>
        <p:txBody>
          <a:bodyPr/>
          <a:lstStyle/>
          <a:p>
            <a:endParaRPr lang="ca-ES"/>
          </a:p>
        </p:txBody>
      </p:sp>
      <p:sp>
        <p:nvSpPr>
          <p:cNvPr id="5" name="Marcador de número de diapositiva 3">
            <a:extLst>
              <a:ext uri="{FF2B5EF4-FFF2-40B4-BE49-F238E27FC236}">
                <a16:creationId xmlns:a16="http://schemas.microsoft.com/office/drawing/2014/main" id="{A825BA58-3CA9-480F-B9A0-20967D7D96E2}"/>
              </a:ext>
            </a:extLst>
          </p:cNvPr>
          <p:cNvSpPr>
            <a:spLocks noGrp="1"/>
          </p:cNvSpPr>
          <p:nvPr>
            <p:ph type="sldNum" sz="quarter" idx="4"/>
          </p:nvPr>
        </p:nvSpPr>
        <p:spPr>
          <a:xfrm>
            <a:off x="7460140"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B00DB0-4C43-45CD-A043-B77402D452F6}" type="slidenum">
              <a:rPr lang="ca-ES" smtClean="0"/>
              <a:t>‹Nº›</a:t>
            </a:fld>
            <a:endParaRPr lang="ca-ES"/>
          </a:p>
        </p:txBody>
      </p:sp>
    </p:spTree>
    <p:extLst>
      <p:ext uri="{BB962C8B-B14F-4D97-AF65-F5344CB8AC3E}">
        <p14:creationId xmlns:p14="http://schemas.microsoft.com/office/powerpoint/2010/main" val="41346926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18" descr="06L_CERES"/>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501608" y="6423152"/>
            <a:ext cx="757519" cy="25369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495300" y="0"/>
            <a:ext cx="8915400" cy="1600200"/>
          </a:xfrm>
          <a:prstGeom prst="rect">
            <a:avLst/>
          </a:prstGeom>
        </p:spPr>
        <p:txBody>
          <a:bodyPr vert="horz" lIns="91440" tIns="45720" rIns="91440" bIns="45720" rtlCol="0" anchor="b">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es-ES" dirty="0"/>
              <a:t>Haga clic para modificar el estilo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
        <p:nvSpPr>
          <p:cNvPr id="4" name="Marcador de número de diapositiva 3"/>
          <p:cNvSpPr>
            <a:spLocks noGrp="1"/>
          </p:cNvSpPr>
          <p:nvPr>
            <p:ph type="sldNum" sz="quarter" idx="4"/>
          </p:nvPr>
        </p:nvSpPr>
        <p:spPr>
          <a:xfrm>
            <a:off x="7460140"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B00DB0-4C43-45CD-A043-B77402D452F6}" type="slidenum">
              <a:rPr lang="ca-ES" smtClean="0"/>
              <a:t>‹Nº›</a:t>
            </a:fld>
            <a:endParaRPr lang="ca-ES" dirty="0"/>
          </a:p>
        </p:txBody>
      </p:sp>
      <p:pic>
        <p:nvPicPr>
          <p:cNvPr id="8" name="Picture 2">
            <a:extLst>
              <a:ext uri="{FF2B5EF4-FFF2-40B4-BE49-F238E27FC236}">
                <a16:creationId xmlns:a16="http://schemas.microsoft.com/office/drawing/2014/main" id="{6B89FF63-F48D-4221-8AC4-5EB807CA559D}"/>
              </a:ext>
            </a:extLst>
          </p:cNvPr>
          <p:cNvPicPr>
            <a:picLocks noChangeAspect="1" noChangeArrowheads="1"/>
          </p:cNvPicPr>
          <p:nvPr userDrawn="1"/>
        </p:nvPicPr>
        <p:blipFill rotWithShape="1">
          <a:blip r:embed="rId6">
            <a:extLst>
              <a:ext uri="{28A0092B-C50C-407E-A947-70E740481C1C}">
                <a14:useLocalDpi xmlns:a14="http://schemas.microsoft.com/office/drawing/2010/main" val="0"/>
              </a:ext>
            </a:extLst>
          </a:blip>
          <a:srcRect b="54951"/>
          <a:stretch/>
        </p:blipFill>
        <p:spPr bwMode="auto">
          <a:xfrm>
            <a:off x="7196441" y="6388944"/>
            <a:ext cx="1188433" cy="3097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Imagen 8">
            <a:extLst>
              <a:ext uri="{FF2B5EF4-FFF2-40B4-BE49-F238E27FC236}">
                <a16:creationId xmlns:a16="http://schemas.microsoft.com/office/drawing/2014/main" id="{A3E235F7-71EB-45D9-A176-D72AC9D54164}"/>
              </a:ext>
            </a:extLst>
          </p:cNvPr>
          <p:cNvPicPr>
            <a:picLocks noChangeAspect="1"/>
          </p:cNvPicPr>
          <p:nvPr userDrawn="1"/>
        </p:nvPicPr>
        <p:blipFill rotWithShape="1">
          <a:blip r:embed="rId7"/>
          <a:srcRect t="34313" b="27109"/>
          <a:stretch/>
        </p:blipFill>
        <p:spPr>
          <a:xfrm>
            <a:off x="5689060" y="6336748"/>
            <a:ext cx="1384347" cy="504000"/>
          </a:xfrm>
          <a:prstGeom prst="rect">
            <a:avLst/>
          </a:prstGeom>
        </p:spPr>
      </p:pic>
    </p:spTree>
  </p:cSld>
  <p:clrMap bg1="lt1" tx1="dk1" bg2="lt2" tx2="dk2" accent1="accent1" accent2="accent2" accent3="accent3" accent4="accent4" accent5="accent5" accent6="accent6" hlink="hlink" folHlink="folHlink"/>
  <p:sldLayoutIdLst>
    <p:sldLayoutId id="2147483770" r:id="rId1"/>
    <p:sldLayoutId id="2147483776" r:id="rId2"/>
    <p:sldLayoutId id="2147483777" r:id="rId3"/>
  </p:sldLayoutIdLst>
  <p:hf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6.jpe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chart" Target="../charts/chart14.xml"/><Relationship Id="rId4" Type="http://schemas.openxmlformats.org/officeDocument/2006/relationships/chart" Target="../charts/chart13.xml"/></Relationships>
</file>

<file path=ppt/slides/_rels/slide12.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chart" Target="../charts/chart18.xml"/><Relationship Id="rId5" Type="http://schemas.openxmlformats.org/officeDocument/2006/relationships/chart" Target="../charts/chart17.xml"/><Relationship Id="rId4" Type="http://schemas.openxmlformats.org/officeDocument/2006/relationships/chart" Target="../charts/chart16.xml"/></Relationships>
</file>

<file path=ppt/slides/_rels/slide13.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chart" Target="../charts/chart22.xml"/><Relationship Id="rId5" Type="http://schemas.openxmlformats.org/officeDocument/2006/relationships/chart" Target="../charts/chart21.xml"/><Relationship Id="rId4" Type="http://schemas.openxmlformats.org/officeDocument/2006/relationships/chart" Target="../charts/chart2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19.xml"/><Relationship Id="rId1" Type="http://schemas.openxmlformats.org/officeDocument/2006/relationships/slideLayout" Target="../slideLayouts/slideLayout3.xml"/><Relationship Id="rId5" Type="http://schemas.openxmlformats.org/officeDocument/2006/relationships/chart" Target="../charts/chart31.xml"/><Relationship Id="rId4" Type="http://schemas.openxmlformats.org/officeDocument/2006/relationships/chart" Target="../charts/chart30.xml"/></Relationships>
</file>

<file path=ppt/slides/_rels/slide27.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5547361" y="5902036"/>
            <a:ext cx="4312478" cy="109253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5"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54713"/>
          <a:stretch/>
        </p:blipFill>
        <p:spPr bwMode="auto">
          <a:xfrm>
            <a:off x="2701275" y="5548026"/>
            <a:ext cx="1362355" cy="3569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341" name="Rectangle 29"/>
          <p:cNvSpPr>
            <a:spLocks noChangeArrowheads="1"/>
          </p:cNvSpPr>
          <p:nvPr/>
        </p:nvSpPr>
        <p:spPr bwMode="auto">
          <a:xfrm>
            <a:off x="0" y="0"/>
            <a:ext cx="9906000" cy="4571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a-ES" dirty="0"/>
          </a:p>
        </p:txBody>
      </p:sp>
      <p:sp>
        <p:nvSpPr>
          <p:cNvPr id="13314" name="Rectangle 2"/>
          <p:cNvSpPr>
            <a:spLocks noChangeArrowheads="1"/>
          </p:cNvSpPr>
          <p:nvPr/>
        </p:nvSpPr>
        <p:spPr bwMode="auto">
          <a:xfrm flipV="1">
            <a:off x="0" y="6857999"/>
            <a:ext cx="9906000" cy="4571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a-ES" dirty="0"/>
          </a:p>
        </p:txBody>
      </p:sp>
      <p:sp>
        <p:nvSpPr>
          <p:cNvPr id="13" name="Rectangle 3"/>
          <p:cNvSpPr>
            <a:spLocks noChangeArrowheads="1"/>
          </p:cNvSpPr>
          <p:nvPr/>
        </p:nvSpPr>
        <p:spPr bwMode="auto">
          <a:xfrm>
            <a:off x="0" y="105489"/>
            <a:ext cx="18473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a-ES" dirty="0"/>
          </a:p>
        </p:txBody>
      </p:sp>
      <p:sp>
        <p:nvSpPr>
          <p:cNvPr id="13317" name="Rectangle 5"/>
          <p:cNvSpPr>
            <a:spLocks noGrp="1" noChangeArrowheads="1"/>
          </p:cNvSpPr>
          <p:nvPr>
            <p:ph type="ctrTitle" idx="4294967295"/>
          </p:nvPr>
        </p:nvSpPr>
        <p:spPr>
          <a:xfrm>
            <a:off x="2630179" y="3363517"/>
            <a:ext cx="3808721" cy="1138773"/>
          </a:xfrm>
        </p:spPr>
        <p:txBody>
          <a:bodyPr wrap="square" anchor="b">
            <a:spAutoFit/>
          </a:bodyPr>
          <a:lstStyle/>
          <a:p>
            <a:pPr algn="l">
              <a:lnSpc>
                <a:spcPct val="100000"/>
              </a:lnSpc>
            </a:pPr>
            <a:r>
              <a:rPr lang="ca-ES" sz="2400" b="1" dirty="0">
                <a:solidFill>
                  <a:schemeClr val="tx1">
                    <a:lumMod val="50000"/>
                    <a:lumOff val="50000"/>
                  </a:schemeClr>
                </a:solidFill>
                <a:effectLst/>
                <a:latin typeface="+mj-lt"/>
                <a:cs typeface="Arial" panose="020B0604020202020204" pitchFamily="34" charset="0"/>
              </a:rPr>
              <a:t>2n Trimestre de 2020</a:t>
            </a:r>
            <a:br>
              <a:rPr lang="ca-ES" sz="2400" b="1" dirty="0">
                <a:solidFill>
                  <a:schemeClr val="tx1">
                    <a:lumMod val="50000"/>
                    <a:lumOff val="50000"/>
                  </a:schemeClr>
                </a:solidFill>
                <a:effectLst/>
                <a:latin typeface="+mj-lt"/>
                <a:cs typeface="Arial" panose="020B0604020202020204" pitchFamily="34" charset="0"/>
              </a:rPr>
            </a:br>
            <a:r>
              <a:rPr lang="ca-ES" sz="2000" dirty="0">
                <a:solidFill>
                  <a:schemeClr val="tx1">
                    <a:lumMod val="50000"/>
                    <a:lumOff val="50000"/>
                  </a:schemeClr>
                </a:solidFill>
                <a:effectLst/>
                <a:latin typeface="+mj-lt"/>
                <a:cs typeface="Arial" panose="020B0604020202020204" pitchFamily="34" charset="0"/>
              </a:rPr>
              <a:t>26ª Onada </a:t>
            </a:r>
            <a:br>
              <a:rPr lang="ca-ES" sz="2000" dirty="0">
                <a:solidFill>
                  <a:schemeClr val="tx1">
                    <a:lumMod val="50000"/>
                    <a:lumOff val="50000"/>
                  </a:schemeClr>
                </a:solidFill>
                <a:effectLst/>
                <a:latin typeface="+mj-lt"/>
                <a:cs typeface="Arial" panose="020B0604020202020204" pitchFamily="34" charset="0"/>
              </a:rPr>
            </a:br>
            <a:endParaRPr lang="ca-ES" sz="2400" dirty="0">
              <a:solidFill>
                <a:schemeClr val="tx1">
                  <a:lumMod val="50000"/>
                  <a:lumOff val="50000"/>
                </a:schemeClr>
              </a:solidFill>
              <a:effectLst/>
              <a:latin typeface="+mj-lt"/>
              <a:cs typeface="Arial" panose="020B0604020202020204" pitchFamily="34" charset="0"/>
            </a:endParaRP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8572" y="909397"/>
            <a:ext cx="5327867" cy="24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18" descr="06L_CERES"/>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713524" y="5530666"/>
            <a:ext cx="1169452" cy="391648"/>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Resultat d'imatges de logo cambra reu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a-ES"/>
          </a:p>
        </p:txBody>
      </p:sp>
      <p:pic>
        <p:nvPicPr>
          <p:cNvPr id="7" name="Imagen 6">
            <a:extLst>
              <a:ext uri="{FF2B5EF4-FFF2-40B4-BE49-F238E27FC236}">
                <a16:creationId xmlns:a16="http://schemas.microsoft.com/office/drawing/2014/main" id="{3E9210E7-D933-4334-B05E-1738B24134EE}"/>
              </a:ext>
            </a:extLst>
          </p:cNvPr>
          <p:cNvPicPr>
            <a:picLocks noChangeAspect="1"/>
          </p:cNvPicPr>
          <p:nvPr/>
        </p:nvPicPr>
        <p:blipFill rotWithShape="1">
          <a:blip r:embed="rId6"/>
          <a:srcRect t="34313" b="27109"/>
          <a:stretch/>
        </p:blipFill>
        <p:spPr>
          <a:xfrm>
            <a:off x="4196404" y="5474490"/>
            <a:ext cx="1384347" cy="504000"/>
          </a:xfrm>
          <a:prstGeom prst="rect">
            <a:avLst/>
          </a:prstGeom>
        </p:spPr>
      </p:pic>
      <p:sp>
        <p:nvSpPr>
          <p:cNvPr id="10" name="CuadroTexto 9">
            <a:extLst>
              <a:ext uri="{FF2B5EF4-FFF2-40B4-BE49-F238E27FC236}">
                <a16:creationId xmlns:a16="http://schemas.microsoft.com/office/drawing/2014/main" id="{941DD9E5-1D23-4457-8F35-4992643A126D}"/>
              </a:ext>
            </a:extLst>
          </p:cNvPr>
          <p:cNvSpPr txBox="1"/>
          <p:nvPr/>
        </p:nvSpPr>
        <p:spPr>
          <a:xfrm>
            <a:off x="2628164" y="5152169"/>
            <a:ext cx="3268137" cy="307777"/>
          </a:xfrm>
          <a:prstGeom prst="rect">
            <a:avLst/>
          </a:prstGeom>
          <a:noFill/>
        </p:spPr>
        <p:txBody>
          <a:bodyPr wrap="square" rtlCol="0">
            <a:spAutoFit/>
          </a:bodyPr>
          <a:lstStyle/>
          <a:p>
            <a:r>
              <a:rPr lang="ca-ES" sz="1400" b="1" dirty="0">
                <a:solidFill>
                  <a:srgbClr val="B00000"/>
                </a:solidFill>
              </a:rPr>
              <a:t>Projecte promogut per: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9154" name="Rectangle 2"/>
          <p:cNvSpPr>
            <a:spLocks noChangeArrowheads="1"/>
          </p:cNvSpPr>
          <p:nvPr/>
        </p:nvSpPr>
        <p:spPr bwMode="auto">
          <a:xfrm>
            <a:off x="-380998" y="1948584"/>
            <a:ext cx="18473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s-ES">
              <a:solidFill>
                <a:prstClr val="black"/>
              </a:solidFill>
            </a:endParaRPr>
          </a:p>
        </p:txBody>
      </p:sp>
      <p:sp>
        <p:nvSpPr>
          <p:cNvPr id="689155" name="Rectangle 3"/>
          <p:cNvSpPr>
            <a:spLocks noChangeArrowheads="1"/>
          </p:cNvSpPr>
          <p:nvPr/>
        </p:nvSpPr>
        <p:spPr bwMode="auto">
          <a:xfrm>
            <a:off x="-380998" y="1939058"/>
            <a:ext cx="18473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s-ES">
              <a:solidFill>
                <a:prstClr val="black"/>
              </a:solidFill>
            </a:endParaRPr>
          </a:p>
        </p:txBody>
      </p:sp>
      <p:sp>
        <p:nvSpPr>
          <p:cNvPr id="689156" name="Rectangle 4"/>
          <p:cNvSpPr>
            <a:spLocks noChangeArrowheads="1"/>
          </p:cNvSpPr>
          <p:nvPr/>
        </p:nvSpPr>
        <p:spPr bwMode="auto">
          <a:xfrm>
            <a:off x="-380998" y="1939058"/>
            <a:ext cx="18473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s-ES">
              <a:solidFill>
                <a:prstClr val="black"/>
              </a:solidFill>
            </a:endParaRPr>
          </a:p>
        </p:txBody>
      </p:sp>
      <p:sp>
        <p:nvSpPr>
          <p:cNvPr id="689157" name="Rectangle 5"/>
          <p:cNvSpPr>
            <a:spLocks noChangeArrowheads="1"/>
          </p:cNvSpPr>
          <p:nvPr/>
        </p:nvSpPr>
        <p:spPr bwMode="auto">
          <a:xfrm>
            <a:off x="-380998" y="1967633"/>
            <a:ext cx="18473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s-ES">
              <a:solidFill>
                <a:prstClr val="black"/>
              </a:solidFill>
            </a:endParaRPr>
          </a:p>
        </p:txBody>
      </p:sp>
      <p:sp>
        <p:nvSpPr>
          <p:cNvPr id="28" name="Rectangle 4"/>
          <p:cNvSpPr>
            <a:spLocks noChangeArrowheads="1"/>
          </p:cNvSpPr>
          <p:nvPr/>
        </p:nvSpPr>
        <p:spPr bwMode="auto">
          <a:xfrm>
            <a:off x="720004" y="576004"/>
            <a:ext cx="7272337"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fontAlgn="base">
              <a:spcBef>
                <a:spcPct val="0"/>
              </a:spcBef>
              <a:spcAft>
                <a:spcPct val="0"/>
              </a:spcAft>
            </a:pPr>
            <a:r>
              <a:rPr lang="ca-ES" altLang="es-ES" sz="1800" b="1" dirty="0">
                <a:solidFill>
                  <a:srgbClr val="6B5C4F"/>
                </a:solidFill>
                <a:latin typeface="Century Gothic" pitchFamily="34" charset="0"/>
              </a:rPr>
              <a:t>Previsions de futur: Situació econòmica </a:t>
            </a:r>
            <a:r>
              <a:rPr lang="ca-ES" altLang="es-ES" sz="1800" b="1" dirty="0" err="1">
                <a:solidFill>
                  <a:srgbClr val="6B5C4F"/>
                </a:solidFill>
                <a:latin typeface="Century Gothic" pitchFamily="34" charset="0"/>
              </a:rPr>
              <a:t>vs</a:t>
            </a:r>
            <a:r>
              <a:rPr lang="ca-ES" altLang="es-ES" sz="1800" b="1" dirty="0">
                <a:solidFill>
                  <a:srgbClr val="6B5C4F"/>
                </a:solidFill>
                <a:latin typeface="Century Gothic" pitchFamily="34" charset="0"/>
              </a:rPr>
              <a:t> un any vista</a:t>
            </a:r>
          </a:p>
        </p:txBody>
      </p:sp>
      <p:graphicFrame>
        <p:nvGraphicFramePr>
          <p:cNvPr id="32" name="Object 837"/>
          <p:cNvGraphicFramePr>
            <a:graphicFrameLocks/>
          </p:cNvGraphicFramePr>
          <p:nvPr>
            <p:extLst>
              <p:ext uri="{D42A27DB-BD31-4B8C-83A1-F6EECF244321}">
                <p14:modId xmlns:p14="http://schemas.microsoft.com/office/powerpoint/2010/main" val="917300199"/>
              </p:ext>
            </p:extLst>
          </p:nvPr>
        </p:nvGraphicFramePr>
        <p:xfrm>
          <a:off x="344488" y="1615975"/>
          <a:ext cx="9361147" cy="3541814"/>
        </p:xfrm>
        <a:graphic>
          <a:graphicData uri="http://schemas.openxmlformats.org/drawingml/2006/chart">
            <c:chart xmlns:c="http://schemas.openxmlformats.org/drawingml/2006/chart" xmlns:r="http://schemas.openxmlformats.org/officeDocument/2006/relationships" r:id="rId3"/>
          </a:graphicData>
        </a:graphic>
      </p:graphicFrame>
      <p:sp>
        <p:nvSpPr>
          <p:cNvPr id="18" name="Text Box 2"/>
          <p:cNvSpPr txBox="1">
            <a:spLocks noChangeArrowheads="1"/>
          </p:cNvSpPr>
          <p:nvPr/>
        </p:nvSpPr>
        <p:spPr bwMode="auto">
          <a:xfrm>
            <a:off x="755172" y="1280397"/>
            <a:ext cx="797939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50000"/>
              </a:spcBef>
              <a:spcAft>
                <a:spcPct val="0"/>
              </a:spcAft>
            </a:pPr>
            <a:r>
              <a:rPr lang="ca-ES" sz="1400" b="1" dirty="0">
                <a:solidFill>
                  <a:srgbClr val="6B5C4F"/>
                </a:solidFill>
              </a:rPr>
              <a:t>I de cara al futur, com creus que serà la situació econòmica de la teva zona?</a:t>
            </a:r>
            <a:endParaRPr lang="ca-ES" altLang="es-ES" sz="1400" b="1" i="1" dirty="0">
              <a:solidFill>
                <a:srgbClr val="6B5C4F"/>
              </a:solidFill>
            </a:endParaRPr>
          </a:p>
        </p:txBody>
      </p:sp>
      <p:sp>
        <p:nvSpPr>
          <p:cNvPr id="19" name="Rectangle 28"/>
          <p:cNvSpPr>
            <a:spLocks noChangeArrowheads="1"/>
          </p:cNvSpPr>
          <p:nvPr/>
        </p:nvSpPr>
        <p:spPr bwMode="auto">
          <a:xfrm>
            <a:off x="5890241" y="1098708"/>
            <a:ext cx="359825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fontAlgn="base">
              <a:spcBef>
                <a:spcPct val="0"/>
              </a:spcBef>
              <a:spcAft>
                <a:spcPct val="0"/>
              </a:spcAft>
            </a:pPr>
            <a:endParaRPr lang="ca-ES" altLang="es-ES" sz="1200" dirty="0">
              <a:solidFill>
                <a:prstClr val="black"/>
              </a:solidFill>
            </a:endParaRPr>
          </a:p>
          <a:p>
            <a:pPr algn="just" fontAlgn="base">
              <a:spcBef>
                <a:spcPct val="0"/>
              </a:spcBef>
              <a:spcAft>
                <a:spcPct val="0"/>
              </a:spcAft>
            </a:pPr>
            <a:endParaRPr lang="ca-ES" altLang="es-ES" sz="1200" dirty="0">
              <a:solidFill>
                <a:prstClr val="black"/>
              </a:solidFill>
            </a:endParaRPr>
          </a:p>
        </p:txBody>
      </p:sp>
      <p:sp>
        <p:nvSpPr>
          <p:cNvPr id="12" name="Rectangle 3"/>
          <p:cNvSpPr>
            <a:spLocks noChangeArrowheads="1"/>
          </p:cNvSpPr>
          <p:nvPr/>
        </p:nvSpPr>
        <p:spPr bwMode="auto">
          <a:xfrm>
            <a:off x="720000" y="252004"/>
            <a:ext cx="8737600" cy="33337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fontAlgn="base">
              <a:spcBef>
                <a:spcPct val="0"/>
              </a:spcBef>
              <a:spcAft>
                <a:spcPct val="0"/>
              </a:spcAft>
            </a:pPr>
            <a:r>
              <a:rPr lang="ca-ES" altLang="es-ES" sz="1500" b="1" dirty="0">
                <a:solidFill>
                  <a:srgbClr val="8A0000"/>
                </a:solidFill>
                <a:latin typeface="Century Gothic" pitchFamily="34" charset="0"/>
              </a:rPr>
              <a:t>Percepcions sobre la zona►</a:t>
            </a:r>
          </a:p>
        </p:txBody>
      </p:sp>
      <p:sp>
        <p:nvSpPr>
          <p:cNvPr id="3" name="Marcador de número de diapositiva 2"/>
          <p:cNvSpPr>
            <a:spLocks noGrp="1"/>
          </p:cNvSpPr>
          <p:nvPr>
            <p:ph type="sldNum" sz="quarter" idx="4"/>
          </p:nvPr>
        </p:nvSpPr>
        <p:spPr/>
        <p:txBody>
          <a:bodyPr/>
          <a:lstStyle/>
          <a:p>
            <a:fld id="{79B00DB0-4C43-45CD-A043-B77402D452F6}" type="slidenum">
              <a:rPr lang="ca-ES" smtClean="0">
                <a:solidFill>
                  <a:prstClr val="black">
                    <a:tint val="75000"/>
                  </a:prstClr>
                </a:solidFill>
              </a:rPr>
              <a:pPr/>
              <a:t>10</a:t>
            </a:fld>
            <a:endParaRPr lang="ca-ES">
              <a:solidFill>
                <a:prstClr val="black">
                  <a:tint val="75000"/>
                </a:prstClr>
              </a:solidFill>
            </a:endParaRPr>
          </a:p>
        </p:txBody>
      </p:sp>
      <p:sp>
        <p:nvSpPr>
          <p:cNvPr id="15" name="Rectangle 28"/>
          <p:cNvSpPr>
            <a:spLocks noChangeArrowheads="1"/>
          </p:cNvSpPr>
          <p:nvPr/>
        </p:nvSpPr>
        <p:spPr bwMode="auto">
          <a:xfrm>
            <a:off x="525635" y="5152946"/>
            <a:ext cx="8931965" cy="90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ts val="600"/>
              </a:spcBef>
            </a:pPr>
            <a:r>
              <a:rPr lang="ca-ES" altLang="es-ES" sz="1200" dirty="0">
                <a:solidFill>
                  <a:srgbClr val="8A0000"/>
                </a:solidFill>
              </a:rPr>
              <a:t>Mentre la visió de present i d’evolució passada empitjoren de manera molt important, quan es fa previsió a un any vista, els empresaris del Radar tenen una percepció més optimista. A més, respecte l’anterior onada (inici COVID-19) incrementen els que creuen que serà millor i disminueixen els més pessimistes.</a:t>
            </a:r>
          </a:p>
          <a:p>
            <a:pPr algn="just">
              <a:spcBef>
                <a:spcPts val="600"/>
              </a:spcBef>
            </a:pPr>
            <a:r>
              <a:rPr lang="ca-ES" altLang="es-ES" sz="1200" dirty="0">
                <a:solidFill>
                  <a:srgbClr val="8A0000"/>
                </a:solidFill>
              </a:rPr>
              <a:t>Un </a:t>
            </a:r>
            <a:r>
              <a:rPr lang="ca-ES" altLang="es-ES" sz="1200" b="1" dirty="0">
                <a:solidFill>
                  <a:srgbClr val="8A0000"/>
                </a:solidFill>
              </a:rPr>
              <a:t>50%</a:t>
            </a:r>
            <a:r>
              <a:rPr lang="ca-ES" altLang="es-ES" sz="1200" dirty="0">
                <a:solidFill>
                  <a:srgbClr val="8A0000"/>
                </a:solidFill>
              </a:rPr>
              <a:t> creuen que la situació econòmica </a:t>
            </a:r>
            <a:r>
              <a:rPr lang="ca-ES" altLang="es-ES" sz="1200" b="1" dirty="0">
                <a:solidFill>
                  <a:srgbClr val="8A0000"/>
                </a:solidFill>
              </a:rPr>
              <a:t>serà millor</a:t>
            </a:r>
            <a:r>
              <a:rPr lang="ca-ES" altLang="es-ES" sz="1200" dirty="0">
                <a:solidFill>
                  <a:srgbClr val="8A0000"/>
                </a:solidFill>
              </a:rPr>
              <a:t>, un 15% creuen que es </a:t>
            </a:r>
            <a:r>
              <a:rPr lang="ca-ES" altLang="es-ES" sz="1200" b="1" dirty="0">
                <a:solidFill>
                  <a:srgbClr val="8A0000"/>
                </a:solidFill>
              </a:rPr>
              <a:t>mantindrà igual </a:t>
            </a:r>
            <a:r>
              <a:rPr lang="ca-ES" altLang="es-ES" sz="1200" dirty="0">
                <a:solidFill>
                  <a:srgbClr val="8A0000"/>
                </a:solidFill>
              </a:rPr>
              <a:t>i un 30% que serà </a:t>
            </a:r>
            <a:r>
              <a:rPr lang="ca-ES" altLang="es-ES" sz="1200" b="1" dirty="0">
                <a:solidFill>
                  <a:srgbClr val="8A0000"/>
                </a:solidFill>
              </a:rPr>
              <a:t>pitjor</a:t>
            </a:r>
            <a:r>
              <a:rPr lang="ca-ES" altLang="es-ES" sz="1200" dirty="0">
                <a:solidFill>
                  <a:srgbClr val="8A0000"/>
                </a:solidFill>
              </a:rPr>
              <a:t>.</a:t>
            </a:r>
          </a:p>
        </p:txBody>
      </p:sp>
      <p:sp>
        <p:nvSpPr>
          <p:cNvPr id="14" name="12 CuadroTexto">
            <a:extLst>
              <a:ext uri="{FF2B5EF4-FFF2-40B4-BE49-F238E27FC236}">
                <a16:creationId xmlns:a16="http://schemas.microsoft.com/office/drawing/2014/main" id="{A356206D-05C7-4631-A1E5-CEB448C0A430}"/>
              </a:ext>
            </a:extLst>
          </p:cNvPr>
          <p:cNvSpPr txBox="1"/>
          <p:nvPr/>
        </p:nvSpPr>
        <p:spPr>
          <a:xfrm>
            <a:off x="525639" y="6082477"/>
            <a:ext cx="5901287" cy="230832"/>
          </a:xfrm>
          <a:prstGeom prst="rect">
            <a:avLst/>
          </a:prstGeom>
          <a:noFill/>
        </p:spPr>
        <p:txBody>
          <a:bodyPr wrap="square" rtlCol="0">
            <a:spAutoFit/>
          </a:bodyPr>
          <a:lstStyle/>
          <a:p>
            <a:pPr fontAlgn="base">
              <a:spcBef>
                <a:spcPct val="0"/>
              </a:spcBef>
              <a:spcAft>
                <a:spcPct val="0"/>
              </a:spcAft>
            </a:pPr>
            <a:r>
              <a:rPr lang="ca-ES" sz="900" dirty="0">
                <a:solidFill>
                  <a:prstClr val="white">
                    <a:lumMod val="50000"/>
                  </a:prstClr>
                </a:solidFill>
              </a:rPr>
              <a:t>*Nota: els valors “4T 2014” corresponen a una estimació en base els valors mitjos del 3T 2014 i 1T 2015.v</a:t>
            </a:r>
          </a:p>
        </p:txBody>
      </p:sp>
      <p:sp>
        <p:nvSpPr>
          <p:cNvPr id="16" name="12 CuadroTexto">
            <a:extLst>
              <a:ext uri="{FF2B5EF4-FFF2-40B4-BE49-F238E27FC236}">
                <a16:creationId xmlns:a16="http://schemas.microsoft.com/office/drawing/2014/main" id="{0A21CF99-F30F-4823-896D-C6DC426C7106}"/>
              </a:ext>
            </a:extLst>
          </p:cNvPr>
          <p:cNvSpPr txBox="1"/>
          <p:nvPr/>
        </p:nvSpPr>
        <p:spPr>
          <a:xfrm>
            <a:off x="525639" y="6275445"/>
            <a:ext cx="5901287" cy="230832"/>
          </a:xfrm>
          <a:prstGeom prst="rect">
            <a:avLst/>
          </a:prstGeom>
          <a:noFill/>
        </p:spPr>
        <p:txBody>
          <a:bodyPr wrap="square" rtlCol="0">
            <a:spAutoFit/>
          </a:bodyPr>
          <a:lstStyle/>
          <a:p>
            <a:pPr fontAlgn="base">
              <a:spcBef>
                <a:spcPct val="0"/>
              </a:spcBef>
              <a:spcAft>
                <a:spcPct val="0"/>
              </a:spcAft>
            </a:pPr>
            <a:r>
              <a:rPr lang="ca-ES" sz="900">
                <a:solidFill>
                  <a:prstClr val="white">
                    <a:lumMod val="50000"/>
                  </a:prstClr>
                </a:solidFill>
              </a:rPr>
              <a:t>*Nota: el Treball de Camp de la 1a onada de 2020 es va realitzar entre el 4 i el 28 de març.</a:t>
            </a:r>
          </a:p>
        </p:txBody>
      </p:sp>
    </p:spTree>
    <p:extLst>
      <p:ext uri="{BB962C8B-B14F-4D97-AF65-F5344CB8AC3E}">
        <p14:creationId xmlns:p14="http://schemas.microsoft.com/office/powerpoint/2010/main" val="34315169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9154" name="Rectangle 2"/>
          <p:cNvSpPr>
            <a:spLocks noChangeArrowheads="1"/>
          </p:cNvSpPr>
          <p:nvPr/>
        </p:nvSpPr>
        <p:spPr bwMode="auto">
          <a:xfrm>
            <a:off x="-380998" y="1948584"/>
            <a:ext cx="18473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s-ES">
              <a:solidFill>
                <a:prstClr val="black"/>
              </a:solidFill>
            </a:endParaRPr>
          </a:p>
        </p:txBody>
      </p:sp>
      <p:sp>
        <p:nvSpPr>
          <p:cNvPr id="689155" name="Rectangle 3"/>
          <p:cNvSpPr>
            <a:spLocks noChangeArrowheads="1"/>
          </p:cNvSpPr>
          <p:nvPr/>
        </p:nvSpPr>
        <p:spPr bwMode="auto">
          <a:xfrm>
            <a:off x="-380998" y="1939058"/>
            <a:ext cx="18473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s-ES">
              <a:solidFill>
                <a:prstClr val="black"/>
              </a:solidFill>
            </a:endParaRPr>
          </a:p>
        </p:txBody>
      </p:sp>
      <p:sp>
        <p:nvSpPr>
          <p:cNvPr id="689156" name="Rectangle 4"/>
          <p:cNvSpPr>
            <a:spLocks noChangeArrowheads="1"/>
          </p:cNvSpPr>
          <p:nvPr/>
        </p:nvSpPr>
        <p:spPr bwMode="auto">
          <a:xfrm>
            <a:off x="-380998" y="1939058"/>
            <a:ext cx="18473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s-ES">
              <a:solidFill>
                <a:prstClr val="black"/>
              </a:solidFill>
            </a:endParaRPr>
          </a:p>
        </p:txBody>
      </p:sp>
      <p:sp>
        <p:nvSpPr>
          <p:cNvPr id="689157" name="Rectangle 5"/>
          <p:cNvSpPr>
            <a:spLocks noChangeArrowheads="1"/>
          </p:cNvSpPr>
          <p:nvPr/>
        </p:nvSpPr>
        <p:spPr bwMode="auto">
          <a:xfrm>
            <a:off x="-380998" y="1967633"/>
            <a:ext cx="18473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s-ES">
              <a:solidFill>
                <a:prstClr val="black"/>
              </a:solidFill>
            </a:endParaRPr>
          </a:p>
        </p:txBody>
      </p:sp>
      <p:sp>
        <p:nvSpPr>
          <p:cNvPr id="28" name="Rectangle 4"/>
          <p:cNvSpPr>
            <a:spLocks noChangeArrowheads="1"/>
          </p:cNvSpPr>
          <p:nvPr/>
        </p:nvSpPr>
        <p:spPr bwMode="auto">
          <a:xfrm>
            <a:off x="720004" y="680509"/>
            <a:ext cx="8554625"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fontAlgn="base">
              <a:spcBef>
                <a:spcPct val="0"/>
              </a:spcBef>
              <a:spcAft>
                <a:spcPct val="0"/>
              </a:spcAft>
            </a:pPr>
            <a:r>
              <a:rPr lang="ca-ES" altLang="es-ES" sz="1800" b="1" dirty="0">
                <a:solidFill>
                  <a:srgbClr val="6B5C4F"/>
                </a:solidFill>
                <a:latin typeface="Century Gothic" pitchFamily="34" charset="0"/>
              </a:rPr>
              <a:t>Recordatori comparativa resultats 1T 2020, segons el moment de respondre l’enquesta</a:t>
            </a:r>
          </a:p>
        </p:txBody>
      </p:sp>
      <p:graphicFrame>
        <p:nvGraphicFramePr>
          <p:cNvPr id="32" name="Object 837"/>
          <p:cNvGraphicFramePr>
            <a:graphicFrameLocks/>
          </p:cNvGraphicFramePr>
          <p:nvPr/>
        </p:nvGraphicFramePr>
        <p:xfrm>
          <a:off x="392114" y="1682280"/>
          <a:ext cx="2704854" cy="3475508"/>
        </p:xfrm>
        <a:graphic>
          <a:graphicData uri="http://schemas.openxmlformats.org/drawingml/2006/chart">
            <c:chart xmlns:c="http://schemas.openxmlformats.org/drawingml/2006/chart" xmlns:r="http://schemas.openxmlformats.org/officeDocument/2006/relationships" r:id="rId3"/>
          </a:graphicData>
        </a:graphic>
      </p:graphicFrame>
      <p:sp>
        <p:nvSpPr>
          <p:cNvPr id="18" name="Text Box 2"/>
          <p:cNvSpPr txBox="1">
            <a:spLocks noChangeArrowheads="1"/>
          </p:cNvSpPr>
          <p:nvPr/>
        </p:nvSpPr>
        <p:spPr bwMode="auto">
          <a:xfrm>
            <a:off x="470795" y="1439406"/>
            <a:ext cx="254749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50000"/>
              </a:spcBef>
              <a:spcAft>
                <a:spcPct val="0"/>
              </a:spcAft>
            </a:pPr>
            <a:r>
              <a:rPr lang="ca-ES" altLang="es-ES" sz="1400" b="1" dirty="0">
                <a:solidFill>
                  <a:srgbClr val="6B5C4F"/>
                </a:solidFill>
              </a:rPr>
              <a:t>Situació econòmica actual</a:t>
            </a:r>
          </a:p>
        </p:txBody>
      </p:sp>
      <p:sp>
        <p:nvSpPr>
          <p:cNvPr id="19" name="Rectangle 28"/>
          <p:cNvSpPr>
            <a:spLocks noChangeArrowheads="1"/>
          </p:cNvSpPr>
          <p:nvPr/>
        </p:nvSpPr>
        <p:spPr bwMode="auto">
          <a:xfrm>
            <a:off x="5442566" y="2527458"/>
            <a:ext cx="359825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fontAlgn="base">
              <a:spcBef>
                <a:spcPct val="0"/>
              </a:spcBef>
              <a:spcAft>
                <a:spcPct val="0"/>
              </a:spcAft>
            </a:pPr>
            <a:endParaRPr lang="ca-ES" altLang="es-ES" sz="1200" dirty="0">
              <a:solidFill>
                <a:prstClr val="black"/>
              </a:solidFill>
            </a:endParaRPr>
          </a:p>
          <a:p>
            <a:pPr algn="just" fontAlgn="base">
              <a:spcBef>
                <a:spcPct val="0"/>
              </a:spcBef>
              <a:spcAft>
                <a:spcPct val="0"/>
              </a:spcAft>
            </a:pPr>
            <a:endParaRPr lang="ca-ES" altLang="es-ES" sz="1200" dirty="0">
              <a:solidFill>
                <a:prstClr val="black"/>
              </a:solidFill>
            </a:endParaRPr>
          </a:p>
        </p:txBody>
      </p:sp>
      <p:sp>
        <p:nvSpPr>
          <p:cNvPr id="12" name="Rectangle 3"/>
          <p:cNvSpPr>
            <a:spLocks noChangeArrowheads="1"/>
          </p:cNvSpPr>
          <p:nvPr/>
        </p:nvSpPr>
        <p:spPr bwMode="auto">
          <a:xfrm>
            <a:off x="720000" y="252004"/>
            <a:ext cx="8737600" cy="33337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fontAlgn="base">
              <a:spcBef>
                <a:spcPct val="0"/>
              </a:spcBef>
              <a:spcAft>
                <a:spcPct val="0"/>
              </a:spcAft>
            </a:pPr>
            <a:r>
              <a:rPr lang="ca-ES" altLang="es-ES" sz="1500" b="1" dirty="0">
                <a:solidFill>
                  <a:srgbClr val="8A0000"/>
                </a:solidFill>
                <a:latin typeface="Century Gothic" pitchFamily="34" charset="0"/>
              </a:rPr>
              <a:t>Percepcions sobre la zona►</a:t>
            </a:r>
          </a:p>
        </p:txBody>
      </p:sp>
      <p:sp>
        <p:nvSpPr>
          <p:cNvPr id="14" name="12 CuadroTexto"/>
          <p:cNvSpPr txBox="1"/>
          <p:nvPr/>
        </p:nvSpPr>
        <p:spPr>
          <a:xfrm>
            <a:off x="525639" y="6076599"/>
            <a:ext cx="6161408" cy="507831"/>
          </a:xfrm>
          <a:prstGeom prst="rect">
            <a:avLst/>
          </a:prstGeom>
          <a:noFill/>
        </p:spPr>
        <p:txBody>
          <a:bodyPr wrap="square" rtlCol="0">
            <a:spAutoFit/>
          </a:bodyPr>
          <a:lstStyle/>
          <a:p>
            <a:r>
              <a:rPr lang="ca-ES" sz="900" dirty="0">
                <a:solidFill>
                  <a:prstClr val="white">
                    <a:lumMod val="50000"/>
                  </a:prstClr>
                </a:solidFill>
              </a:rPr>
              <a:t>*Nota: s’ha considerat el dia 12/03 per ser el dia en el que totes les CCAA decideixen tancar els centres educatius, l’IBEX 35 pateix la major caiguda de la seva historia i el Govern central anuncia que es destinarà 3.800 milions a Sanitat e injectarà 14.000 a l'economia davant l’impacte del coronavirus.</a:t>
            </a:r>
          </a:p>
        </p:txBody>
      </p:sp>
      <p:sp>
        <p:nvSpPr>
          <p:cNvPr id="2" name="Marcador de número de diapositiva 1"/>
          <p:cNvSpPr>
            <a:spLocks noGrp="1"/>
          </p:cNvSpPr>
          <p:nvPr>
            <p:ph type="sldNum" sz="quarter" idx="4"/>
          </p:nvPr>
        </p:nvSpPr>
        <p:spPr/>
        <p:txBody>
          <a:bodyPr/>
          <a:lstStyle/>
          <a:p>
            <a:fld id="{79B00DB0-4C43-45CD-A043-B77402D452F6}" type="slidenum">
              <a:rPr lang="ca-ES" smtClean="0">
                <a:solidFill>
                  <a:prstClr val="black">
                    <a:tint val="75000"/>
                  </a:prstClr>
                </a:solidFill>
              </a:rPr>
              <a:pPr/>
              <a:t>11</a:t>
            </a:fld>
            <a:endParaRPr lang="ca-ES">
              <a:solidFill>
                <a:prstClr val="black">
                  <a:tint val="75000"/>
                </a:prstClr>
              </a:solidFill>
            </a:endParaRPr>
          </a:p>
        </p:txBody>
      </p:sp>
      <p:sp>
        <p:nvSpPr>
          <p:cNvPr id="13" name="Rectangle 28"/>
          <p:cNvSpPr>
            <a:spLocks noChangeArrowheads="1"/>
          </p:cNvSpPr>
          <p:nvPr/>
        </p:nvSpPr>
        <p:spPr bwMode="auto">
          <a:xfrm>
            <a:off x="525634" y="5335759"/>
            <a:ext cx="900000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ts val="1200"/>
              </a:spcBef>
            </a:pPr>
            <a:r>
              <a:rPr lang="ca-ES" altLang="es-ES" sz="1200" dirty="0">
                <a:solidFill>
                  <a:srgbClr val="8A0000"/>
                </a:solidFill>
              </a:rPr>
              <a:t>Les percepcions dels empresaris és significativament diferent si van respondre fins el dia 12/03 o si ho van fer a posteriori.</a:t>
            </a:r>
          </a:p>
        </p:txBody>
      </p:sp>
      <p:sp>
        <p:nvSpPr>
          <p:cNvPr id="16" name="Text Box 2">
            <a:extLst>
              <a:ext uri="{FF2B5EF4-FFF2-40B4-BE49-F238E27FC236}">
                <a16:creationId xmlns:a16="http://schemas.microsoft.com/office/drawing/2014/main" id="{4467AC05-555D-4F15-948E-20CE81876D34}"/>
              </a:ext>
            </a:extLst>
          </p:cNvPr>
          <p:cNvSpPr txBox="1">
            <a:spLocks noChangeArrowheads="1"/>
          </p:cNvSpPr>
          <p:nvPr/>
        </p:nvSpPr>
        <p:spPr bwMode="auto">
          <a:xfrm>
            <a:off x="3740179" y="1439406"/>
            <a:ext cx="235513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50000"/>
              </a:spcBef>
              <a:spcAft>
                <a:spcPct val="0"/>
              </a:spcAft>
            </a:pPr>
            <a:r>
              <a:rPr lang="ca-ES" altLang="es-ES" sz="1400" b="1" dirty="0">
                <a:solidFill>
                  <a:srgbClr val="6B5C4F"/>
                </a:solidFill>
              </a:rPr>
              <a:t>Evolució en el darrer any</a:t>
            </a:r>
          </a:p>
        </p:txBody>
      </p:sp>
      <p:sp>
        <p:nvSpPr>
          <p:cNvPr id="20" name="Text Box 2">
            <a:extLst>
              <a:ext uri="{FF2B5EF4-FFF2-40B4-BE49-F238E27FC236}">
                <a16:creationId xmlns:a16="http://schemas.microsoft.com/office/drawing/2014/main" id="{647CEE92-105E-4103-A4F7-29BAFB450356}"/>
              </a:ext>
            </a:extLst>
          </p:cNvPr>
          <p:cNvSpPr txBox="1">
            <a:spLocks noChangeArrowheads="1"/>
          </p:cNvSpPr>
          <p:nvPr/>
        </p:nvSpPr>
        <p:spPr bwMode="auto">
          <a:xfrm>
            <a:off x="6992094" y="1439406"/>
            <a:ext cx="155042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50000"/>
              </a:spcBef>
              <a:spcAft>
                <a:spcPct val="0"/>
              </a:spcAft>
            </a:pPr>
            <a:r>
              <a:rPr lang="ca-ES" altLang="es-ES" sz="1400" b="1" dirty="0">
                <a:solidFill>
                  <a:srgbClr val="6B5C4F"/>
                </a:solidFill>
              </a:rPr>
              <a:t>Previsió de futur</a:t>
            </a:r>
          </a:p>
        </p:txBody>
      </p:sp>
      <p:graphicFrame>
        <p:nvGraphicFramePr>
          <p:cNvPr id="21" name="Object 837">
            <a:extLst>
              <a:ext uri="{FF2B5EF4-FFF2-40B4-BE49-F238E27FC236}">
                <a16:creationId xmlns:a16="http://schemas.microsoft.com/office/drawing/2014/main" id="{8525841D-47F4-448B-B8F3-53833A300F44}"/>
              </a:ext>
            </a:extLst>
          </p:cNvPr>
          <p:cNvGraphicFramePr>
            <a:graphicFrameLocks/>
          </p:cNvGraphicFramePr>
          <p:nvPr/>
        </p:nvGraphicFramePr>
        <p:xfrm>
          <a:off x="3565318" y="1682280"/>
          <a:ext cx="2704854" cy="347550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2" name="Object 837">
            <a:extLst>
              <a:ext uri="{FF2B5EF4-FFF2-40B4-BE49-F238E27FC236}">
                <a16:creationId xmlns:a16="http://schemas.microsoft.com/office/drawing/2014/main" id="{7C868537-550C-4C66-826D-3807301E7197}"/>
              </a:ext>
            </a:extLst>
          </p:cNvPr>
          <p:cNvGraphicFramePr>
            <a:graphicFrameLocks/>
          </p:cNvGraphicFramePr>
          <p:nvPr/>
        </p:nvGraphicFramePr>
        <p:xfrm>
          <a:off x="6789982" y="1682280"/>
          <a:ext cx="2704854" cy="3475508"/>
        </p:xfrm>
        <a:graphic>
          <a:graphicData uri="http://schemas.openxmlformats.org/drawingml/2006/chart">
            <c:chart xmlns:c="http://schemas.openxmlformats.org/drawingml/2006/chart" xmlns:r="http://schemas.openxmlformats.org/officeDocument/2006/relationships" r:id="rId5"/>
          </a:graphicData>
        </a:graphic>
      </p:graphicFrame>
      <p:sp>
        <p:nvSpPr>
          <p:cNvPr id="5" name="CuadroTexto 4">
            <a:extLst>
              <a:ext uri="{FF2B5EF4-FFF2-40B4-BE49-F238E27FC236}">
                <a16:creationId xmlns:a16="http://schemas.microsoft.com/office/drawing/2014/main" id="{ACA750C8-11AC-4DEE-B127-22636CD41E3A}"/>
              </a:ext>
            </a:extLst>
          </p:cNvPr>
          <p:cNvSpPr txBox="1"/>
          <p:nvPr/>
        </p:nvSpPr>
        <p:spPr>
          <a:xfrm>
            <a:off x="1590260" y="3379306"/>
            <a:ext cx="572494" cy="246221"/>
          </a:xfrm>
          <a:prstGeom prst="rect">
            <a:avLst/>
          </a:prstGeom>
          <a:noFill/>
        </p:spPr>
        <p:txBody>
          <a:bodyPr wrap="square" rtlCol="0">
            <a:spAutoFit/>
          </a:bodyPr>
          <a:lstStyle/>
          <a:p>
            <a:r>
              <a:rPr lang="es-ES" b="1" dirty="0">
                <a:solidFill>
                  <a:srgbClr val="8A0000"/>
                </a:solidFill>
              </a:rPr>
              <a:t>+25%</a:t>
            </a:r>
            <a:endParaRPr lang="ca-ES" b="1" dirty="0">
              <a:solidFill>
                <a:srgbClr val="8A0000"/>
              </a:solidFill>
            </a:endParaRPr>
          </a:p>
        </p:txBody>
      </p:sp>
      <p:sp>
        <p:nvSpPr>
          <p:cNvPr id="23" name="CuadroTexto 22">
            <a:extLst>
              <a:ext uri="{FF2B5EF4-FFF2-40B4-BE49-F238E27FC236}">
                <a16:creationId xmlns:a16="http://schemas.microsoft.com/office/drawing/2014/main" id="{097C0DB4-F04A-4AE6-A316-D54301613061}"/>
              </a:ext>
            </a:extLst>
          </p:cNvPr>
          <p:cNvSpPr txBox="1"/>
          <p:nvPr/>
        </p:nvSpPr>
        <p:spPr>
          <a:xfrm>
            <a:off x="4763241" y="2816855"/>
            <a:ext cx="572494" cy="246221"/>
          </a:xfrm>
          <a:prstGeom prst="rect">
            <a:avLst/>
          </a:prstGeom>
          <a:noFill/>
        </p:spPr>
        <p:txBody>
          <a:bodyPr wrap="square" rtlCol="0">
            <a:spAutoFit/>
          </a:bodyPr>
          <a:lstStyle/>
          <a:p>
            <a:r>
              <a:rPr lang="es-ES" b="1" dirty="0">
                <a:solidFill>
                  <a:srgbClr val="8A0000"/>
                </a:solidFill>
              </a:rPr>
              <a:t>+30%</a:t>
            </a:r>
            <a:endParaRPr lang="ca-ES" b="1" dirty="0">
              <a:solidFill>
                <a:srgbClr val="8A0000"/>
              </a:solidFill>
            </a:endParaRPr>
          </a:p>
        </p:txBody>
      </p:sp>
      <p:sp>
        <p:nvSpPr>
          <p:cNvPr id="24" name="CuadroTexto 23">
            <a:extLst>
              <a:ext uri="{FF2B5EF4-FFF2-40B4-BE49-F238E27FC236}">
                <a16:creationId xmlns:a16="http://schemas.microsoft.com/office/drawing/2014/main" id="{BFB91B8B-4231-4600-AFF7-954DD2BCD2FB}"/>
              </a:ext>
            </a:extLst>
          </p:cNvPr>
          <p:cNvSpPr txBox="1"/>
          <p:nvPr/>
        </p:nvSpPr>
        <p:spPr>
          <a:xfrm>
            <a:off x="7976439" y="2682512"/>
            <a:ext cx="572494" cy="246221"/>
          </a:xfrm>
          <a:prstGeom prst="rect">
            <a:avLst/>
          </a:prstGeom>
          <a:noFill/>
        </p:spPr>
        <p:txBody>
          <a:bodyPr wrap="square" rtlCol="0">
            <a:spAutoFit/>
          </a:bodyPr>
          <a:lstStyle/>
          <a:p>
            <a:r>
              <a:rPr lang="es-ES" b="1" dirty="0">
                <a:solidFill>
                  <a:srgbClr val="8A0000"/>
                </a:solidFill>
              </a:rPr>
              <a:t>+38%</a:t>
            </a:r>
            <a:endParaRPr lang="ca-ES" b="1" dirty="0">
              <a:solidFill>
                <a:srgbClr val="8A0000"/>
              </a:solidFill>
            </a:endParaRPr>
          </a:p>
        </p:txBody>
      </p:sp>
    </p:spTree>
    <p:extLst>
      <p:ext uri="{BB962C8B-B14F-4D97-AF65-F5344CB8AC3E}">
        <p14:creationId xmlns:p14="http://schemas.microsoft.com/office/powerpoint/2010/main" val="27465305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49" name="Object 3">
            <a:extLst>
              <a:ext uri="{FF2B5EF4-FFF2-40B4-BE49-F238E27FC236}">
                <a16:creationId xmlns:a16="http://schemas.microsoft.com/office/drawing/2014/main" id="{95E6C2C7-1388-4099-8D73-163C1B319417}"/>
              </a:ext>
            </a:extLst>
          </p:cNvPr>
          <p:cNvGraphicFramePr>
            <a:graphicFrameLocks noChangeAspect="1"/>
          </p:cNvGraphicFramePr>
          <p:nvPr>
            <p:extLst>
              <p:ext uri="{D42A27DB-BD31-4B8C-83A1-F6EECF244321}">
                <p14:modId xmlns:p14="http://schemas.microsoft.com/office/powerpoint/2010/main" val="3936888073"/>
              </p:ext>
            </p:extLst>
          </p:nvPr>
        </p:nvGraphicFramePr>
        <p:xfrm>
          <a:off x="1442383" y="4693101"/>
          <a:ext cx="7453312" cy="1371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0" name="Object 3">
            <a:extLst>
              <a:ext uri="{FF2B5EF4-FFF2-40B4-BE49-F238E27FC236}">
                <a16:creationId xmlns:a16="http://schemas.microsoft.com/office/drawing/2014/main" id="{143F1259-E632-4CD6-9444-60F7746E28CB}"/>
              </a:ext>
            </a:extLst>
          </p:cNvPr>
          <p:cNvGraphicFramePr>
            <a:graphicFrameLocks noChangeAspect="1"/>
          </p:cNvGraphicFramePr>
          <p:nvPr>
            <p:extLst>
              <p:ext uri="{D42A27DB-BD31-4B8C-83A1-F6EECF244321}">
                <p14:modId xmlns:p14="http://schemas.microsoft.com/office/powerpoint/2010/main" val="3207433631"/>
              </p:ext>
            </p:extLst>
          </p:nvPr>
        </p:nvGraphicFramePr>
        <p:xfrm>
          <a:off x="1442383" y="3712621"/>
          <a:ext cx="7453312" cy="13716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1" name="Object 5">
            <a:extLst>
              <a:ext uri="{FF2B5EF4-FFF2-40B4-BE49-F238E27FC236}">
                <a16:creationId xmlns:a16="http://schemas.microsoft.com/office/drawing/2014/main" id="{C1F5BEC4-781E-47D4-A64F-041EC7CFF23A}"/>
              </a:ext>
            </a:extLst>
          </p:cNvPr>
          <p:cNvGraphicFramePr>
            <a:graphicFrameLocks noChangeAspect="1"/>
          </p:cNvGraphicFramePr>
          <p:nvPr>
            <p:extLst>
              <p:ext uri="{D42A27DB-BD31-4B8C-83A1-F6EECF244321}">
                <p14:modId xmlns:p14="http://schemas.microsoft.com/office/powerpoint/2010/main" val="192191714"/>
              </p:ext>
            </p:extLst>
          </p:nvPr>
        </p:nvGraphicFramePr>
        <p:xfrm>
          <a:off x="1442383" y="1780633"/>
          <a:ext cx="7453312" cy="13716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51" name="Object 5">
            <a:extLst>
              <a:ext uri="{FF2B5EF4-FFF2-40B4-BE49-F238E27FC236}">
                <a16:creationId xmlns:a16="http://schemas.microsoft.com/office/drawing/2014/main" id="{2D9A6142-9C70-4A82-8796-C4B9C04BF4C9}"/>
              </a:ext>
            </a:extLst>
          </p:cNvPr>
          <p:cNvGraphicFramePr>
            <a:graphicFrameLocks noChangeAspect="1"/>
          </p:cNvGraphicFramePr>
          <p:nvPr>
            <p:extLst>
              <p:ext uri="{D42A27DB-BD31-4B8C-83A1-F6EECF244321}">
                <p14:modId xmlns:p14="http://schemas.microsoft.com/office/powerpoint/2010/main" val="660551557"/>
              </p:ext>
            </p:extLst>
          </p:nvPr>
        </p:nvGraphicFramePr>
        <p:xfrm>
          <a:off x="1442383" y="2675567"/>
          <a:ext cx="7453312" cy="1371600"/>
        </p:xfrm>
        <a:graphic>
          <a:graphicData uri="http://schemas.openxmlformats.org/drawingml/2006/chart">
            <c:chart xmlns:c="http://schemas.openxmlformats.org/drawingml/2006/chart" xmlns:r="http://schemas.openxmlformats.org/officeDocument/2006/relationships" r:id="rId6"/>
          </a:graphicData>
        </a:graphic>
      </p:graphicFrame>
      <p:sp>
        <p:nvSpPr>
          <p:cNvPr id="28" name="Rectangle 4"/>
          <p:cNvSpPr>
            <a:spLocks noChangeArrowheads="1"/>
          </p:cNvSpPr>
          <p:nvPr/>
        </p:nvSpPr>
        <p:spPr bwMode="auto">
          <a:xfrm>
            <a:off x="720003" y="576004"/>
            <a:ext cx="7905527"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fontAlgn="base">
              <a:spcBef>
                <a:spcPct val="0"/>
              </a:spcBef>
              <a:spcAft>
                <a:spcPct val="0"/>
              </a:spcAft>
            </a:pPr>
            <a:r>
              <a:rPr lang="ca-ES" altLang="es-ES" sz="1800" b="1" dirty="0">
                <a:solidFill>
                  <a:srgbClr val="6B5C4F"/>
                </a:solidFill>
                <a:latin typeface="Century Gothic" pitchFamily="34" charset="0"/>
              </a:rPr>
              <a:t>Comparatiu Situació econòmica actual </a:t>
            </a:r>
            <a:r>
              <a:rPr lang="ca-ES" altLang="es-ES" sz="1800" b="1" dirty="0" err="1">
                <a:solidFill>
                  <a:srgbClr val="6B5C4F"/>
                </a:solidFill>
                <a:latin typeface="Century Gothic" pitchFamily="34" charset="0"/>
              </a:rPr>
              <a:t>vs</a:t>
            </a:r>
            <a:r>
              <a:rPr lang="ca-ES" altLang="es-ES" sz="1800" b="1" dirty="0">
                <a:solidFill>
                  <a:srgbClr val="6B5C4F"/>
                </a:solidFill>
                <a:latin typeface="Century Gothic" pitchFamily="34" charset="0"/>
              </a:rPr>
              <a:t> evolució passada</a:t>
            </a:r>
          </a:p>
        </p:txBody>
      </p:sp>
      <p:sp>
        <p:nvSpPr>
          <p:cNvPr id="12" name="Rectangle 3"/>
          <p:cNvSpPr>
            <a:spLocks noChangeArrowheads="1"/>
          </p:cNvSpPr>
          <p:nvPr/>
        </p:nvSpPr>
        <p:spPr bwMode="auto">
          <a:xfrm>
            <a:off x="720000" y="252004"/>
            <a:ext cx="8737600" cy="33337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fontAlgn="base">
              <a:spcBef>
                <a:spcPct val="0"/>
              </a:spcBef>
              <a:spcAft>
                <a:spcPct val="0"/>
              </a:spcAft>
            </a:pPr>
            <a:r>
              <a:rPr lang="ca-ES" altLang="es-ES" sz="1500" b="1" dirty="0">
                <a:solidFill>
                  <a:srgbClr val="8A0000"/>
                </a:solidFill>
                <a:latin typeface="Century Gothic" pitchFamily="34" charset="0"/>
              </a:rPr>
              <a:t>Percepcions sobre la zona►</a:t>
            </a:r>
          </a:p>
        </p:txBody>
      </p:sp>
      <p:sp>
        <p:nvSpPr>
          <p:cNvPr id="24" name="Line 13"/>
          <p:cNvSpPr>
            <a:spLocks noChangeShapeType="1"/>
          </p:cNvSpPr>
          <p:nvPr/>
        </p:nvSpPr>
        <p:spPr bwMode="auto">
          <a:xfrm>
            <a:off x="8564855" y="2804026"/>
            <a:ext cx="0" cy="216000"/>
          </a:xfrm>
          <a:prstGeom prst="line">
            <a:avLst/>
          </a:prstGeom>
          <a:noFill/>
          <a:ln w="38100">
            <a:solidFill>
              <a:srgbClr val="808000"/>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ca-ES" dirty="0">
              <a:solidFill>
                <a:prstClr val="black"/>
              </a:solidFill>
            </a:endParaRPr>
          </a:p>
        </p:txBody>
      </p:sp>
      <p:sp>
        <p:nvSpPr>
          <p:cNvPr id="25" name="Line 14"/>
          <p:cNvSpPr>
            <a:spLocks noChangeShapeType="1"/>
          </p:cNvSpPr>
          <p:nvPr/>
        </p:nvSpPr>
        <p:spPr bwMode="auto">
          <a:xfrm flipH="1">
            <a:off x="6779663" y="2779421"/>
            <a:ext cx="0" cy="1224000"/>
          </a:xfrm>
          <a:prstGeom prst="line">
            <a:avLst/>
          </a:prstGeom>
          <a:noFill/>
          <a:ln w="38100">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ca-ES" dirty="0">
              <a:solidFill>
                <a:prstClr val="black"/>
              </a:solidFill>
            </a:endParaRPr>
          </a:p>
        </p:txBody>
      </p:sp>
      <p:sp>
        <p:nvSpPr>
          <p:cNvPr id="27" name="Text Box 16"/>
          <p:cNvSpPr txBox="1">
            <a:spLocks noChangeArrowheads="1"/>
          </p:cNvSpPr>
          <p:nvPr/>
        </p:nvSpPr>
        <p:spPr bwMode="auto">
          <a:xfrm>
            <a:off x="2813155" y="1766987"/>
            <a:ext cx="125423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fontAlgn="base" hangingPunct="1">
              <a:spcBef>
                <a:spcPct val="0"/>
              </a:spcBef>
              <a:spcAft>
                <a:spcPct val="0"/>
              </a:spcAft>
              <a:buFont typeface="Wingdings 2" pitchFamily="18" charset="2"/>
              <a:buNone/>
            </a:pPr>
            <a:r>
              <a:rPr lang="ca-ES" altLang="es-ES" sz="1200" dirty="0">
                <a:solidFill>
                  <a:srgbClr val="725C4F"/>
                </a:solidFill>
                <a:latin typeface="Century Gothic" pitchFamily="34" charset="0"/>
              </a:rPr>
              <a:t>Dolenta</a:t>
            </a:r>
          </a:p>
        </p:txBody>
      </p:sp>
      <p:sp>
        <p:nvSpPr>
          <p:cNvPr id="29" name="Text Box 17"/>
          <p:cNvSpPr txBox="1">
            <a:spLocks noChangeArrowheads="1"/>
          </p:cNvSpPr>
          <p:nvPr/>
        </p:nvSpPr>
        <p:spPr bwMode="auto">
          <a:xfrm>
            <a:off x="6279932" y="1766988"/>
            <a:ext cx="11049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fontAlgn="base" hangingPunct="1">
              <a:spcBef>
                <a:spcPct val="0"/>
              </a:spcBef>
              <a:spcAft>
                <a:spcPct val="0"/>
              </a:spcAft>
              <a:buFont typeface="Wingdings 2" pitchFamily="18" charset="2"/>
              <a:buNone/>
            </a:pPr>
            <a:r>
              <a:rPr lang="ca-ES" altLang="es-ES" sz="1200" dirty="0">
                <a:solidFill>
                  <a:srgbClr val="725C4F"/>
                </a:solidFill>
                <a:latin typeface="Century Gothic" pitchFamily="34" charset="0"/>
              </a:rPr>
              <a:t>Regular</a:t>
            </a:r>
          </a:p>
        </p:txBody>
      </p:sp>
      <p:sp>
        <p:nvSpPr>
          <p:cNvPr id="30" name="Text Box 18"/>
          <p:cNvSpPr txBox="1">
            <a:spLocks noChangeArrowheads="1"/>
          </p:cNvSpPr>
          <p:nvPr/>
        </p:nvSpPr>
        <p:spPr bwMode="auto">
          <a:xfrm>
            <a:off x="8012135" y="1766988"/>
            <a:ext cx="11049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fontAlgn="base" hangingPunct="1">
              <a:spcBef>
                <a:spcPct val="0"/>
              </a:spcBef>
              <a:spcAft>
                <a:spcPct val="0"/>
              </a:spcAft>
              <a:buFont typeface="Wingdings 2" pitchFamily="18" charset="2"/>
              <a:buNone/>
            </a:pPr>
            <a:r>
              <a:rPr lang="ca-ES" altLang="es-ES" sz="1200" dirty="0">
                <a:solidFill>
                  <a:srgbClr val="725C4F"/>
                </a:solidFill>
                <a:latin typeface="Century Gothic" pitchFamily="34" charset="0"/>
              </a:rPr>
              <a:t>Bona</a:t>
            </a:r>
          </a:p>
        </p:txBody>
      </p:sp>
      <p:sp>
        <p:nvSpPr>
          <p:cNvPr id="35" name="Text Box 25"/>
          <p:cNvSpPr txBox="1">
            <a:spLocks noChangeArrowheads="1"/>
          </p:cNvSpPr>
          <p:nvPr/>
        </p:nvSpPr>
        <p:spPr bwMode="auto">
          <a:xfrm>
            <a:off x="7817818" y="4743320"/>
            <a:ext cx="49725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fontAlgn="base" hangingPunct="1">
              <a:spcBef>
                <a:spcPct val="0"/>
              </a:spcBef>
              <a:spcAft>
                <a:spcPct val="0"/>
              </a:spcAft>
              <a:buFont typeface="Wingdings 2" pitchFamily="18" charset="2"/>
              <a:buNone/>
            </a:pPr>
            <a:r>
              <a:rPr lang="ca-ES" altLang="es-ES" dirty="0">
                <a:solidFill>
                  <a:prstClr val="black"/>
                </a:solidFill>
                <a:latin typeface="Century Gothic" pitchFamily="34" charset="0"/>
              </a:rPr>
              <a:t>Igual</a:t>
            </a:r>
          </a:p>
        </p:txBody>
      </p:sp>
      <p:sp>
        <p:nvSpPr>
          <p:cNvPr id="40" name="Text Box 2"/>
          <p:cNvSpPr txBox="1">
            <a:spLocks noChangeArrowheads="1"/>
          </p:cNvSpPr>
          <p:nvPr/>
        </p:nvSpPr>
        <p:spPr bwMode="auto">
          <a:xfrm>
            <a:off x="86793" y="3269319"/>
            <a:ext cx="152841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50000"/>
              </a:spcBef>
              <a:spcAft>
                <a:spcPct val="0"/>
              </a:spcAft>
            </a:pPr>
            <a:r>
              <a:rPr lang="ca-ES" sz="1400" b="1" dirty="0">
                <a:solidFill>
                  <a:srgbClr val="6B5C4F"/>
                </a:solidFill>
              </a:rPr>
              <a:t>Evolució en el darrer any...</a:t>
            </a:r>
            <a:endParaRPr lang="ca-ES" altLang="es-ES" sz="1400" b="1" i="1" dirty="0">
              <a:solidFill>
                <a:srgbClr val="6B5C4F"/>
              </a:solidFill>
            </a:endParaRPr>
          </a:p>
        </p:txBody>
      </p:sp>
      <p:sp>
        <p:nvSpPr>
          <p:cNvPr id="32" name="Text Box 25"/>
          <p:cNvSpPr txBox="1">
            <a:spLocks noChangeArrowheads="1"/>
          </p:cNvSpPr>
          <p:nvPr/>
        </p:nvSpPr>
        <p:spPr bwMode="auto">
          <a:xfrm>
            <a:off x="6432281" y="4743320"/>
            <a:ext cx="48282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fontAlgn="base" hangingPunct="1">
              <a:spcBef>
                <a:spcPct val="0"/>
              </a:spcBef>
              <a:spcAft>
                <a:spcPct val="0"/>
              </a:spcAft>
              <a:buFont typeface="Wingdings 2" pitchFamily="18" charset="2"/>
              <a:buNone/>
            </a:pPr>
            <a:r>
              <a:rPr lang="ca-ES" altLang="es-ES" dirty="0">
                <a:solidFill>
                  <a:prstClr val="black"/>
                </a:solidFill>
                <a:latin typeface="Century Gothic" pitchFamily="34" charset="0"/>
              </a:rPr>
              <a:t>Pitjor</a:t>
            </a:r>
          </a:p>
        </p:txBody>
      </p:sp>
      <p:sp>
        <p:nvSpPr>
          <p:cNvPr id="38" name="Text Box 2"/>
          <p:cNvSpPr txBox="1">
            <a:spLocks noChangeArrowheads="1"/>
          </p:cNvSpPr>
          <p:nvPr/>
        </p:nvSpPr>
        <p:spPr bwMode="auto">
          <a:xfrm>
            <a:off x="743716" y="1280851"/>
            <a:ext cx="797939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50000"/>
              </a:spcBef>
              <a:spcAft>
                <a:spcPct val="0"/>
              </a:spcAft>
            </a:pPr>
            <a:r>
              <a:rPr lang="ca-ES" sz="1400" b="1" dirty="0">
                <a:solidFill>
                  <a:srgbClr val="6B5C4F"/>
                </a:solidFill>
              </a:rPr>
              <a:t>Situació econòmica actual</a:t>
            </a:r>
            <a:endParaRPr lang="ca-ES" altLang="es-ES" sz="1400" b="1" i="1" dirty="0">
              <a:solidFill>
                <a:srgbClr val="6B5C4F"/>
              </a:solidFill>
            </a:endParaRPr>
          </a:p>
        </p:txBody>
      </p:sp>
      <p:sp>
        <p:nvSpPr>
          <p:cNvPr id="39" name="Text Box 25"/>
          <p:cNvSpPr txBox="1">
            <a:spLocks noChangeArrowheads="1"/>
          </p:cNvSpPr>
          <p:nvPr/>
        </p:nvSpPr>
        <p:spPr bwMode="auto">
          <a:xfrm>
            <a:off x="3155149" y="5715840"/>
            <a:ext cx="48282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fontAlgn="base" hangingPunct="1">
              <a:spcBef>
                <a:spcPct val="0"/>
              </a:spcBef>
              <a:spcAft>
                <a:spcPct val="0"/>
              </a:spcAft>
              <a:buFont typeface="Wingdings 2" pitchFamily="18" charset="2"/>
              <a:buNone/>
            </a:pPr>
            <a:r>
              <a:rPr lang="ca-ES" altLang="es-ES" dirty="0">
                <a:solidFill>
                  <a:prstClr val="black"/>
                </a:solidFill>
                <a:latin typeface="Century Gothic" pitchFamily="34" charset="0"/>
              </a:rPr>
              <a:t>Pitjor</a:t>
            </a:r>
          </a:p>
        </p:txBody>
      </p:sp>
      <p:sp>
        <p:nvSpPr>
          <p:cNvPr id="3" name="Marcador de número de diapositiva 2"/>
          <p:cNvSpPr>
            <a:spLocks noGrp="1"/>
          </p:cNvSpPr>
          <p:nvPr>
            <p:ph type="sldNum" sz="quarter" idx="4"/>
          </p:nvPr>
        </p:nvSpPr>
        <p:spPr/>
        <p:txBody>
          <a:bodyPr/>
          <a:lstStyle/>
          <a:p>
            <a:fld id="{79B00DB0-4C43-45CD-A043-B77402D452F6}" type="slidenum">
              <a:rPr lang="ca-ES" smtClean="0">
                <a:solidFill>
                  <a:prstClr val="black">
                    <a:tint val="75000"/>
                  </a:prstClr>
                </a:solidFill>
              </a:rPr>
              <a:pPr/>
              <a:t>12</a:t>
            </a:fld>
            <a:endParaRPr lang="ca-ES">
              <a:solidFill>
                <a:prstClr val="black">
                  <a:tint val="75000"/>
                </a:prstClr>
              </a:solidFill>
            </a:endParaRPr>
          </a:p>
        </p:txBody>
      </p:sp>
      <p:sp>
        <p:nvSpPr>
          <p:cNvPr id="6" name="Llamada con línea 2 5"/>
          <p:cNvSpPr/>
          <p:nvPr/>
        </p:nvSpPr>
        <p:spPr>
          <a:xfrm>
            <a:off x="8346516" y="4033422"/>
            <a:ext cx="1512291" cy="1207412"/>
          </a:xfrm>
          <a:prstGeom prst="borderCallout2">
            <a:avLst>
              <a:gd name="adj1" fmla="val -1369"/>
              <a:gd name="adj2" fmla="val 55279"/>
              <a:gd name="adj3" fmla="val -15560"/>
              <a:gd name="adj4" fmla="val 53531"/>
              <a:gd name="adj5" fmla="val -22539"/>
              <a:gd name="adj6" fmla="val 37222"/>
            </a:avLst>
          </a:prstGeom>
          <a:noFill/>
          <a:ln>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spcBef>
                <a:spcPct val="0"/>
              </a:spcBef>
              <a:spcAft>
                <a:spcPct val="0"/>
              </a:spcAft>
            </a:pPr>
            <a:r>
              <a:rPr lang="ca-ES" dirty="0">
                <a:solidFill>
                  <a:srgbClr val="800000"/>
                </a:solidFill>
                <a:latin typeface="Century Gothic"/>
              </a:rPr>
              <a:t>En la vessant positiva hi ha un 9% dels empresaris que consideren que la situació actual és bona però que ha empitjorat.</a:t>
            </a:r>
          </a:p>
        </p:txBody>
      </p:sp>
      <p:sp>
        <p:nvSpPr>
          <p:cNvPr id="42" name="Llamada con línea 2 41"/>
          <p:cNvSpPr/>
          <p:nvPr/>
        </p:nvSpPr>
        <p:spPr>
          <a:xfrm>
            <a:off x="5539740" y="5145420"/>
            <a:ext cx="2725783" cy="570420"/>
          </a:xfrm>
          <a:prstGeom prst="borderCallout2">
            <a:avLst>
              <a:gd name="adj1" fmla="val 1195"/>
              <a:gd name="adj2" fmla="val 20091"/>
              <a:gd name="adj3" fmla="val -36611"/>
              <a:gd name="adj4" fmla="val 22017"/>
              <a:gd name="adj5" fmla="val -64822"/>
              <a:gd name="adj6" fmla="val 26868"/>
            </a:avLst>
          </a:prstGeom>
          <a:noFill/>
          <a:ln>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spcBef>
                <a:spcPct val="0"/>
              </a:spcBef>
              <a:spcAft>
                <a:spcPct val="0"/>
              </a:spcAft>
            </a:pPr>
            <a:r>
              <a:rPr lang="ca-ES" dirty="0">
                <a:solidFill>
                  <a:srgbClr val="800000"/>
                </a:solidFill>
                <a:latin typeface="Century Gothic"/>
              </a:rPr>
              <a:t>Entre els que consideren que la situació és regular, un 4% que està igual i fins a un 34% que ha empitjorat.</a:t>
            </a:r>
          </a:p>
        </p:txBody>
      </p:sp>
      <p:sp>
        <p:nvSpPr>
          <p:cNvPr id="44" name="Llamada con línea 2 43"/>
          <p:cNvSpPr/>
          <p:nvPr/>
        </p:nvSpPr>
        <p:spPr>
          <a:xfrm>
            <a:off x="3918857" y="5863615"/>
            <a:ext cx="4023360" cy="418381"/>
          </a:xfrm>
          <a:prstGeom prst="borderCallout2">
            <a:avLst>
              <a:gd name="adj1" fmla="val 21362"/>
              <a:gd name="adj2" fmla="val -232"/>
              <a:gd name="adj3" fmla="val 21023"/>
              <a:gd name="adj4" fmla="val -1288"/>
              <a:gd name="adj5" fmla="val -2177"/>
              <a:gd name="adj6" fmla="val -5132"/>
            </a:avLst>
          </a:prstGeom>
          <a:noFill/>
          <a:ln>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spcBef>
                <a:spcPct val="0"/>
              </a:spcBef>
              <a:spcAft>
                <a:spcPct val="0"/>
              </a:spcAft>
            </a:pPr>
            <a:r>
              <a:rPr lang="ca-ES" dirty="0">
                <a:solidFill>
                  <a:srgbClr val="800000"/>
                </a:solidFill>
                <a:latin typeface="Century Gothic"/>
              </a:rPr>
              <a:t>En la vessant negativa el 53% dels empresaris que creuen que la situació actual és dolenta consideren que ha anat a pitjor.</a:t>
            </a:r>
          </a:p>
        </p:txBody>
      </p:sp>
      <p:sp>
        <p:nvSpPr>
          <p:cNvPr id="48" name="Line 15">
            <a:extLst>
              <a:ext uri="{FF2B5EF4-FFF2-40B4-BE49-F238E27FC236}">
                <a16:creationId xmlns:a16="http://schemas.microsoft.com/office/drawing/2014/main" id="{12257684-148A-47A0-A18A-C8C7E0DC72C7}"/>
              </a:ext>
            </a:extLst>
          </p:cNvPr>
          <p:cNvSpPr>
            <a:spLocks noChangeShapeType="1"/>
          </p:cNvSpPr>
          <p:nvPr/>
        </p:nvSpPr>
        <p:spPr bwMode="auto">
          <a:xfrm flipH="1">
            <a:off x="3427172" y="2779422"/>
            <a:ext cx="0" cy="2196000"/>
          </a:xfrm>
          <a:prstGeom prst="line">
            <a:avLst/>
          </a:prstGeom>
          <a:noFill/>
          <a:ln w="38100">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ca-ES" dirty="0"/>
          </a:p>
        </p:txBody>
      </p:sp>
      <p:sp>
        <p:nvSpPr>
          <p:cNvPr id="37" name="Text Box 25">
            <a:extLst>
              <a:ext uri="{FF2B5EF4-FFF2-40B4-BE49-F238E27FC236}">
                <a16:creationId xmlns:a16="http://schemas.microsoft.com/office/drawing/2014/main" id="{959D5C20-DB92-4FF3-9184-2110F515063F}"/>
              </a:ext>
            </a:extLst>
          </p:cNvPr>
          <p:cNvSpPr txBox="1">
            <a:spLocks noChangeArrowheads="1"/>
          </p:cNvSpPr>
          <p:nvPr/>
        </p:nvSpPr>
        <p:spPr bwMode="auto">
          <a:xfrm>
            <a:off x="8324423" y="3692336"/>
            <a:ext cx="48282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fontAlgn="base" hangingPunct="1">
              <a:spcBef>
                <a:spcPct val="0"/>
              </a:spcBef>
              <a:spcAft>
                <a:spcPct val="0"/>
              </a:spcAft>
              <a:buFont typeface="Wingdings 2" pitchFamily="18" charset="2"/>
              <a:buNone/>
            </a:pPr>
            <a:r>
              <a:rPr lang="ca-ES" altLang="es-ES" dirty="0">
                <a:solidFill>
                  <a:prstClr val="black"/>
                </a:solidFill>
                <a:latin typeface="Century Gothic" pitchFamily="34" charset="0"/>
              </a:rPr>
              <a:t>Pitjor</a:t>
            </a:r>
          </a:p>
        </p:txBody>
      </p:sp>
    </p:spTree>
    <p:extLst>
      <p:ext uri="{BB962C8B-B14F-4D97-AF65-F5344CB8AC3E}">
        <p14:creationId xmlns:p14="http://schemas.microsoft.com/office/powerpoint/2010/main" val="663151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8" name="Rectangle 4"/>
          <p:cNvSpPr>
            <a:spLocks noChangeArrowheads="1"/>
          </p:cNvSpPr>
          <p:nvPr/>
        </p:nvSpPr>
        <p:spPr bwMode="auto">
          <a:xfrm>
            <a:off x="720004" y="576004"/>
            <a:ext cx="7272337"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fontAlgn="base">
              <a:spcBef>
                <a:spcPct val="0"/>
              </a:spcBef>
              <a:spcAft>
                <a:spcPct val="0"/>
              </a:spcAft>
            </a:pPr>
            <a:r>
              <a:rPr lang="ca-ES" altLang="es-ES" sz="1800" b="1" dirty="0">
                <a:solidFill>
                  <a:srgbClr val="6B5C4F"/>
                </a:solidFill>
                <a:latin typeface="Century Gothic" pitchFamily="34" charset="0"/>
              </a:rPr>
              <a:t>Comparatiu Situació econòmica actual </a:t>
            </a:r>
            <a:r>
              <a:rPr lang="ca-ES" altLang="es-ES" sz="1800" b="1" dirty="0" err="1">
                <a:solidFill>
                  <a:srgbClr val="6B5C4F"/>
                </a:solidFill>
                <a:latin typeface="Century Gothic" pitchFamily="34" charset="0"/>
              </a:rPr>
              <a:t>vs</a:t>
            </a:r>
            <a:r>
              <a:rPr lang="ca-ES" altLang="es-ES" sz="1800" b="1" dirty="0">
                <a:solidFill>
                  <a:srgbClr val="6B5C4F"/>
                </a:solidFill>
                <a:latin typeface="Century Gothic" pitchFamily="34" charset="0"/>
              </a:rPr>
              <a:t> previsió de futur </a:t>
            </a:r>
          </a:p>
        </p:txBody>
      </p:sp>
      <p:sp>
        <p:nvSpPr>
          <p:cNvPr id="12" name="Rectangle 3"/>
          <p:cNvSpPr>
            <a:spLocks noChangeArrowheads="1"/>
          </p:cNvSpPr>
          <p:nvPr/>
        </p:nvSpPr>
        <p:spPr bwMode="auto">
          <a:xfrm>
            <a:off x="720000" y="252004"/>
            <a:ext cx="8737600" cy="33337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fontAlgn="base">
              <a:spcBef>
                <a:spcPct val="0"/>
              </a:spcBef>
              <a:spcAft>
                <a:spcPct val="0"/>
              </a:spcAft>
            </a:pPr>
            <a:r>
              <a:rPr lang="ca-ES" altLang="es-ES" sz="1500" b="1" dirty="0">
                <a:solidFill>
                  <a:srgbClr val="8A0000"/>
                </a:solidFill>
                <a:latin typeface="Century Gothic" pitchFamily="34" charset="0"/>
              </a:rPr>
              <a:t>Percepcions sobre la zona►</a:t>
            </a:r>
          </a:p>
        </p:txBody>
      </p:sp>
      <p:sp>
        <p:nvSpPr>
          <p:cNvPr id="40" name="Text Box 2"/>
          <p:cNvSpPr txBox="1">
            <a:spLocks noChangeArrowheads="1"/>
          </p:cNvSpPr>
          <p:nvPr/>
        </p:nvSpPr>
        <p:spPr bwMode="auto">
          <a:xfrm>
            <a:off x="137307" y="3426131"/>
            <a:ext cx="151139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50000"/>
              </a:spcBef>
              <a:spcAft>
                <a:spcPct val="0"/>
              </a:spcAft>
            </a:pPr>
            <a:r>
              <a:rPr lang="ca-ES" sz="1400" b="1" dirty="0">
                <a:solidFill>
                  <a:srgbClr val="6B5C4F"/>
                </a:solidFill>
              </a:rPr>
              <a:t>Evolució de cara al futur...</a:t>
            </a:r>
            <a:endParaRPr lang="ca-ES" altLang="es-ES" sz="1400" b="1" i="1" dirty="0">
              <a:solidFill>
                <a:srgbClr val="6B5C4F"/>
              </a:solidFill>
            </a:endParaRPr>
          </a:p>
        </p:txBody>
      </p:sp>
      <p:sp>
        <p:nvSpPr>
          <p:cNvPr id="3" name="Marcador de número de diapositiva 2"/>
          <p:cNvSpPr>
            <a:spLocks noGrp="1"/>
          </p:cNvSpPr>
          <p:nvPr>
            <p:ph type="sldNum" sz="quarter" idx="4"/>
          </p:nvPr>
        </p:nvSpPr>
        <p:spPr/>
        <p:txBody>
          <a:bodyPr/>
          <a:lstStyle/>
          <a:p>
            <a:fld id="{79B00DB0-4C43-45CD-A043-B77402D452F6}" type="slidenum">
              <a:rPr lang="ca-ES" smtClean="0">
                <a:solidFill>
                  <a:prstClr val="black">
                    <a:tint val="75000"/>
                  </a:prstClr>
                </a:solidFill>
              </a:rPr>
              <a:pPr/>
              <a:t>13</a:t>
            </a:fld>
            <a:endParaRPr lang="ca-ES">
              <a:solidFill>
                <a:prstClr val="black">
                  <a:tint val="75000"/>
                </a:prstClr>
              </a:solidFill>
            </a:endParaRPr>
          </a:p>
        </p:txBody>
      </p:sp>
      <p:sp>
        <p:nvSpPr>
          <p:cNvPr id="48" name="Text Box 2">
            <a:extLst>
              <a:ext uri="{FF2B5EF4-FFF2-40B4-BE49-F238E27FC236}">
                <a16:creationId xmlns:a16="http://schemas.microsoft.com/office/drawing/2014/main" id="{EE3A4E62-D5A1-45DD-8490-778D61E02737}"/>
              </a:ext>
            </a:extLst>
          </p:cNvPr>
          <p:cNvSpPr txBox="1">
            <a:spLocks noChangeArrowheads="1"/>
          </p:cNvSpPr>
          <p:nvPr/>
        </p:nvSpPr>
        <p:spPr bwMode="auto">
          <a:xfrm>
            <a:off x="743716" y="1280851"/>
            <a:ext cx="797939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50000"/>
              </a:spcBef>
              <a:spcAft>
                <a:spcPct val="0"/>
              </a:spcAft>
            </a:pPr>
            <a:r>
              <a:rPr lang="ca-ES" sz="1400" b="1" dirty="0">
                <a:solidFill>
                  <a:srgbClr val="6B5C4F"/>
                </a:solidFill>
              </a:rPr>
              <a:t>Situació econòmica actual</a:t>
            </a:r>
            <a:endParaRPr lang="ca-ES" altLang="es-ES" sz="1400" b="1" i="1" dirty="0">
              <a:solidFill>
                <a:srgbClr val="6B5C4F"/>
              </a:solidFill>
            </a:endParaRPr>
          </a:p>
        </p:txBody>
      </p:sp>
      <p:graphicFrame>
        <p:nvGraphicFramePr>
          <p:cNvPr id="31" name="Object 3">
            <a:extLst>
              <a:ext uri="{FF2B5EF4-FFF2-40B4-BE49-F238E27FC236}">
                <a16:creationId xmlns:a16="http://schemas.microsoft.com/office/drawing/2014/main" id="{769F6734-1724-44CE-BF22-18581A9A026A}"/>
              </a:ext>
            </a:extLst>
          </p:cNvPr>
          <p:cNvGraphicFramePr>
            <a:graphicFrameLocks noChangeAspect="1"/>
          </p:cNvGraphicFramePr>
          <p:nvPr>
            <p:extLst>
              <p:ext uri="{D42A27DB-BD31-4B8C-83A1-F6EECF244321}">
                <p14:modId xmlns:p14="http://schemas.microsoft.com/office/powerpoint/2010/main" val="254137214"/>
              </p:ext>
            </p:extLst>
          </p:nvPr>
        </p:nvGraphicFramePr>
        <p:xfrm>
          <a:off x="1442383" y="4693101"/>
          <a:ext cx="7453312" cy="1371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4" name="Object 3">
            <a:extLst>
              <a:ext uri="{FF2B5EF4-FFF2-40B4-BE49-F238E27FC236}">
                <a16:creationId xmlns:a16="http://schemas.microsoft.com/office/drawing/2014/main" id="{106290BB-04E4-497E-B634-27CAFFF67BC2}"/>
              </a:ext>
            </a:extLst>
          </p:cNvPr>
          <p:cNvGraphicFramePr>
            <a:graphicFrameLocks noChangeAspect="1"/>
          </p:cNvGraphicFramePr>
          <p:nvPr>
            <p:extLst>
              <p:ext uri="{D42A27DB-BD31-4B8C-83A1-F6EECF244321}">
                <p14:modId xmlns:p14="http://schemas.microsoft.com/office/powerpoint/2010/main" val="2478104422"/>
              </p:ext>
            </p:extLst>
          </p:nvPr>
        </p:nvGraphicFramePr>
        <p:xfrm>
          <a:off x="1442383" y="3712621"/>
          <a:ext cx="7453312" cy="13716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8" name="Object 5">
            <a:extLst>
              <a:ext uri="{FF2B5EF4-FFF2-40B4-BE49-F238E27FC236}">
                <a16:creationId xmlns:a16="http://schemas.microsoft.com/office/drawing/2014/main" id="{7491981F-732E-40CE-8A51-558E9E5D2037}"/>
              </a:ext>
            </a:extLst>
          </p:cNvPr>
          <p:cNvGraphicFramePr>
            <a:graphicFrameLocks noChangeAspect="1"/>
          </p:cNvGraphicFramePr>
          <p:nvPr>
            <p:extLst>
              <p:ext uri="{D42A27DB-BD31-4B8C-83A1-F6EECF244321}">
                <p14:modId xmlns:p14="http://schemas.microsoft.com/office/powerpoint/2010/main" val="2775886141"/>
              </p:ext>
            </p:extLst>
          </p:nvPr>
        </p:nvGraphicFramePr>
        <p:xfrm>
          <a:off x="1442383" y="2675567"/>
          <a:ext cx="7453312" cy="1371600"/>
        </p:xfrm>
        <a:graphic>
          <a:graphicData uri="http://schemas.openxmlformats.org/drawingml/2006/chart">
            <c:chart xmlns:c="http://schemas.openxmlformats.org/drawingml/2006/chart" xmlns:r="http://schemas.openxmlformats.org/officeDocument/2006/relationships" r:id="rId5"/>
          </a:graphicData>
        </a:graphic>
      </p:graphicFrame>
      <p:sp>
        <p:nvSpPr>
          <p:cNvPr id="46" name="Text Box 24">
            <a:extLst>
              <a:ext uri="{FF2B5EF4-FFF2-40B4-BE49-F238E27FC236}">
                <a16:creationId xmlns:a16="http://schemas.microsoft.com/office/drawing/2014/main" id="{F8D309D5-FFE8-4861-8339-D434212AC528}"/>
              </a:ext>
            </a:extLst>
          </p:cNvPr>
          <p:cNvSpPr txBox="1">
            <a:spLocks noChangeArrowheads="1"/>
          </p:cNvSpPr>
          <p:nvPr/>
        </p:nvSpPr>
        <p:spPr bwMode="auto">
          <a:xfrm>
            <a:off x="7109385" y="4743320"/>
            <a:ext cx="51488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fontAlgn="base" hangingPunct="1">
              <a:spcBef>
                <a:spcPct val="0"/>
              </a:spcBef>
              <a:spcAft>
                <a:spcPct val="0"/>
              </a:spcAft>
              <a:buFont typeface="Wingdings 2" pitchFamily="18" charset="2"/>
              <a:buNone/>
            </a:pPr>
            <a:r>
              <a:rPr lang="en-US" altLang="es-ES" dirty="0" err="1">
                <a:solidFill>
                  <a:prstClr val="black"/>
                </a:solidFill>
                <a:latin typeface="Century Gothic" pitchFamily="34" charset="0"/>
              </a:rPr>
              <a:t>Millor</a:t>
            </a:r>
            <a:endParaRPr lang="ca-ES" altLang="es-ES" dirty="0">
              <a:solidFill>
                <a:prstClr val="black"/>
              </a:solidFill>
              <a:latin typeface="Century Gothic" pitchFamily="34" charset="0"/>
            </a:endParaRPr>
          </a:p>
        </p:txBody>
      </p:sp>
      <p:sp>
        <p:nvSpPr>
          <p:cNvPr id="47" name="Text Box 25">
            <a:extLst>
              <a:ext uri="{FF2B5EF4-FFF2-40B4-BE49-F238E27FC236}">
                <a16:creationId xmlns:a16="http://schemas.microsoft.com/office/drawing/2014/main" id="{FD0383A5-324C-4C49-928F-18B8DB65D04D}"/>
              </a:ext>
            </a:extLst>
          </p:cNvPr>
          <p:cNvSpPr txBox="1">
            <a:spLocks noChangeArrowheads="1"/>
          </p:cNvSpPr>
          <p:nvPr/>
        </p:nvSpPr>
        <p:spPr bwMode="auto">
          <a:xfrm>
            <a:off x="6344926" y="4743320"/>
            <a:ext cx="49725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fontAlgn="base" hangingPunct="1">
              <a:spcBef>
                <a:spcPct val="0"/>
              </a:spcBef>
              <a:spcAft>
                <a:spcPct val="0"/>
              </a:spcAft>
              <a:buFont typeface="Wingdings 2" pitchFamily="18" charset="2"/>
              <a:buNone/>
            </a:pPr>
            <a:r>
              <a:rPr lang="ca-ES" altLang="es-ES" dirty="0">
                <a:solidFill>
                  <a:prstClr val="black"/>
                </a:solidFill>
                <a:latin typeface="Century Gothic" pitchFamily="34" charset="0"/>
              </a:rPr>
              <a:t>Igual</a:t>
            </a:r>
          </a:p>
        </p:txBody>
      </p:sp>
      <p:sp>
        <p:nvSpPr>
          <p:cNvPr id="51" name="Text Box 25">
            <a:extLst>
              <a:ext uri="{FF2B5EF4-FFF2-40B4-BE49-F238E27FC236}">
                <a16:creationId xmlns:a16="http://schemas.microsoft.com/office/drawing/2014/main" id="{E8EE55DE-4994-40A5-B0FC-27FF3786B0D9}"/>
              </a:ext>
            </a:extLst>
          </p:cNvPr>
          <p:cNvSpPr txBox="1">
            <a:spLocks noChangeArrowheads="1"/>
          </p:cNvSpPr>
          <p:nvPr/>
        </p:nvSpPr>
        <p:spPr bwMode="auto">
          <a:xfrm>
            <a:off x="5739016" y="4743320"/>
            <a:ext cx="48282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fontAlgn="base" hangingPunct="1">
              <a:spcBef>
                <a:spcPct val="0"/>
              </a:spcBef>
              <a:spcAft>
                <a:spcPct val="0"/>
              </a:spcAft>
              <a:buFont typeface="Wingdings 2" pitchFamily="18" charset="2"/>
              <a:buNone/>
            </a:pPr>
            <a:r>
              <a:rPr lang="ca-ES" altLang="es-ES" dirty="0">
                <a:solidFill>
                  <a:prstClr val="black"/>
                </a:solidFill>
                <a:latin typeface="Century Gothic" pitchFamily="34" charset="0"/>
              </a:rPr>
              <a:t>Pitjor</a:t>
            </a:r>
          </a:p>
        </p:txBody>
      </p:sp>
      <p:sp>
        <p:nvSpPr>
          <p:cNvPr id="54" name="Text Box 25">
            <a:extLst>
              <a:ext uri="{FF2B5EF4-FFF2-40B4-BE49-F238E27FC236}">
                <a16:creationId xmlns:a16="http://schemas.microsoft.com/office/drawing/2014/main" id="{FCA9EE6D-407D-4EA2-9C98-1467E411049B}"/>
              </a:ext>
            </a:extLst>
          </p:cNvPr>
          <p:cNvSpPr txBox="1">
            <a:spLocks noChangeArrowheads="1"/>
          </p:cNvSpPr>
          <p:nvPr/>
        </p:nvSpPr>
        <p:spPr bwMode="auto">
          <a:xfrm>
            <a:off x="2517902" y="5715023"/>
            <a:ext cx="49725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fontAlgn="base" hangingPunct="1">
              <a:spcBef>
                <a:spcPct val="0"/>
              </a:spcBef>
              <a:spcAft>
                <a:spcPct val="0"/>
              </a:spcAft>
              <a:buFont typeface="Wingdings 2" pitchFamily="18" charset="2"/>
              <a:buNone/>
            </a:pPr>
            <a:r>
              <a:rPr lang="ca-ES" altLang="es-ES" dirty="0">
                <a:solidFill>
                  <a:prstClr val="black"/>
                </a:solidFill>
                <a:latin typeface="Century Gothic" pitchFamily="34" charset="0"/>
              </a:rPr>
              <a:t>Igual</a:t>
            </a:r>
          </a:p>
        </p:txBody>
      </p:sp>
      <p:sp>
        <p:nvSpPr>
          <p:cNvPr id="57" name="Text Box 19">
            <a:extLst>
              <a:ext uri="{FF2B5EF4-FFF2-40B4-BE49-F238E27FC236}">
                <a16:creationId xmlns:a16="http://schemas.microsoft.com/office/drawing/2014/main" id="{744ADC7B-4066-4E75-94D9-B5899F7B9B8D}"/>
              </a:ext>
            </a:extLst>
          </p:cNvPr>
          <p:cNvSpPr txBox="1">
            <a:spLocks noChangeArrowheads="1"/>
          </p:cNvSpPr>
          <p:nvPr/>
        </p:nvSpPr>
        <p:spPr bwMode="auto">
          <a:xfrm>
            <a:off x="8204385" y="3699390"/>
            <a:ext cx="110490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fontAlgn="base" hangingPunct="1">
              <a:spcBef>
                <a:spcPct val="0"/>
              </a:spcBef>
              <a:spcAft>
                <a:spcPct val="0"/>
              </a:spcAft>
              <a:buFont typeface="Wingdings 2" pitchFamily="18" charset="2"/>
              <a:buNone/>
            </a:pPr>
            <a:r>
              <a:rPr lang="ca-ES" altLang="es-ES" dirty="0">
                <a:solidFill>
                  <a:prstClr val="black"/>
                </a:solidFill>
                <a:latin typeface="Century Gothic" pitchFamily="34" charset="0"/>
              </a:rPr>
              <a:t>Millor </a:t>
            </a:r>
          </a:p>
        </p:txBody>
      </p:sp>
      <p:sp>
        <p:nvSpPr>
          <p:cNvPr id="55" name="Text Box 25">
            <a:extLst>
              <a:ext uri="{FF2B5EF4-FFF2-40B4-BE49-F238E27FC236}">
                <a16:creationId xmlns:a16="http://schemas.microsoft.com/office/drawing/2014/main" id="{01EE3190-119C-4F11-AB8A-38C103A3258C}"/>
              </a:ext>
            </a:extLst>
          </p:cNvPr>
          <p:cNvSpPr txBox="1">
            <a:spLocks noChangeArrowheads="1"/>
          </p:cNvSpPr>
          <p:nvPr/>
        </p:nvSpPr>
        <p:spPr bwMode="auto">
          <a:xfrm>
            <a:off x="1722372" y="5715023"/>
            <a:ext cx="48282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fontAlgn="base" hangingPunct="1">
              <a:spcBef>
                <a:spcPct val="0"/>
              </a:spcBef>
              <a:spcAft>
                <a:spcPct val="0"/>
              </a:spcAft>
              <a:buFont typeface="Wingdings 2" pitchFamily="18" charset="2"/>
              <a:buNone/>
            </a:pPr>
            <a:r>
              <a:rPr lang="ca-ES" altLang="es-ES" dirty="0">
                <a:solidFill>
                  <a:prstClr val="black"/>
                </a:solidFill>
                <a:latin typeface="Century Gothic" pitchFamily="34" charset="0"/>
              </a:rPr>
              <a:t>Pitjor</a:t>
            </a:r>
          </a:p>
        </p:txBody>
      </p:sp>
      <p:sp>
        <p:nvSpPr>
          <p:cNvPr id="67" name="Llamada con línea 2 41">
            <a:extLst>
              <a:ext uri="{FF2B5EF4-FFF2-40B4-BE49-F238E27FC236}">
                <a16:creationId xmlns:a16="http://schemas.microsoft.com/office/drawing/2014/main" id="{58EB6861-FB5D-41AD-AF4B-B88F4F8A78EA}"/>
              </a:ext>
            </a:extLst>
          </p:cNvPr>
          <p:cNvSpPr/>
          <p:nvPr/>
        </p:nvSpPr>
        <p:spPr>
          <a:xfrm>
            <a:off x="5563756" y="5124153"/>
            <a:ext cx="3893843" cy="534671"/>
          </a:xfrm>
          <a:prstGeom prst="borderCallout2">
            <a:avLst>
              <a:gd name="adj1" fmla="val 2243"/>
              <a:gd name="adj2" fmla="val 13547"/>
              <a:gd name="adj3" fmla="val -20990"/>
              <a:gd name="adj4" fmla="val 14311"/>
              <a:gd name="adj5" fmla="val -51778"/>
              <a:gd name="adj6" fmla="val 17893"/>
            </a:avLst>
          </a:prstGeom>
          <a:noFill/>
          <a:ln>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spcBef>
                <a:spcPct val="0"/>
              </a:spcBef>
              <a:spcAft>
                <a:spcPct val="0"/>
              </a:spcAft>
            </a:pPr>
            <a:r>
              <a:rPr lang="ca-ES" dirty="0">
                <a:solidFill>
                  <a:srgbClr val="800000"/>
                </a:solidFill>
                <a:latin typeface="Century Gothic"/>
              </a:rPr>
              <a:t>Entre els que consideren que la situació és regular, un 15% consideren que millorarà, un 4% que es mantindrà igual i un 13% que empitjorarà.</a:t>
            </a:r>
          </a:p>
        </p:txBody>
      </p:sp>
      <p:sp>
        <p:nvSpPr>
          <p:cNvPr id="30" name="Line 13">
            <a:extLst>
              <a:ext uri="{FF2B5EF4-FFF2-40B4-BE49-F238E27FC236}">
                <a16:creationId xmlns:a16="http://schemas.microsoft.com/office/drawing/2014/main" id="{BA685A20-CA94-43E8-A982-BBD91A2B200E}"/>
              </a:ext>
            </a:extLst>
          </p:cNvPr>
          <p:cNvSpPr>
            <a:spLocks noChangeShapeType="1"/>
          </p:cNvSpPr>
          <p:nvPr/>
        </p:nvSpPr>
        <p:spPr bwMode="auto">
          <a:xfrm>
            <a:off x="8573570" y="2804026"/>
            <a:ext cx="0" cy="216000"/>
          </a:xfrm>
          <a:prstGeom prst="line">
            <a:avLst/>
          </a:prstGeom>
          <a:noFill/>
          <a:ln w="38100">
            <a:solidFill>
              <a:srgbClr val="808000"/>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ca-ES" dirty="0">
              <a:solidFill>
                <a:prstClr val="black"/>
              </a:solidFill>
            </a:endParaRPr>
          </a:p>
        </p:txBody>
      </p:sp>
      <p:sp>
        <p:nvSpPr>
          <p:cNvPr id="32" name="Line 14">
            <a:extLst>
              <a:ext uri="{FF2B5EF4-FFF2-40B4-BE49-F238E27FC236}">
                <a16:creationId xmlns:a16="http://schemas.microsoft.com/office/drawing/2014/main" id="{D3080451-CFFF-4748-891C-2CFD93218595}"/>
              </a:ext>
            </a:extLst>
          </p:cNvPr>
          <p:cNvSpPr>
            <a:spLocks noChangeShapeType="1"/>
          </p:cNvSpPr>
          <p:nvPr/>
        </p:nvSpPr>
        <p:spPr bwMode="auto">
          <a:xfrm flipH="1">
            <a:off x="6779663" y="2779421"/>
            <a:ext cx="0" cy="1224000"/>
          </a:xfrm>
          <a:prstGeom prst="line">
            <a:avLst/>
          </a:prstGeom>
          <a:noFill/>
          <a:ln w="38100">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ca-ES" dirty="0">
              <a:solidFill>
                <a:prstClr val="black"/>
              </a:solidFill>
            </a:endParaRPr>
          </a:p>
        </p:txBody>
      </p:sp>
      <p:sp>
        <p:nvSpPr>
          <p:cNvPr id="45" name="Line 15">
            <a:extLst>
              <a:ext uri="{FF2B5EF4-FFF2-40B4-BE49-F238E27FC236}">
                <a16:creationId xmlns:a16="http://schemas.microsoft.com/office/drawing/2014/main" id="{34A7B1A5-F4B7-4F6F-B5C9-F7ED80B2D38D}"/>
              </a:ext>
            </a:extLst>
          </p:cNvPr>
          <p:cNvSpPr>
            <a:spLocks noChangeShapeType="1"/>
          </p:cNvSpPr>
          <p:nvPr/>
        </p:nvSpPr>
        <p:spPr bwMode="auto">
          <a:xfrm flipH="1">
            <a:off x="3374918" y="2779422"/>
            <a:ext cx="0" cy="2088000"/>
          </a:xfrm>
          <a:prstGeom prst="line">
            <a:avLst/>
          </a:prstGeom>
          <a:noFill/>
          <a:ln w="38100">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ca-ES" dirty="0"/>
          </a:p>
        </p:txBody>
      </p:sp>
      <p:sp>
        <p:nvSpPr>
          <p:cNvPr id="50" name="Text Box 24">
            <a:extLst>
              <a:ext uri="{FF2B5EF4-FFF2-40B4-BE49-F238E27FC236}">
                <a16:creationId xmlns:a16="http://schemas.microsoft.com/office/drawing/2014/main" id="{06522117-E5BF-40FB-B9D4-00B68BE07CD3}"/>
              </a:ext>
            </a:extLst>
          </p:cNvPr>
          <p:cNvSpPr txBox="1">
            <a:spLocks noChangeArrowheads="1"/>
          </p:cNvSpPr>
          <p:nvPr/>
        </p:nvSpPr>
        <p:spPr bwMode="auto">
          <a:xfrm>
            <a:off x="4087504" y="5715839"/>
            <a:ext cx="51488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fontAlgn="base" hangingPunct="1">
              <a:spcBef>
                <a:spcPct val="0"/>
              </a:spcBef>
              <a:spcAft>
                <a:spcPct val="0"/>
              </a:spcAft>
              <a:buFont typeface="Wingdings 2" pitchFamily="18" charset="2"/>
              <a:buNone/>
            </a:pPr>
            <a:r>
              <a:rPr lang="en-US" altLang="es-ES" dirty="0" err="1">
                <a:solidFill>
                  <a:prstClr val="black"/>
                </a:solidFill>
                <a:latin typeface="Century Gothic" pitchFamily="34" charset="0"/>
              </a:rPr>
              <a:t>Millor</a:t>
            </a:r>
            <a:endParaRPr lang="ca-ES" altLang="es-ES" dirty="0">
              <a:solidFill>
                <a:prstClr val="black"/>
              </a:solidFill>
              <a:latin typeface="Century Gothic" pitchFamily="34" charset="0"/>
            </a:endParaRPr>
          </a:p>
        </p:txBody>
      </p:sp>
      <p:sp>
        <p:nvSpPr>
          <p:cNvPr id="56" name="Text Box 25">
            <a:extLst>
              <a:ext uri="{FF2B5EF4-FFF2-40B4-BE49-F238E27FC236}">
                <a16:creationId xmlns:a16="http://schemas.microsoft.com/office/drawing/2014/main" id="{69D0E974-1380-4ABC-BD4B-1B1BA064748C}"/>
              </a:ext>
            </a:extLst>
          </p:cNvPr>
          <p:cNvSpPr txBox="1">
            <a:spLocks noChangeArrowheads="1"/>
          </p:cNvSpPr>
          <p:nvPr/>
        </p:nvSpPr>
        <p:spPr bwMode="auto">
          <a:xfrm>
            <a:off x="8089716" y="3686317"/>
            <a:ext cx="48282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fontAlgn="base" hangingPunct="1">
              <a:spcBef>
                <a:spcPct val="0"/>
              </a:spcBef>
              <a:spcAft>
                <a:spcPct val="0"/>
              </a:spcAft>
              <a:buFont typeface="Wingdings 2" pitchFamily="18" charset="2"/>
              <a:buNone/>
            </a:pPr>
            <a:r>
              <a:rPr lang="ca-ES" altLang="es-ES" dirty="0">
                <a:solidFill>
                  <a:prstClr val="black"/>
                </a:solidFill>
                <a:latin typeface="Century Gothic" pitchFamily="34" charset="0"/>
              </a:rPr>
              <a:t>Pitjor</a:t>
            </a:r>
          </a:p>
        </p:txBody>
      </p:sp>
      <p:sp>
        <p:nvSpPr>
          <p:cNvPr id="41" name="Text Box 16">
            <a:extLst>
              <a:ext uri="{FF2B5EF4-FFF2-40B4-BE49-F238E27FC236}">
                <a16:creationId xmlns:a16="http://schemas.microsoft.com/office/drawing/2014/main" id="{9E24424B-3ABE-45BC-8C7A-2EDC03E0D6B0}"/>
              </a:ext>
            </a:extLst>
          </p:cNvPr>
          <p:cNvSpPr txBox="1">
            <a:spLocks noChangeArrowheads="1"/>
          </p:cNvSpPr>
          <p:nvPr/>
        </p:nvSpPr>
        <p:spPr bwMode="auto">
          <a:xfrm>
            <a:off x="2813155" y="1766987"/>
            <a:ext cx="125423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fontAlgn="base" hangingPunct="1">
              <a:spcBef>
                <a:spcPct val="0"/>
              </a:spcBef>
              <a:spcAft>
                <a:spcPct val="0"/>
              </a:spcAft>
              <a:buFont typeface="Wingdings 2" pitchFamily="18" charset="2"/>
              <a:buNone/>
            </a:pPr>
            <a:r>
              <a:rPr lang="ca-ES" altLang="es-ES" sz="1200" dirty="0">
                <a:solidFill>
                  <a:srgbClr val="725C4F"/>
                </a:solidFill>
                <a:latin typeface="Century Gothic" pitchFamily="34" charset="0"/>
              </a:rPr>
              <a:t>Dolenta</a:t>
            </a:r>
          </a:p>
        </p:txBody>
      </p:sp>
      <p:sp>
        <p:nvSpPr>
          <p:cNvPr id="43" name="Text Box 17">
            <a:extLst>
              <a:ext uri="{FF2B5EF4-FFF2-40B4-BE49-F238E27FC236}">
                <a16:creationId xmlns:a16="http://schemas.microsoft.com/office/drawing/2014/main" id="{368BBB6F-C21E-4D58-BDF6-DFEE142B5C74}"/>
              </a:ext>
            </a:extLst>
          </p:cNvPr>
          <p:cNvSpPr txBox="1">
            <a:spLocks noChangeArrowheads="1"/>
          </p:cNvSpPr>
          <p:nvPr/>
        </p:nvSpPr>
        <p:spPr bwMode="auto">
          <a:xfrm>
            <a:off x="6279932" y="1766988"/>
            <a:ext cx="11049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fontAlgn="base" hangingPunct="1">
              <a:spcBef>
                <a:spcPct val="0"/>
              </a:spcBef>
              <a:spcAft>
                <a:spcPct val="0"/>
              </a:spcAft>
              <a:buFont typeface="Wingdings 2" pitchFamily="18" charset="2"/>
              <a:buNone/>
            </a:pPr>
            <a:r>
              <a:rPr lang="ca-ES" altLang="es-ES" sz="1200" dirty="0">
                <a:solidFill>
                  <a:srgbClr val="725C4F"/>
                </a:solidFill>
                <a:latin typeface="Century Gothic" pitchFamily="34" charset="0"/>
              </a:rPr>
              <a:t>Regular</a:t>
            </a:r>
          </a:p>
        </p:txBody>
      </p:sp>
      <p:sp>
        <p:nvSpPr>
          <p:cNvPr id="49" name="Text Box 18">
            <a:extLst>
              <a:ext uri="{FF2B5EF4-FFF2-40B4-BE49-F238E27FC236}">
                <a16:creationId xmlns:a16="http://schemas.microsoft.com/office/drawing/2014/main" id="{418E0CE1-FCBD-4188-A3FD-A720FC639540}"/>
              </a:ext>
            </a:extLst>
          </p:cNvPr>
          <p:cNvSpPr txBox="1">
            <a:spLocks noChangeArrowheads="1"/>
          </p:cNvSpPr>
          <p:nvPr/>
        </p:nvSpPr>
        <p:spPr bwMode="auto">
          <a:xfrm>
            <a:off x="8012135" y="1766988"/>
            <a:ext cx="11049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fontAlgn="base" hangingPunct="1">
              <a:spcBef>
                <a:spcPct val="0"/>
              </a:spcBef>
              <a:spcAft>
                <a:spcPct val="0"/>
              </a:spcAft>
              <a:buFont typeface="Wingdings 2" pitchFamily="18" charset="2"/>
              <a:buNone/>
            </a:pPr>
            <a:r>
              <a:rPr lang="ca-ES" altLang="es-ES" sz="1200" dirty="0">
                <a:solidFill>
                  <a:srgbClr val="725C4F"/>
                </a:solidFill>
                <a:latin typeface="Century Gothic" pitchFamily="34" charset="0"/>
              </a:rPr>
              <a:t>Bona</a:t>
            </a:r>
          </a:p>
        </p:txBody>
      </p:sp>
      <p:sp>
        <p:nvSpPr>
          <p:cNvPr id="42" name="Llamada con línea 2 41"/>
          <p:cNvSpPr/>
          <p:nvPr/>
        </p:nvSpPr>
        <p:spPr>
          <a:xfrm>
            <a:off x="8342814" y="3964004"/>
            <a:ext cx="1496527" cy="1064354"/>
          </a:xfrm>
          <a:prstGeom prst="borderCallout2">
            <a:avLst>
              <a:gd name="adj1" fmla="val -1916"/>
              <a:gd name="adj2" fmla="val 78994"/>
              <a:gd name="adj3" fmla="val -1849"/>
              <a:gd name="adj4" fmla="val 79304"/>
              <a:gd name="adj5" fmla="val -22947"/>
              <a:gd name="adj6" fmla="val 48588"/>
            </a:avLst>
          </a:prstGeom>
          <a:noFill/>
          <a:ln>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spcBef>
                <a:spcPct val="0"/>
              </a:spcBef>
              <a:spcAft>
                <a:spcPct val="0"/>
              </a:spcAft>
            </a:pPr>
            <a:r>
              <a:rPr lang="ca-ES" dirty="0">
                <a:solidFill>
                  <a:srgbClr val="800000"/>
                </a:solidFill>
                <a:latin typeface="Century Gothic"/>
              </a:rPr>
              <a:t>Entre els optimistes, ens trobem dualitat d’opinions. La meitat creu que millorarà i  l’altre meitat que empitjorarà.</a:t>
            </a:r>
          </a:p>
        </p:txBody>
      </p:sp>
      <p:sp>
        <p:nvSpPr>
          <p:cNvPr id="44" name="Llamada con línea 2 43"/>
          <p:cNvSpPr/>
          <p:nvPr/>
        </p:nvSpPr>
        <p:spPr>
          <a:xfrm>
            <a:off x="3341702" y="5961244"/>
            <a:ext cx="5967584" cy="432000"/>
          </a:xfrm>
          <a:prstGeom prst="borderCallout2">
            <a:avLst>
              <a:gd name="adj1" fmla="val 21362"/>
              <a:gd name="adj2" fmla="val -232"/>
              <a:gd name="adj3" fmla="val 22559"/>
              <a:gd name="adj4" fmla="val -182"/>
              <a:gd name="adj5" fmla="val -17270"/>
              <a:gd name="adj6" fmla="val -3522"/>
            </a:avLst>
          </a:prstGeom>
          <a:noFill/>
          <a:ln>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spcBef>
                <a:spcPct val="0"/>
              </a:spcBef>
              <a:spcAft>
                <a:spcPct val="0"/>
              </a:spcAft>
            </a:pPr>
            <a:r>
              <a:rPr lang="ca-ES" dirty="0">
                <a:solidFill>
                  <a:srgbClr val="800000"/>
                </a:solidFill>
                <a:latin typeface="Century Gothic"/>
              </a:rPr>
              <a:t>Un 11% dels empresaris que tenen una percepció negativa de la situació actual creuen que de cara al futur continuarà igual, un 13% consideren que empitjorarà i un 30% que millorarà.</a:t>
            </a:r>
          </a:p>
        </p:txBody>
      </p:sp>
      <p:graphicFrame>
        <p:nvGraphicFramePr>
          <p:cNvPr id="29" name="Object 5">
            <a:extLst>
              <a:ext uri="{FF2B5EF4-FFF2-40B4-BE49-F238E27FC236}">
                <a16:creationId xmlns:a16="http://schemas.microsoft.com/office/drawing/2014/main" id="{08C83A03-932E-423C-9723-62EEA0275884}"/>
              </a:ext>
            </a:extLst>
          </p:cNvPr>
          <p:cNvGraphicFramePr>
            <a:graphicFrameLocks noChangeAspect="1"/>
          </p:cNvGraphicFramePr>
          <p:nvPr>
            <p:extLst>
              <p:ext uri="{D42A27DB-BD31-4B8C-83A1-F6EECF244321}">
                <p14:modId xmlns:p14="http://schemas.microsoft.com/office/powerpoint/2010/main" val="517710707"/>
              </p:ext>
            </p:extLst>
          </p:nvPr>
        </p:nvGraphicFramePr>
        <p:xfrm>
          <a:off x="1442383" y="1780633"/>
          <a:ext cx="7453312" cy="137160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787254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2772" name="Rectangle 4"/>
          <p:cNvSpPr>
            <a:spLocks noChangeArrowheads="1"/>
          </p:cNvSpPr>
          <p:nvPr/>
        </p:nvSpPr>
        <p:spPr bwMode="auto">
          <a:xfrm>
            <a:off x="720000" y="576000"/>
            <a:ext cx="8737600"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a:r>
              <a:rPr lang="ca-ES" altLang="es-ES" sz="1900" b="1" dirty="0">
                <a:solidFill>
                  <a:srgbClr val="6B5C4F"/>
                </a:solidFill>
                <a:latin typeface="Century Gothic" pitchFamily="34" charset="0"/>
              </a:rPr>
              <a:t>Comentaris sobre les percepcions de la zona</a:t>
            </a:r>
          </a:p>
        </p:txBody>
      </p:sp>
      <p:sp>
        <p:nvSpPr>
          <p:cNvPr id="11" name="Rectangle 28"/>
          <p:cNvSpPr>
            <a:spLocks noChangeArrowheads="1"/>
          </p:cNvSpPr>
          <p:nvPr/>
        </p:nvSpPr>
        <p:spPr bwMode="auto">
          <a:xfrm>
            <a:off x="409574" y="1108716"/>
            <a:ext cx="9048025" cy="3754874"/>
          </a:xfrm>
          <a:prstGeom prst="rect">
            <a:avLst/>
          </a:prstGeom>
          <a:noFill/>
          <a:ln w="19050">
            <a:solidFill>
              <a:srgbClr val="8A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spAutoFit/>
          </a:bodyPr>
          <a:lstStyle/>
          <a:p>
            <a:pPr marL="171450" indent="-171450" algn="just">
              <a:spcBef>
                <a:spcPts val="600"/>
              </a:spcBef>
              <a:buFont typeface="Wingdings" pitchFamily="2" charset="2"/>
              <a:buChar char="ü"/>
            </a:pPr>
            <a:endParaRPr lang="ca-ES" altLang="es-ES" sz="400" dirty="0">
              <a:solidFill>
                <a:srgbClr val="8A0000"/>
              </a:solidFill>
            </a:endParaRPr>
          </a:p>
          <a:p>
            <a:pPr marL="171450" indent="-171450" algn="just">
              <a:spcBef>
                <a:spcPts val="600"/>
              </a:spcBef>
              <a:buFont typeface="Wingdings" pitchFamily="2" charset="2"/>
              <a:buChar char="ü"/>
            </a:pPr>
            <a:r>
              <a:rPr lang="ca-ES" altLang="es-ES" sz="1200" dirty="0">
                <a:solidFill>
                  <a:srgbClr val="8A0000"/>
                </a:solidFill>
              </a:rPr>
              <a:t>Respostes a juny 2020. Post crisi </a:t>
            </a:r>
            <a:r>
              <a:rPr lang="ca-ES" altLang="es-ES" sz="1200" dirty="0" err="1">
                <a:solidFill>
                  <a:srgbClr val="8A0000"/>
                </a:solidFill>
              </a:rPr>
              <a:t>Covid</a:t>
            </a:r>
            <a:endParaRPr lang="ca-ES" altLang="es-ES" sz="1200" dirty="0">
              <a:solidFill>
                <a:srgbClr val="8A0000"/>
              </a:solidFill>
            </a:endParaRPr>
          </a:p>
          <a:p>
            <a:pPr marL="171450" indent="-171450" algn="just">
              <a:spcBef>
                <a:spcPts val="600"/>
              </a:spcBef>
              <a:buFont typeface="Wingdings" pitchFamily="2" charset="2"/>
              <a:buChar char="ü"/>
            </a:pPr>
            <a:r>
              <a:rPr lang="ca-ES" altLang="es-ES" sz="1200" dirty="0">
                <a:solidFill>
                  <a:srgbClr val="8A0000"/>
                </a:solidFill>
              </a:rPr>
              <a:t>Nosaltres tenim molta, molta feina, he posat que estem en una situació pitjor per el tema del COVID i la facturació d'aquests mesos que hem perdut. Tot i així ens estem recuperant i creiem que acabarà sent un any bo. Per contra, l'any que ve, si no seguim amb la inèrcia que estem tenint ara i de cop i volta s'aturen les obres i les inversions, podem tenir una crisis que pot ser pitjor que l'any 2008. Dic pitjor que l'any 2008 perquè fa 12 anys les empreses tenien un coixí sobre el qual recolzar-se. Ara és més complicat perquè acabàvem de sortir de la crisi i aquest coixí és molt més petit que el que hi havia abans.</a:t>
            </a:r>
          </a:p>
          <a:p>
            <a:pPr marL="171450" indent="-171450" algn="just">
              <a:spcBef>
                <a:spcPts val="600"/>
              </a:spcBef>
              <a:buFont typeface="Wingdings" pitchFamily="2" charset="2"/>
              <a:buChar char="ü"/>
            </a:pPr>
            <a:r>
              <a:rPr lang="ca-ES" altLang="es-ES" sz="1200" dirty="0">
                <a:solidFill>
                  <a:srgbClr val="8A0000"/>
                </a:solidFill>
              </a:rPr>
              <a:t>La percepció és: podíem canviar el mon en aquest moments i s’estan repetint patrons i, en molts casos, és fa pitjor.  No hem après res!!!  Falta voluntat de millora en general a pesar de la publicitat exclusivament POLÍTICA!!!  El comerç segueix estan SOL!!!</a:t>
            </a:r>
          </a:p>
          <a:p>
            <a:pPr marL="171450" indent="-171450" algn="just">
              <a:spcBef>
                <a:spcPts val="600"/>
              </a:spcBef>
              <a:buFont typeface="Wingdings" pitchFamily="2" charset="2"/>
              <a:buChar char="ü"/>
            </a:pPr>
            <a:r>
              <a:rPr lang="ca-ES" altLang="es-ES" sz="1200" dirty="0">
                <a:solidFill>
                  <a:srgbClr val="8A0000"/>
                </a:solidFill>
              </a:rPr>
              <a:t>Estaria be diferenciar quan es pregunta, la situació econòmica de les empreses, de la de les famílies. Pot ser diferent percepció.</a:t>
            </a:r>
          </a:p>
          <a:p>
            <a:pPr marL="171450" indent="-171450" algn="just">
              <a:spcBef>
                <a:spcPts val="600"/>
              </a:spcBef>
              <a:buFont typeface="Wingdings" pitchFamily="2" charset="2"/>
              <a:buChar char="ü"/>
            </a:pPr>
            <a:r>
              <a:rPr lang="ca-ES" altLang="es-ES" sz="1200" dirty="0">
                <a:solidFill>
                  <a:srgbClr val="8A0000"/>
                </a:solidFill>
              </a:rPr>
              <a:t>En aquests moments les principals empreses de la comarca estan en ERTO, per tant, la situació és molt dolenta. Esperem que en els propers mesos es reactivi l'activitat i millori la situació, però no creiem que retorni als nivells </a:t>
            </a:r>
            <a:r>
              <a:rPr lang="ca-ES" altLang="es-ES" sz="1200" dirty="0" err="1">
                <a:solidFill>
                  <a:srgbClr val="8A0000"/>
                </a:solidFill>
              </a:rPr>
              <a:t>pre-Covid</a:t>
            </a:r>
            <a:r>
              <a:rPr lang="ca-ES" altLang="es-ES" sz="1200" dirty="0">
                <a:solidFill>
                  <a:srgbClr val="8A0000"/>
                </a:solidFill>
              </a:rPr>
              <a:t>.</a:t>
            </a:r>
          </a:p>
          <a:p>
            <a:pPr marL="171450" indent="-171450" algn="just">
              <a:spcBef>
                <a:spcPts val="600"/>
              </a:spcBef>
              <a:buFont typeface="Wingdings" pitchFamily="2" charset="2"/>
              <a:buChar char="ü"/>
            </a:pPr>
            <a:r>
              <a:rPr lang="ca-ES" altLang="es-ES" sz="1200" dirty="0">
                <a:solidFill>
                  <a:srgbClr val="8A0000"/>
                </a:solidFill>
              </a:rPr>
              <a:t>Crec que la situació avui 16/6 és millor que fa unes setmanes, però el cop que suposarà el COVID a casa nostra crec que serà molt gran en termes econòmics, sobretot pel turisme i el col·lapse de les administracions.</a:t>
            </a:r>
          </a:p>
        </p:txBody>
      </p:sp>
      <p:sp>
        <p:nvSpPr>
          <p:cNvPr id="5" name="Rectangle 3"/>
          <p:cNvSpPr>
            <a:spLocks noChangeArrowheads="1"/>
          </p:cNvSpPr>
          <p:nvPr/>
        </p:nvSpPr>
        <p:spPr bwMode="auto">
          <a:xfrm>
            <a:off x="720000" y="252000"/>
            <a:ext cx="87376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eaLnBrk="1" hangingPunct="1"/>
            <a:r>
              <a:rPr lang="ca-ES" altLang="es-ES" sz="1500" b="1" dirty="0">
                <a:solidFill>
                  <a:srgbClr val="8A0000"/>
                </a:solidFill>
                <a:latin typeface="Century Gothic" pitchFamily="34" charset="0"/>
              </a:rPr>
              <a:t>Percepcions sobre la zona►</a:t>
            </a:r>
          </a:p>
        </p:txBody>
      </p:sp>
      <p:sp>
        <p:nvSpPr>
          <p:cNvPr id="6" name="Marcador de número de diapositiva 2">
            <a:extLst>
              <a:ext uri="{FF2B5EF4-FFF2-40B4-BE49-F238E27FC236}">
                <a16:creationId xmlns:a16="http://schemas.microsoft.com/office/drawing/2014/main" id="{84517206-4FF0-4E6A-80B1-2B6833989CF4}"/>
              </a:ext>
            </a:extLst>
          </p:cNvPr>
          <p:cNvSpPr>
            <a:spLocks noGrp="1"/>
          </p:cNvSpPr>
          <p:nvPr>
            <p:ph type="sldNum" sz="quarter" idx="4"/>
          </p:nvPr>
        </p:nvSpPr>
        <p:spPr>
          <a:xfrm>
            <a:off x="7460140" y="6356350"/>
            <a:ext cx="2228850" cy="365125"/>
          </a:xfrm>
        </p:spPr>
        <p:txBody>
          <a:bodyPr/>
          <a:lstStyle/>
          <a:p>
            <a:fld id="{79B00DB0-4C43-45CD-A043-B77402D452F6}" type="slidenum">
              <a:rPr lang="ca-ES" smtClean="0"/>
              <a:t>14</a:t>
            </a:fld>
            <a:endParaRPr lang="ca-ES" dirty="0"/>
          </a:p>
        </p:txBody>
      </p:sp>
    </p:spTree>
    <p:extLst>
      <p:ext uri="{BB962C8B-B14F-4D97-AF65-F5344CB8AC3E}">
        <p14:creationId xmlns:p14="http://schemas.microsoft.com/office/powerpoint/2010/main" val="600622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Line 4"/>
          <p:cNvSpPr>
            <a:spLocks noChangeShapeType="1"/>
          </p:cNvSpPr>
          <p:nvPr/>
        </p:nvSpPr>
        <p:spPr bwMode="auto">
          <a:xfrm>
            <a:off x="2216150" y="1268413"/>
            <a:ext cx="0" cy="5329237"/>
          </a:xfrm>
          <a:prstGeom prst="line">
            <a:avLst/>
          </a:prstGeom>
          <a:noFill/>
          <a:ln w="9525">
            <a:solidFill>
              <a:srgbClr val="8A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10" name="Rectangle 6"/>
          <p:cNvSpPr>
            <a:spLocks noChangeArrowheads="1"/>
          </p:cNvSpPr>
          <p:nvPr/>
        </p:nvSpPr>
        <p:spPr bwMode="auto">
          <a:xfrm>
            <a:off x="2215959" y="2878685"/>
            <a:ext cx="6048375" cy="239712"/>
          </a:xfrm>
          <a:prstGeom prst="rect">
            <a:avLst/>
          </a:prstGeom>
          <a:solidFill>
            <a:schemeClr val="accent2"/>
          </a:solidFill>
          <a:ln>
            <a:noFill/>
          </a:ln>
          <a:effectLst/>
        </p:spPr>
        <p:txBody>
          <a:bodyPr wrap="none" anchor="ctr"/>
          <a:lstStyle/>
          <a:p>
            <a:pPr algn="ctr" eaLnBrk="1" hangingPunct="1"/>
            <a:endParaRPr lang="es-ES" noProof="1">
              <a:solidFill>
                <a:schemeClr val="bg1"/>
              </a:solidFill>
            </a:endParaRPr>
          </a:p>
        </p:txBody>
      </p:sp>
      <p:sp>
        <p:nvSpPr>
          <p:cNvPr id="12" name="Text Box 11"/>
          <p:cNvSpPr txBox="1">
            <a:spLocks noChangeArrowheads="1"/>
          </p:cNvSpPr>
          <p:nvPr/>
        </p:nvSpPr>
        <p:spPr bwMode="auto">
          <a:xfrm>
            <a:off x="2360613" y="1916113"/>
            <a:ext cx="6337300" cy="1666546"/>
          </a:xfrm>
          <a:prstGeom prst="rect">
            <a:avLst/>
          </a:prstGeom>
          <a:noFill/>
          <a:ln>
            <a:noFill/>
          </a:ln>
          <a:effectLst/>
          <a:extLst>
            <a:ext uri="{909E8E84-426E-40DD-AFC4-6F175D3DCCD1}">
              <a14:hiddenFill xmlns:a14="http://schemas.microsoft.com/office/drawing/2010/main">
                <a:solidFill>
                  <a:schemeClr val="accent1">
                    <a:alpha val="47842"/>
                  </a:schemeClr>
                </a:solidFill>
              </a14:hiddenFill>
            </a:ext>
            <a:ext uri="{91240B29-F687-4F45-9708-019B960494DF}">
              <a14:hiddenLine xmlns:a14="http://schemas.microsoft.com/office/drawing/2010/main" w="9525" algn="ctr">
                <a:solidFill>
                  <a:srgbClr val="E17B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nSpc>
                <a:spcPct val="150000"/>
              </a:lnSpc>
              <a:spcBef>
                <a:spcPct val="50000"/>
              </a:spcBef>
            </a:pPr>
            <a:r>
              <a:rPr lang="ca-ES" sz="1400" b="1" dirty="0">
                <a:solidFill>
                  <a:srgbClr val="6B5C4F"/>
                </a:solidFill>
                <a:latin typeface="Century Gothic" pitchFamily="34" charset="0"/>
              </a:rPr>
              <a:t>Aspectes metodològics 				2</a:t>
            </a:r>
          </a:p>
          <a:p>
            <a:pPr>
              <a:lnSpc>
                <a:spcPct val="150000"/>
              </a:lnSpc>
              <a:spcBef>
                <a:spcPct val="50000"/>
              </a:spcBef>
            </a:pPr>
            <a:r>
              <a:rPr lang="ca-ES" sz="1400" b="1" dirty="0">
                <a:solidFill>
                  <a:srgbClr val="6B5C4F"/>
                </a:solidFill>
                <a:latin typeface="Century Gothic" pitchFamily="34" charset="0"/>
              </a:rPr>
              <a:t>Percepcions sobre la zona 				7</a:t>
            </a:r>
          </a:p>
          <a:p>
            <a:pPr>
              <a:lnSpc>
                <a:spcPct val="150000"/>
              </a:lnSpc>
              <a:spcBef>
                <a:spcPct val="50000"/>
              </a:spcBef>
            </a:pPr>
            <a:r>
              <a:rPr lang="ca-ES" sz="1400" b="1" dirty="0">
                <a:solidFill>
                  <a:schemeClr val="bg1"/>
                </a:solidFill>
                <a:latin typeface="Century Gothic" pitchFamily="34" charset="0"/>
              </a:rPr>
              <a:t>Índex de Confiança Empresarial			23</a:t>
            </a:r>
          </a:p>
          <a:p>
            <a:pPr>
              <a:lnSpc>
                <a:spcPct val="150000"/>
              </a:lnSpc>
              <a:spcBef>
                <a:spcPct val="50000"/>
              </a:spcBef>
            </a:pPr>
            <a:r>
              <a:rPr lang="ca-ES" sz="1400" b="1" dirty="0">
                <a:solidFill>
                  <a:srgbClr val="6B5C4F"/>
                </a:solidFill>
                <a:latin typeface="Century Gothic" pitchFamily="34" charset="0"/>
              </a:rPr>
              <a:t>Temes d’Actualitat 					24</a:t>
            </a:r>
          </a:p>
        </p:txBody>
      </p:sp>
      <p:sp>
        <p:nvSpPr>
          <p:cNvPr id="3" name="Marcador de número de diapositiva 2"/>
          <p:cNvSpPr>
            <a:spLocks noGrp="1"/>
          </p:cNvSpPr>
          <p:nvPr>
            <p:ph type="sldNum" sz="quarter" idx="4"/>
          </p:nvPr>
        </p:nvSpPr>
        <p:spPr/>
        <p:txBody>
          <a:bodyPr/>
          <a:lstStyle/>
          <a:p>
            <a:fld id="{79B00DB0-4C43-45CD-A043-B77402D452F6}" type="slidenum">
              <a:rPr lang="ca-ES" smtClean="0"/>
              <a:t>15</a:t>
            </a:fld>
            <a:endParaRPr lang="ca-ES"/>
          </a:p>
        </p:txBody>
      </p:sp>
    </p:spTree>
    <p:extLst>
      <p:ext uri="{BB962C8B-B14F-4D97-AF65-F5344CB8AC3E}">
        <p14:creationId xmlns:p14="http://schemas.microsoft.com/office/powerpoint/2010/main" val="11159712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10 Gráfico"/>
          <p:cNvGraphicFramePr/>
          <p:nvPr>
            <p:extLst>
              <p:ext uri="{D42A27DB-BD31-4B8C-83A1-F6EECF244321}">
                <p14:modId xmlns:p14="http://schemas.microsoft.com/office/powerpoint/2010/main" val="4168380265"/>
              </p:ext>
            </p:extLst>
          </p:nvPr>
        </p:nvGraphicFramePr>
        <p:xfrm>
          <a:off x="327636" y="2006613"/>
          <a:ext cx="9471457" cy="4706668"/>
        </p:xfrm>
        <a:graphic>
          <a:graphicData uri="http://schemas.openxmlformats.org/drawingml/2006/chart">
            <c:chart xmlns:c="http://schemas.openxmlformats.org/drawingml/2006/chart" xmlns:r="http://schemas.openxmlformats.org/officeDocument/2006/relationships" r:id="rId3"/>
          </a:graphicData>
        </a:graphic>
      </p:graphicFrame>
      <p:cxnSp>
        <p:nvCxnSpPr>
          <p:cNvPr id="16" name="15 Conector recto"/>
          <p:cNvCxnSpPr>
            <a:cxnSpLocks/>
          </p:cNvCxnSpPr>
          <p:nvPr/>
        </p:nvCxnSpPr>
        <p:spPr>
          <a:xfrm flipV="1">
            <a:off x="2039510" y="3595688"/>
            <a:ext cx="621331" cy="541752"/>
          </a:xfrm>
          <a:prstGeom prst="line">
            <a:avLst/>
          </a:prstGeom>
          <a:ln w="19050">
            <a:solidFill>
              <a:srgbClr val="6B5C4F"/>
            </a:solidFill>
            <a:prstDash val="sysDot"/>
          </a:ln>
        </p:spPr>
        <p:style>
          <a:lnRef idx="1">
            <a:schemeClr val="accent1"/>
          </a:lnRef>
          <a:fillRef idx="0">
            <a:schemeClr val="accent1"/>
          </a:fillRef>
          <a:effectRef idx="0">
            <a:schemeClr val="accent1"/>
          </a:effectRef>
          <a:fontRef idx="minor">
            <a:schemeClr val="tx1"/>
          </a:fontRef>
        </p:style>
      </p:cxnSp>
      <p:cxnSp>
        <p:nvCxnSpPr>
          <p:cNvPr id="17" name="16 Conector recto"/>
          <p:cNvCxnSpPr>
            <a:cxnSpLocks/>
          </p:cNvCxnSpPr>
          <p:nvPr/>
        </p:nvCxnSpPr>
        <p:spPr>
          <a:xfrm>
            <a:off x="2039510" y="4137437"/>
            <a:ext cx="621331" cy="53563"/>
          </a:xfrm>
          <a:prstGeom prst="line">
            <a:avLst/>
          </a:prstGeom>
          <a:ln w="19050">
            <a:solidFill>
              <a:srgbClr val="002060"/>
            </a:solidFill>
            <a:prstDash val="sysDot"/>
          </a:ln>
        </p:spPr>
        <p:style>
          <a:lnRef idx="1">
            <a:schemeClr val="accent1"/>
          </a:lnRef>
          <a:fillRef idx="0">
            <a:schemeClr val="accent1"/>
          </a:fillRef>
          <a:effectRef idx="0">
            <a:schemeClr val="accent1"/>
          </a:effectRef>
          <a:fontRef idx="minor">
            <a:schemeClr val="tx1"/>
          </a:fontRef>
        </p:style>
      </p:cxnSp>
      <p:sp>
        <p:nvSpPr>
          <p:cNvPr id="28" name="Rectangle 4"/>
          <p:cNvSpPr>
            <a:spLocks noChangeArrowheads="1"/>
          </p:cNvSpPr>
          <p:nvPr/>
        </p:nvSpPr>
        <p:spPr bwMode="auto">
          <a:xfrm>
            <a:off x="720000" y="576000"/>
            <a:ext cx="7272337"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a:r>
              <a:rPr lang="ca-ES" altLang="es-ES" sz="1800" b="1" dirty="0">
                <a:solidFill>
                  <a:srgbClr val="6B5C4F"/>
                </a:solidFill>
                <a:latin typeface="Century Gothic" pitchFamily="34" charset="0"/>
              </a:rPr>
              <a:t>Índex de Confiança Empresarial</a:t>
            </a:r>
          </a:p>
        </p:txBody>
      </p:sp>
      <p:sp>
        <p:nvSpPr>
          <p:cNvPr id="13" name="Rectangle 3"/>
          <p:cNvSpPr>
            <a:spLocks noChangeArrowheads="1"/>
          </p:cNvSpPr>
          <p:nvPr/>
        </p:nvSpPr>
        <p:spPr bwMode="auto">
          <a:xfrm>
            <a:off x="720000" y="252000"/>
            <a:ext cx="87376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eaLnBrk="1" hangingPunct="1"/>
            <a:r>
              <a:rPr lang="ca-ES" altLang="es-ES" sz="1500" b="1" dirty="0">
                <a:solidFill>
                  <a:srgbClr val="8A0000"/>
                </a:solidFill>
                <a:latin typeface="Century Gothic" pitchFamily="34" charset="0"/>
              </a:rPr>
              <a:t>Índex de Confiança Empresarial ►</a:t>
            </a:r>
          </a:p>
        </p:txBody>
      </p:sp>
      <p:sp>
        <p:nvSpPr>
          <p:cNvPr id="14" name="Rectangle 28"/>
          <p:cNvSpPr>
            <a:spLocks noChangeArrowheads="1"/>
          </p:cNvSpPr>
          <p:nvPr/>
        </p:nvSpPr>
        <p:spPr bwMode="auto">
          <a:xfrm>
            <a:off x="327637" y="1066097"/>
            <a:ext cx="9160850"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ts val="600"/>
              </a:spcBef>
            </a:pPr>
            <a:r>
              <a:rPr lang="ca-ES" altLang="es-ES" sz="1200" dirty="0">
                <a:solidFill>
                  <a:srgbClr val="8A0000"/>
                </a:solidFill>
              </a:rPr>
              <a:t>l’índex de Confiança Empresarial està calculat segons la metodologia establerta pel Consell de Cambres</a:t>
            </a:r>
            <a:r>
              <a:rPr lang="ca-ES" altLang="es-ES" sz="1200" baseline="30000" dirty="0">
                <a:solidFill>
                  <a:srgbClr val="8A0000"/>
                </a:solidFill>
              </a:rPr>
              <a:t>(1)</a:t>
            </a:r>
            <a:r>
              <a:rPr lang="ca-ES" altLang="es-ES" sz="1200" dirty="0">
                <a:solidFill>
                  <a:srgbClr val="8A0000"/>
                </a:solidFill>
              </a:rPr>
              <a:t>.</a:t>
            </a:r>
          </a:p>
          <a:p>
            <a:pPr algn="just">
              <a:spcBef>
                <a:spcPts val="600"/>
              </a:spcBef>
            </a:pPr>
            <a:r>
              <a:rPr lang="ca-ES" altLang="es-ES" sz="1200" dirty="0">
                <a:solidFill>
                  <a:srgbClr val="8A0000"/>
                </a:solidFill>
              </a:rPr>
              <a:t>L’ICE disminueix 15 punts respecte la darrera onada per la important davallada tant de l’índex d’expectatives com de l’índex de situació.</a:t>
            </a:r>
          </a:p>
          <a:p>
            <a:pPr algn="just">
              <a:spcBef>
                <a:spcPts val="600"/>
              </a:spcBef>
            </a:pPr>
            <a:r>
              <a:rPr lang="ca-ES" altLang="es-ES" sz="1200" dirty="0">
                <a:solidFill>
                  <a:srgbClr val="8A0000"/>
                </a:solidFill>
              </a:rPr>
              <a:t>Tant l’ICE com l’índex de situació i d’expectatives es troben en els valors més baixos de totes les onades realitzades i, es la primera ocasió en que es situen en valors negatius. </a:t>
            </a:r>
          </a:p>
        </p:txBody>
      </p:sp>
      <p:sp>
        <p:nvSpPr>
          <p:cNvPr id="15" name="Rectangle 28"/>
          <p:cNvSpPr>
            <a:spLocks noChangeArrowheads="1"/>
          </p:cNvSpPr>
          <p:nvPr/>
        </p:nvSpPr>
        <p:spPr bwMode="auto">
          <a:xfrm>
            <a:off x="327637" y="5882285"/>
            <a:ext cx="6168957"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ca-ES" altLang="es-ES" dirty="0">
                <a:solidFill>
                  <a:srgbClr val="8A0000"/>
                </a:solidFill>
              </a:rPr>
              <a:t>(1) L’ICE es la </a:t>
            </a:r>
            <a:r>
              <a:rPr lang="ca-ES" altLang="es-ES" b="1" dirty="0">
                <a:solidFill>
                  <a:srgbClr val="8A0000"/>
                </a:solidFill>
              </a:rPr>
              <a:t>mitjana de la Situació i les Expectatives</a:t>
            </a:r>
            <a:r>
              <a:rPr lang="ca-ES" altLang="es-ES" dirty="0">
                <a:solidFill>
                  <a:srgbClr val="8A0000"/>
                </a:solidFill>
              </a:rPr>
              <a:t>. Ambdós indicadors parcials es calculen a partir de les mitjanes de les diferències entre els valors positius i negatius de la xifra de negoci, nombre de treballadors i inversió. (Veure diapositiva següent)</a:t>
            </a:r>
          </a:p>
        </p:txBody>
      </p:sp>
      <p:cxnSp>
        <p:nvCxnSpPr>
          <p:cNvPr id="4" name="3 Conector recto"/>
          <p:cNvCxnSpPr>
            <a:cxnSpLocks/>
          </p:cNvCxnSpPr>
          <p:nvPr/>
        </p:nvCxnSpPr>
        <p:spPr>
          <a:xfrm flipV="1">
            <a:off x="2039510" y="3895977"/>
            <a:ext cx="621331" cy="241462"/>
          </a:xfrm>
          <a:prstGeom prst="line">
            <a:avLst/>
          </a:prstGeom>
          <a:ln w="19050">
            <a:solidFill>
              <a:srgbClr val="FF6600"/>
            </a:solidFill>
            <a:prstDash val="sysDot"/>
          </a:ln>
        </p:spPr>
        <p:style>
          <a:lnRef idx="1">
            <a:schemeClr val="accent1"/>
          </a:lnRef>
          <a:fillRef idx="0">
            <a:schemeClr val="accent1"/>
          </a:fillRef>
          <a:effectRef idx="0">
            <a:schemeClr val="accent1"/>
          </a:effectRef>
          <a:fontRef idx="minor">
            <a:schemeClr val="tx1"/>
          </a:fontRef>
        </p:style>
      </p:cxnSp>
      <p:sp>
        <p:nvSpPr>
          <p:cNvPr id="3" name="Marcador de número de diapositiva 2"/>
          <p:cNvSpPr>
            <a:spLocks noGrp="1"/>
          </p:cNvSpPr>
          <p:nvPr>
            <p:ph type="sldNum" sz="quarter" idx="4"/>
          </p:nvPr>
        </p:nvSpPr>
        <p:spPr/>
        <p:txBody>
          <a:bodyPr/>
          <a:lstStyle/>
          <a:p>
            <a:fld id="{79B00DB0-4C43-45CD-A043-B77402D452F6}" type="slidenum">
              <a:rPr lang="ca-ES" smtClean="0"/>
              <a:t>16</a:t>
            </a:fld>
            <a:endParaRPr lang="ca-ES"/>
          </a:p>
        </p:txBody>
      </p:sp>
      <p:sp>
        <p:nvSpPr>
          <p:cNvPr id="12" name="12 CuadroTexto">
            <a:extLst>
              <a:ext uri="{FF2B5EF4-FFF2-40B4-BE49-F238E27FC236}">
                <a16:creationId xmlns:a16="http://schemas.microsoft.com/office/drawing/2014/main" id="{488C4D36-5587-4EC1-9C72-D9BC4C4A883F}"/>
              </a:ext>
            </a:extLst>
          </p:cNvPr>
          <p:cNvSpPr txBox="1"/>
          <p:nvPr/>
        </p:nvSpPr>
        <p:spPr>
          <a:xfrm>
            <a:off x="327635" y="6423496"/>
            <a:ext cx="5901287" cy="230832"/>
          </a:xfrm>
          <a:prstGeom prst="rect">
            <a:avLst/>
          </a:prstGeom>
          <a:noFill/>
        </p:spPr>
        <p:txBody>
          <a:bodyPr wrap="square" rtlCol="0">
            <a:spAutoFit/>
          </a:bodyPr>
          <a:lstStyle/>
          <a:p>
            <a:pPr fontAlgn="base">
              <a:spcBef>
                <a:spcPct val="0"/>
              </a:spcBef>
              <a:spcAft>
                <a:spcPct val="0"/>
              </a:spcAft>
            </a:pPr>
            <a:r>
              <a:rPr lang="ca-ES" sz="900">
                <a:solidFill>
                  <a:prstClr val="white">
                    <a:lumMod val="50000"/>
                  </a:prstClr>
                </a:solidFill>
              </a:rPr>
              <a:t>*Nota: el Treball de Camp de la 1a onada de 2020 es va realitzar entre el 4 i el 28 de març.</a:t>
            </a:r>
          </a:p>
        </p:txBody>
      </p:sp>
    </p:spTree>
    <p:extLst>
      <p:ext uri="{BB962C8B-B14F-4D97-AF65-F5344CB8AC3E}">
        <p14:creationId xmlns:p14="http://schemas.microsoft.com/office/powerpoint/2010/main" val="13115243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4"/>
          <p:cNvSpPr>
            <a:spLocks noChangeArrowheads="1"/>
          </p:cNvSpPr>
          <p:nvPr/>
        </p:nvSpPr>
        <p:spPr bwMode="auto">
          <a:xfrm>
            <a:off x="720000" y="576000"/>
            <a:ext cx="8859935"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a:r>
              <a:rPr lang="ca-ES" altLang="es-ES" sz="1800" b="1" dirty="0">
                <a:solidFill>
                  <a:srgbClr val="6B5C4F"/>
                </a:solidFill>
                <a:latin typeface="Century Gothic" pitchFamily="34" charset="0"/>
              </a:rPr>
              <a:t>Situació i Expectatives de la 25a Onada (1t Trimestre de 2020)</a:t>
            </a:r>
          </a:p>
        </p:txBody>
      </p:sp>
      <p:sp>
        <p:nvSpPr>
          <p:cNvPr id="35" name="34 CuadroTexto"/>
          <p:cNvSpPr txBox="1"/>
          <p:nvPr/>
        </p:nvSpPr>
        <p:spPr>
          <a:xfrm>
            <a:off x="262791" y="1063354"/>
            <a:ext cx="5137884" cy="307777"/>
          </a:xfrm>
          <a:prstGeom prst="rect">
            <a:avLst/>
          </a:prstGeom>
          <a:noFill/>
        </p:spPr>
        <p:txBody>
          <a:bodyPr wrap="square" rtlCol="0">
            <a:spAutoFit/>
          </a:bodyPr>
          <a:lstStyle/>
          <a:p>
            <a:pPr marL="174625" indent="-174625" algn="l"/>
            <a:r>
              <a:rPr lang="ca-ES" sz="1400" b="1" dirty="0">
                <a:solidFill>
                  <a:srgbClr val="725C4F"/>
                </a:solidFill>
                <a:cs typeface="Times New Roman" pitchFamily="18" charset="0"/>
              </a:rPr>
              <a:t>	SITUACIÓ (comparació amb el trimestre anterior)</a:t>
            </a:r>
            <a:endParaRPr lang="ca-ES" sz="1400" b="1" dirty="0">
              <a:solidFill>
                <a:srgbClr val="725C4F"/>
              </a:solidFill>
            </a:endParaRPr>
          </a:p>
        </p:txBody>
      </p:sp>
      <p:sp>
        <p:nvSpPr>
          <p:cNvPr id="36" name="35 CuadroTexto"/>
          <p:cNvSpPr txBox="1"/>
          <p:nvPr/>
        </p:nvSpPr>
        <p:spPr>
          <a:xfrm>
            <a:off x="262791" y="3827944"/>
            <a:ext cx="4282222" cy="307777"/>
          </a:xfrm>
          <a:prstGeom prst="rect">
            <a:avLst/>
          </a:prstGeom>
          <a:noFill/>
        </p:spPr>
        <p:txBody>
          <a:bodyPr wrap="square" rtlCol="0">
            <a:spAutoFit/>
          </a:bodyPr>
          <a:lstStyle/>
          <a:p>
            <a:pPr marL="174625" indent="-174625" algn="l"/>
            <a:r>
              <a:rPr lang="ca-ES" sz="1400" b="1" dirty="0">
                <a:solidFill>
                  <a:srgbClr val="725C4F"/>
                </a:solidFill>
                <a:cs typeface="Times New Roman" pitchFamily="18" charset="0"/>
              </a:rPr>
              <a:t>	EXPECTATIVES (previsió del proper trimestre)</a:t>
            </a:r>
            <a:endParaRPr lang="ca-ES" sz="1400" b="1" dirty="0">
              <a:solidFill>
                <a:srgbClr val="725C4F"/>
              </a:solidFill>
            </a:endParaRPr>
          </a:p>
        </p:txBody>
      </p:sp>
      <p:graphicFrame>
        <p:nvGraphicFramePr>
          <p:cNvPr id="14" name="13 Tabla"/>
          <p:cNvGraphicFramePr>
            <a:graphicFrameLocks noGrp="1"/>
          </p:cNvGraphicFramePr>
          <p:nvPr>
            <p:extLst>
              <p:ext uri="{D42A27DB-BD31-4B8C-83A1-F6EECF244321}">
                <p14:modId xmlns:p14="http://schemas.microsoft.com/office/powerpoint/2010/main" val="2066521115"/>
              </p:ext>
            </p:extLst>
          </p:nvPr>
        </p:nvGraphicFramePr>
        <p:xfrm>
          <a:off x="524092" y="1372854"/>
          <a:ext cx="5741600" cy="2060685"/>
        </p:xfrm>
        <a:graphic>
          <a:graphicData uri="http://schemas.openxmlformats.org/drawingml/2006/table">
            <a:tbl>
              <a:tblPr/>
              <a:tblGrid>
                <a:gridCol w="19304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3200">
                  <a:extLst>
                    <a:ext uri="{9D8B030D-6E8A-4147-A177-3AD203B41FA5}">
                      <a16:colId xmlns:a16="http://schemas.microsoft.com/office/drawing/2014/main" val="20005"/>
                    </a:ext>
                  </a:extLst>
                </a:gridCol>
              </a:tblGrid>
              <a:tr h="333375">
                <a:tc rowSpan="2">
                  <a:txBody>
                    <a:bodyPr/>
                    <a:lstStyle/>
                    <a:p>
                      <a:pPr algn="l" fontAlgn="ctr"/>
                      <a:r>
                        <a:rPr lang="ca-ES" sz="900" b="0" i="0" u="none" strike="noStrike" noProof="0" dirty="0">
                          <a:solidFill>
                            <a:srgbClr val="FFFFFF"/>
                          </a:solidFill>
                          <a:effectLst/>
                          <a:latin typeface="Arial"/>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00"/>
                    </a:solidFill>
                  </a:tcPr>
                </a:tc>
                <a:tc>
                  <a:txBody>
                    <a:bodyPr/>
                    <a:lstStyle/>
                    <a:p>
                      <a:pPr algn="ctr" fontAlgn="ctr"/>
                      <a:r>
                        <a:rPr lang="ca-ES" sz="800" b="1" i="0" u="none" strike="noStrike" noProof="0" dirty="0">
                          <a:solidFill>
                            <a:srgbClr val="000000"/>
                          </a:solidFill>
                          <a:effectLst/>
                          <a:latin typeface="Century Gothic"/>
                        </a:rPr>
                        <a:t>Ha Augmentat</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00"/>
                    </a:solidFill>
                  </a:tcPr>
                </a:tc>
                <a:tc>
                  <a:txBody>
                    <a:bodyPr/>
                    <a:lstStyle/>
                    <a:p>
                      <a:pPr algn="ctr" fontAlgn="ctr"/>
                      <a:r>
                        <a:rPr lang="ca-ES" sz="800" b="1" i="0" u="none" strike="noStrike" noProof="0" dirty="0">
                          <a:solidFill>
                            <a:srgbClr val="000000"/>
                          </a:solidFill>
                          <a:effectLst/>
                          <a:latin typeface="Century Gothic"/>
                        </a:rPr>
                        <a:t>Segueix Igual</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00"/>
                    </a:solidFill>
                  </a:tcPr>
                </a:tc>
                <a:tc>
                  <a:txBody>
                    <a:bodyPr/>
                    <a:lstStyle/>
                    <a:p>
                      <a:pPr algn="ctr" fontAlgn="ctr"/>
                      <a:r>
                        <a:rPr lang="ca-ES" sz="800" b="1" i="0" u="none" strike="noStrike" noProof="0" dirty="0">
                          <a:solidFill>
                            <a:srgbClr val="000000"/>
                          </a:solidFill>
                          <a:effectLst/>
                          <a:latin typeface="Century Gothic"/>
                        </a:rPr>
                        <a:t>Ha disminuït</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00"/>
                    </a:solidFill>
                  </a:tcPr>
                </a:tc>
                <a:tc>
                  <a:txBody>
                    <a:bodyPr/>
                    <a:lstStyle/>
                    <a:p>
                      <a:pPr algn="ctr" fontAlgn="ctr"/>
                      <a:r>
                        <a:rPr lang="ca-ES" sz="800" b="1" i="0" u="none" strike="noStrike" noProof="0" dirty="0" err="1">
                          <a:solidFill>
                            <a:srgbClr val="000000"/>
                          </a:solidFill>
                          <a:effectLst/>
                          <a:latin typeface="Century Gothic"/>
                        </a:rPr>
                        <a:t>Ns</a:t>
                      </a:r>
                      <a:r>
                        <a:rPr lang="ca-ES" sz="800" b="1" i="0" u="none" strike="noStrike" noProof="0" dirty="0">
                          <a:solidFill>
                            <a:srgbClr val="000000"/>
                          </a:solidFill>
                          <a:effectLst/>
                          <a:latin typeface="Century Gothic"/>
                        </a:rPr>
                        <a:t>/</a:t>
                      </a:r>
                      <a:r>
                        <a:rPr lang="ca-ES" sz="800" b="1" i="0" u="none" strike="noStrike" noProof="0" dirty="0" err="1">
                          <a:solidFill>
                            <a:srgbClr val="000000"/>
                          </a:solidFill>
                          <a:effectLst/>
                          <a:latin typeface="Century Gothic"/>
                        </a:rPr>
                        <a:t>Nc</a:t>
                      </a:r>
                      <a:endParaRPr lang="ca-ES" sz="800" b="1" i="0" u="none" strike="noStrike" noProof="0" dirty="0">
                        <a:solidFill>
                          <a:srgbClr val="000000"/>
                        </a:solidFill>
                        <a:effectLst/>
                        <a:latin typeface="Century Gothic"/>
                      </a:endParaRP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00"/>
                    </a:solidFill>
                  </a:tcPr>
                </a:tc>
                <a:tc rowSpan="2">
                  <a:txBody>
                    <a:bodyPr/>
                    <a:lstStyle/>
                    <a:p>
                      <a:pPr algn="ctr" fontAlgn="ctr"/>
                      <a:r>
                        <a:rPr lang="ca-ES" sz="800" b="1" i="0" u="none" strike="noStrike" kern="1200" noProof="0" dirty="0">
                          <a:solidFill>
                            <a:srgbClr val="000000"/>
                          </a:solidFill>
                          <a:effectLst/>
                          <a:latin typeface="Century Gothic"/>
                          <a:ea typeface="+mn-ea"/>
                          <a:cs typeface="+mn-cs"/>
                        </a:rPr>
                        <a:t>DIFERÈNCIES </a:t>
                      </a:r>
                    </a:p>
                    <a:p>
                      <a:pPr algn="ctr" fontAlgn="ctr"/>
                      <a:r>
                        <a:rPr lang="ca-ES" sz="800" b="1" i="0" u="none" strike="noStrike" kern="1200" noProof="0" dirty="0">
                          <a:solidFill>
                            <a:srgbClr val="000000"/>
                          </a:solidFill>
                          <a:effectLst/>
                          <a:latin typeface="Century Gothic"/>
                          <a:ea typeface="+mn-ea"/>
                          <a:cs typeface="+mn-cs"/>
                        </a:rPr>
                        <a:t>entre “Ha augmentat” i “Ha disminuït</a:t>
                      </a:r>
                      <a:r>
                        <a:rPr lang="ca-ES" sz="800" b="1" i="0" u="none" strike="noStrike" noProof="0" dirty="0">
                          <a:solidFill>
                            <a:srgbClr val="000000"/>
                          </a:solidFill>
                          <a:effectLst/>
                          <a:latin typeface="Century Gothic"/>
                        </a:rPr>
                        <a:t>”</a:t>
                      </a:r>
                    </a:p>
                  </a:txBody>
                  <a:tcPr marL="9525" marR="9525" marT="9525"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00"/>
                    </a:solidFill>
                  </a:tcPr>
                </a:tc>
                <a:extLst>
                  <a:ext uri="{0D108BD9-81ED-4DB2-BD59-A6C34878D82A}">
                    <a16:rowId xmlns:a16="http://schemas.microsoft.com/office/drawing/2014/main" val="10000"/>
                  </a:ext>
                </a:extLst>
              </a:tr>
              <a:tr h="200025">
                <a:tc vMerge="1">
                  <a:txBody>
                    <a:bodyPr/>
                    <a:lstStyle/>
                    <a:p>
                      <a:endParaRPr lang="es-ES"/>
                    </a:p>
                  </a:txBody>
                  <a:tcPr/>
                </a:tc>
                <a:tc>
                  <a:txBody>
                    <a:bodyPr/>
                    <a:lstStyle/>
                    <a:p>
                      <a:pPr algn="ctr" fontAlgn="ctr"/>
                      <a:r>
                        <a:rPr lang="ca-ES" sz="800" b="1" i="0" u="none" strike="noStrike" noProof="0" dirty="0">
                          <a:solidFill>
                            <a:srgbClr val="000000"/>
                          </a:solidFill>
                          <a:effectLst/>
                          <a:latin typeface="Century Gothic"/>
                        </a:rPr>
                        <a:t>% de la fila</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00"/>
                    </a:solidFill>
                  </a:tcPr>
                </a:tc>
                <a:tc>
                  <a:txBody>
                    <a:bodyPr/>
                    <a:lstStyle/>
                    <a:p>
                      <a:pPr algn="ctr" fontAlgn="ctr"/>
                      <a:r>
                        <a:rPr lang="ca-ES" sz="800" b="1" i="0" u="none" strike="noStrike" noProof="0" dirty="0">
                          <a:solidFill>
                            <a:srgbClr val="000000"/>
                          </a:solidFill>
                          <a:effectLst/>
                          <a:latin typeface="Century Gothic"/>
                        </a:rPr>
                        <a:t>% de la fila</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00"/>
                    </a:solidFill>
                  </a:tcPr>
                </a:tc>
                <a:tc>
                  <a:txBody>
                    <a:bodyPr/>
                    <a:lstStyle/>
                    <a:p>
                      <a:pPr algn="ctr" fontAlgn="ctr"/>
                      <a:r>
                        <a:rPr lang="ca-ES" sz="800" b="1" i="0" u="none" strike="noStrike" noProof="0" dirty="0">
                          <a:solidFill>
                            <a:srgbClr val="000000"/>
                          </a:solidFill>
                          <a:effectLst/>
                          <a:latin typeface="Century Gothic"/>
                        </a:rPr>
                        <a:t>% de la fila</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00"/>
                    </a:solidFill>
                  </a:tcPr>
                </a:tc>
                <a:tc>
                  <a:txBody>
                    <a:bodyPr/>
                    <a:lstStyle/>
                    <a:p>
                      <a:pPr algn="ctr" fontAlgn="ctr"/>
                      <a:r>
                        <a:rPr lang="ca-ES" sz="800" b="1" i="0" u="none" strike="noStrike" noProof="0" dirty="0">
                          <a:solidFill>
                            <a:srgbClr val="000000"/>
                          </a:solidFill>
                          <a:effectLst/>
                          <a:latin typeface="Century Gothic"/>
                        </a:rPr>
                        <a:t>% de la fila</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00"/>
                    </a:solidFill>
                  </a:tcPr>
                </a:tc>
                <a:tc vMerge="1">
                  <a:txBody>
                    <a:bodyPr/>
                    <a:lstStyle/>
                    <a:p>
                      <a:pPr algn="ctr" fontAlgn="ctr"/>
                      <a:endParaRPr lang="es-ES" sz="800" b="1" i="0" u="none" strike="noStrike" dirty="0">
                        <a:solidFill>
                          <a:srgbClr val="000000"/>
                        </a:solidFill>
                        <a:effectLst/>
                        <a:latin typeface="Century Gothic"/>
                      </a:endParaRPr>
                    </a:p>
                  </a:txBody>
                  <a:tcPr marL="9525" marR="9525" marT="9525" marB="0" anchor="ctr">
                    <a:lnL>
                      <a:noFill/>
                    </a:lnL>
                    <a:lnR>
                      <a:noFill/>
                    </a:lnR>
                    <a:lnT>
                      <a:noFill/>
                    </a:lnT>
                    <a:lnB w="12700" cap="flat" cmpd="sng" algn="ctr">
                      <a:solidFill>
                        <a:srgbClr val="454545"/>
                      </a:solidFill>
                      <a:prstDash val="solid"/>
                      <a:round/>
                      <a:headEnd type="none" w="med" len="med"/>
                      <a:tailEnd type="none" w="med" len="med"/>
                    </a:lnB>
                    <a:solidFill>
                      <a:srgbClr val="FF9900"/>
                    </a:solidFill>
                  </a:tcPr>
                </a:tc>
                <a:extLst>
                  <a:ext uri="{0D108BD9-81ED-4DB2-BD59-A6C34878D82A}">
                    <a16:rowId xmlns:a16="http://schemas.microsoft.com/office/drawing/2014/main" val="10001"/>
                  </a:ext>
                </a:extLst>
              </a:tr>
              <a:tr h="288000">
                <a:tc>
                  <a:txBody>
                    <a:bodyPr/>
                    <a:lstStyle/>
                    <a:p>
                      <a:pPr algn="r" fontAlgn="ctr"/>
                      <a:r>
                        <a:rPr lang="ca-ES" sz="800" b="1" i="0" u="none" strike="noStrike" noProof="0" dirty="0">
                          <a:solidFill>
                            <a:srgbClr val="000000"/>
                          </a:solidFill>
                          <a:effectLst/>
                          <a:latin typeface="Century Gothic"/>
                        </a:rPr>
                        <a:t>LA XIFRA DE NEGOCI </a:t>
                      </a:r>
                    </a:p>
                    <a:p>
                      <a:pPr algn="r" fontAlgn="ctr"/>
                      <a:r>
                        <a:rPr lang="ca-ES" sz="800" b="1" i="0" u="none" strike="noStrike" noProof="0" dirty="0" err="1">
                          <a:solidFill>
                            <a:srgbClr val="000000"/>
                          </a:solidFill>
                          <a:effectLst/>
                          <a:latin typeface="Century Gothic"/>
                        </a:rPr>
                        <a:t>vs</a:t>
                      </a:r>
                      <a:r>
                        <a:rPr lang="ca-ES" sz="800" b="1" i="0" u="none" strike="noStrike" noProof="0" dirty="0">
                          <a:solidFill>
                            <a:srgbClr val="000000"/>
                          </a:solidFill>
                          <a:effectLst/>
                          <a:latin typeface="Century Gothic"/>
                        </a:rPr>
                        <a:t> trimestre anterior</a:t>
                      </a:r>
                    </a:p>
                  </a:txBody>
                  <a:tcPr marL="9525" marR="72000" marT="9525" marB="0" anchor="ctr">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19,6%</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19,6%</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56,5%</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4,3%</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-37,0%</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288000">
                <a:tc>
                  <a:txBody>
                    <a:bodyPr/>
                    <a:lstStyle/>
                    <a:p>
                      <a:pPr algn="r" fontAlgn="ctr"/>
                      <a:r>
                        <a:rPr lang="ca-ES" sz="800" b="1" i="0" u="none" strike="noStrike" noProof="0" dirty="0">
                          <a:solidFill>
                            <a:srgbClr val="000000"/>
                          </a:solidFill>
                          <a:effectLst/>
                          <a:latin typeface="Century Gothic"/>
                        </a:rPr>
                        <a:t>NOMBRE DE TREBALLADORS AMB CONTRACTE </a:t>
                      </a:r>
                    </a:p>
                    <a:p>
                      <a:pPr algn="r" fontAlgn="ctr"/>
                      <a:r>
                        <a:rPr lang="ca-ES" sz="800" b="1" i="0" u="none" strike="noStrike" noProof="0" dirty="0" err="1">
                          <a:solidFill>
                            <a:srgbClr val="000000"/>
                          </a:solidFill>
                          <a:effectLst/>
                          <a:latin typeface="Century Gothic"/>
                        </a:rPr>
                        <a:t>vs</a:t>
                      </a:r>
                      <a:r>
                        <a:rPr lang="ca-ES" sz="800" b="1" i="0" u="none" strike="noStrike" noProof="0" dirty="0">
                          <a:solidFill>
                            <a:srgbClr val="000000"/>
                          </a:solidFill>
                          <a:effectLst/>
                          <a:latin typeface="Century Gothic"/>
                        </a:rPr>
                        <a:t> trimestre anterior</a:t>
                      </a:r>
                    </a:p>
                  </a:txBody>
                  <a:tcPr marL="9525" marR="72000"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19,6%</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47,8%</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23,9%</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8,7%</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-4,3%</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88000">
                <a:tc>
                  <a:txBody>
                    <a:bodyPr/>
                    <a:lstStyle/>
                    <a:p>
                      <a:pPr algn="r" fontAlgn="ctr"/>
                      <a:r>
                        <a:rPr lang="ca-ES" sz="800" b="0" i="0" u="none" strike="noStrike" noProof="0" dirty="0">
                          <a:solidFill>
                            <a:srgbClr val="000000"/>
                          </a:solidFill>
                          <a:effectLst/>
                          <a:latin typeface="Century Gothic"/>
                        </a:rPr>
                        <a:t>ELS PREUS DE VENDA </a:t>
                      </a:r>
                    </a:p>
                    <a:p>
                      <a:pPr algn="r" fontAlgn="ctr"/>
                      <a:r>
                        <a:rPr lang="ca-ES" sz="800" b="0" i="0" u="none" strike="noStrike" noProof="0" dirty="0" err="1">
                          <a:solidFill>
                            <a:srgbClr val="000000"/>
                          </a:solidFill>
                          <a:effectLst/>
                          <a:latin typeface="Century Gothic"/>
                        </a:rPr>
                        <a:t>vs</a:t>
                      </a:r>
                      <a:r>
                        <a:rPr lang="ca-ES" sz="800" b="0" i="0" u="none" strike="noStrike" noProof="0" dirty="0">
                          <a:solidFill>
                            <a:srgbClr val="000000"/>
                          </a:solidFill>
                          <a:effectLst/>
                          <a:latin typeface="Century Gothic"/>
                        </a:rPr>
                        <a:t> trimestre anterior</a:t>
                      </a:r>
                    </a:p>
                  </a:txBody>
                  <a:tcPr marL="9525" marR="72000"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6,5%</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60,9%</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26,1%</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6,5%</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-19,6%</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288000">
                <a:tc>
                  <a:txBody>
                    <a:bodyPr/>
                    <a:lstStyle/>
                    <a:p>
                      <a:pPr algn="r" fontAlgn="ctr"/>
                      <a:r>
                        <a:rPr lang="ca-ES" sz="800" b="1" i="0" u="none" strike="noStrike" noProof="0" dirty="0">
                          <a:solidFill>
                            <a:srgbClr val="000000"/>
                          </a:solidFill>
                          <a:effectLst/>
                          <a:latin typeface="Century Gothic"/>
                        </a:rPr>
                        <a:t>LA INVERSIÓ </a:t>
                      </a:r>
                    </a:p>
                    <a:p>
                      <a:pPr algn="r" fontAlgn="ctr"/>
                      <a:r>
                        <a:rPr lang="ca-ES" sz="800" b="1" i="0" u="none" strike="noStrike" noProof="0" dirty="0" err="1">
                          <a:solidFill>
                            <a:srgbClr val="000000"/>
                          </a:solidFill>
                          <a:effectLst/>
                          <a:latin typeface="Century Gothic"/>
                        </a:rPr>
                        <a:t>vs</a:t>
                      </a:r>
                      <a:r>
                        <a:rPr lang="ca-ES" sz="800" b="1" i="0" u="none" strike="noStrike" noProof="0" dirty="0">
                          <a:solidFill>
                            <a:srgbClr val="000000"/>
                          </a:solidFill>
                          <a:effectLst/>
                          <a:latin typeface="Century Gothic"/>
                        </a:rPr>
                        <a:t> trimestre anterior</a:t>
                      </a:r>
                    </a:p>
                  </a:txBody>
                  <a:tcPr marL="9525" marR="72000"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17,4%</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45,7%</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28,3%</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8,7%</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-10,9%</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288000">
                <a:tc>
                  <a:txBody>
                    <a:bodyPr/>
                    <a:lstStyle/>
                    <a:p>
                      <a:pPr algn="r" fontAlgn="ctr"/>
                      <a:r>
                        <a:rPr lang="ca-ES" sz="800" b="0" i="0" u="none" strike="noStrike" noProof="0" dirty="0">
                          <a:solidFill>
                            <a:srgbClr val="000000"/>
                          </a:solidFill>
                          <a:effectLst/>
                          <a:latin typeface="Century Gothic"/>
                        </a:rPr>
                        <a:t>LES EXPORTACIONS </a:t>
                      </a:r>
                    </a:p>
                    <a:p>
                      <a:pPr algn="r" fontAlgn="ctr"/>
                      <a:r>
                        <a:rPr lang="ca-ES" sz="800" b="0" i="0" u="none" strike="noStrike" noProof="0" dirty="0" err="1">
                          <a:solidFill>
                            <a:srgbClr val="000000"/>
                          </a:solidFill>
                          <a:effectLst/>
                          <a:latin typeface="Century Gothic"/>
                        </a:rPr>
                        <a:t>vs</a:t>
                      </a:r>
                      <a:r>
                        <a:rPr lang="ca-ES" sz="800" b="0" i="0" u="none" strike="noStrike" noProof="0" dirty="0">
                          <a:solidFill>
                            <a:srgbClr val="000000"/>
                          </a:solidFill>
                          <a:effectLst/>
                          <a:latin typeface="Century Gothic"/>
                        </a:rPr>
                        <a:t> trimestre anterior</a:t>
                      </a:r>
                    </a:p>
                  </a:txBody>
                  <a:tcPr marL="9525" marR="72000"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8,7%</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34,8%</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26,1%</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30,4%</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-17,4%</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graphicFrame>
        <p:nvGraphicFramePr>
          <p:cNvPr id="16" name="15 Tabla"/>
          <p:cNvGraphicFramePr>
            <a:graphicFrameLocks noGrp="1"/>
          </p:cNvGraphicFramePr>
          <p:nvPr>
            <p:extLst>
              <p:ext uri="{D42A27DB-BD31-4B8C-83A1-F6EECF244321}">
                <p14:modId xmlns:p14="http://schemas.microsoft.com/office/powerpoint/2010/main" val="2845398997"/>
              </p:ext>
            </p:extLst>
          </p:nvPr>
        </p:nvGraphicFramePr>
        <p:xfrm>
          <a:off x="524092" y="4135721"/>
          <a:ext cx="5740400" cy="2062110"/>
        </p:xfrm>
        <a:graphic>
          <a:graphicData uri="http://schemas.openxmlformats.org/drawingml/2006/table">
            <a:tbl>
              <a:tblPr/>
              <a:tblGrid>
                <a:gridCol w="19304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2000">
                  <a:extLst>
                    <a:ext uri="{9D8B030D-6E8A-4147-A177-3AD203B41FA5}">
                      <a16:colId xmlns:a16="http://schemas.microsoft.com/office/drawing/2014/main" val="20005"/>
                    </a:ext>
                  </a:extLst>
                </a:gridCol>
              </a:tblGrid>
              <a:tr h="334800">
                <a:tc rowSpan="2">
                  <a:txBody>
                    <a:bodyPr/>
                    <a:lstStyle/>
                    <a:p>
                      <a:pPr algn="l" fontAlgn="ctr"/>
                      <a:r>
                        <a:rPr lang="ca-ES" sz="900" b="0" i="0" u="none" strike="noStrike" noProof="0" dirty="0">
                          <a:solidFill>
                            <a:srgbClr val="FFFFFF"/>
                          </a:solidFill>
                          <a:effectLst/>
                          <a:latin typeface="Arial"/>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454545"/>
                      </a:solidFill>
                      <a:prstDash val="solid"/>
                      <a:round/>
                      <a:headEnd type="none" w="med" len="med"/>
                      <a:tailEnd type="none" w="med" len="med"/>
                    </a:lnB>
                    <a:solidFill>
                      <a:srgbClr val="FF9900"/>
                    </a:solidFill>
                  </a:tcPr>
                </a:tc>
                <a:tc>
                  <a:txBody>
                    <a:bodyPr/>
                    <a:lstStyle/>
                    <a:p>
                      <a:pPr algn="ctr" fontAlgn="ctr"/>
                      <a:r>
                        <a:rPr lang="ca-ES" sz="800" b="1" i="0" u="none" strike="noStrike" noProof="0" dirty="0">
                          <a:solidFill>
                            <a:srgbClr val="000000"/>
                          </a:solidFill>
                          <a:effectLst/>
                          <a:latin typeface="Century Gothic"/>
                        </a:rPr>
                        <a:t>Augmentarà</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00"/>
                    </a:solidFill>
                  </a:tcPr>
                </a:tc>
                <a:tc>
                  <a:txBody>
                    <a:bodyPr/>
                    <a:lstStyle/>
                    <a:p>
                      <a:pPr algn="ctr" fontAlgn="ctr"/>
                      <a:r>
                        <a:rPr lang="ca-ES" sz="800" b="1" i="0" u="none" strike="noStrike" noProof="0">
                          <a:solidFill>
                            <a:srgbClr val="000000"/>
                          </a:solidFill>
                          <a:effectLst/>
                          <a:latin typeface="Century Gothic"/>
                        </a:rPr>
                        <a:t>Seguirà Igual</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00"/>
                    </a:solidFill>
                  </a:tcPr>
                </a:tc>
                <a:tc>
                  <a:txBody>
                    <a:bodyPr/>
                    <a:lstStyle/>
                    <a:p>
                      <a:pPr algn="ctr" fontAlgn="ctr"/>
                      <a:r>
                        <a:rPr lang="ca-ES" sz="800" b="1" i="0" u="none" strike="noStrike" noProof="0">
                          <a:solidFill>
                            <a:srgbClr val="000000"/>
                          </a:solidFill>
                          <a:effectLst/>
                          <a:latin typeface="Century Gothic"/>
                        </a:rPr>
                        <a:t>Disminuirà</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00"/>
                    </a:solidFill>
                  </a:tcPr>
                </a:tc>
                <a:tc>
                  <a:txBody>
                    <a:bodyPr/>
                    <a:lstStyle/>
                    <a:p>
                      <a:pPr algn="ctr" fontAlgn="ctr"/>
                      <a:r>
                        <a:rPr lang="ca-ES" sz="800" b="1" i="0" u="none" strike="noStrike" noProof="0" dirty="0" err="1">
                          <a:solidFill>
                            <a:srgbClr val="000000"/>
                          </a:solidFill>
                          <a:effectLst/>
                          <a:latin typeface="Century Gothic"/>
                        </a:rPr>
                        <a:t>Ns</a:t>
                      </a:r>
                      <a:r>
                        <a:rPr lang="ca-ES" sz="800" b="1" i="0" u="none" strike="noStrike" noProof="0" dirty="0">
                          <a:solidFill>
                            <a:srgbClr val="000000"/>
                          </a:solidFill>
                          <a:effectLst/>
                          <a:latin typeface="Century Gothic"/>
                        </a:rPr>
                        <a:t>/</a:t>
                      </a:r>
                      <a:r>
                        <a:rPr lang="ca-ES" sz="800" b="1" i="0" u="none" strike="noStrike" noProof="0" dirty="0" err="1">
                          <a:solidFill>
                            <a:srgbClr val="000000"/>
                          </a:solidFill>
                          <a:effectLst/>
                          <a:latin typeface="Century Gothic"/>
                        </a:rPr>
                        <a:t>Nc</a:t>
                      </a:r>
                      <a:endParaRPr lang="ca-ES" sz="800" b="1" i="0" u="none" strike="noStrike" noProof="0" dirty="0">
                        <a:solidFill>
                          <a:srgbClr val="000000"/>
                        </a:solidFill>
                        <a:effectLst/>
                        <a:latin typeface="Century Gothic"/>
                      </a:endParaRP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00"/>
                    </a:solidFill>
                  </a:tcPr>
                </a:tc>
                <a:tc rowSpan="2">
                  <a:txBody>
                    <a:bodyPr/>
                    <a:lstStyle/>
                    <a:p>
                      <a:pPr algn="ctr" fontAlgn="ctr"/>
                      <a:r>
                        <a:rPr lang="ca-ES" sz="800" b="1" i="0" u="none" strike="noStrike" noProof="0" dirty="0">
                          <a:solidFill>
                            <a:srgbClr val="000000"/>
                          </a:solidFill>
                          <a:effectLst/>
                          <a:latin typeface="Century Gothic"/>
                        </a:rPr>
                        <a:t>DIFERÈNCIES entre “Augmentarà” i “Disminuirà”</a:t>
                      </a:r>
                    </a:p>
                  </a:txBody>
                  <a:tcPr marL="9525" marR="9525" marT="9525" marB="0" anchor="b">
                    <a:lnL>
                      <a:noFill/>
                    </a:lnL>
                    <a:lnR>
                      <a:noFill/>
                    </a:lnR>
                    <a:lnT w="12700" cap="flat" cmpd="sng" algn="ctr">
                      <a:solidFill>
                        <a:schemeClr val="tx1"/>
                      </a:solidFill>
                      <a:prstDash val="solid"/>
                      <a:round/>
                      <a:headEnd type="none" w="med" len="med"/>
                      <a:tailEnd type="none" w="med" len="med"/>
                    </a:lnT>
                    <a:lnB w="12700" cap="flat" cmpd="sng" algn="ctr">
                      <a:solidFill>
                        <a:srgbClr val="454545"/>
                      </a:solidFill>
                      <a:prstDash val="solid"/>
                      <a:round/>
                      <a:headEnd type="none" w="med" len="med"/>
                      <a:tailEnd type="none" w="med" len="med"/>
                    </a:lnB>
                    <a:solidFill>
                      <a:srgbClr val="FF9900"/>
                    </a:solidFill>
                  </a:tcPr>
                </a:tc>
                <a:extLst>
                  <a:ext uri="{0D108BD9-81ED-4DB2-BD59-A6C34878D82A}">
                    <a16:rowId xmlns:a16="http://schemas.microsoft.com/office/drawing/2014/main" val="10000"/>
                  </a:ext>
                </a:extLst>
              </a:tr>
              <a:tr h="200025">
                <a:tc vMerge="1">
                  <a:txBody>
                    <a:bodyPr/>
                    <a:lstStyle/>
                    <a:p>
                      <a:endParaRPr lang="es-ES"/>
                    </a:p>
                  </a:txBody>
                  <a:tcPr/>
                </a:tc>
                <a:tc>
                  <a:txBody>
                    <a:bodyPr/>
                    <a:lstStyle/>
                    <a:p>
                      <a:pPr algn="ctr" fontAlgn="ctr"/>
                      <a:r>
                        <a:rPr lang="ca-ES" sz="800" b="1" i="0" u="none" strike="noStrike" noProof="0" dirty="0">
                          <a:solidFill>
                            <a:srgbClr val="000000"/>
                          </a:solidFill>
                          <a:effectLst/>
                          <a:latin typeface="Century Gothic"/>
                        </a:rPr>
                        <a:t>% de la fila</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454545"/>
                      </a:solidFill>
                      <a:prstDash val="solid"/>
                      <a:round/>
                      <a:headEnd type="none" w="med" len="med"/>
                      <a:tailEnd type="none" w="med" len="med"/>
                    </a:lnB>
                    <a:solidFill>
                      <a:srgbClr val="FF9900"/>
                    </a:solidFill>
                  </a:tcPr>
                </a:tc>
                <a:tc>
                  <a:txBody>
                    <a:bodyPr/>
                    <a:lstStyle/>
                    <a:p>
                      <a:pPr algn="ctr" fontAlgn="ctr"/>
                      <a:r>
                        <a:rPr lang="ca-ES" sz="800" b="1" i="0" u="none" strike="noStrike" noProof="0">
                          <a:solidFill>
                            <a:srgbClr val="000000"/>
                          </a:solidFill>
                          <a:effectLst/>
                          <a:latin typeface="Century Gothic"/>
                        </a:rPr>
                        <a:t>% de la fila</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454545"/>
                      </a:solidFill>
                      <a:prstDash val="solid"/>
                      <a:round/>
                      <a:headEnd type="none" w="med" len="med"/>
                      <a:tailEnd type="none" w="med" len="med"/>
                    </a:lnB>
                    <a:solidFill>
                      <a:srgbClr val="FF9900"/>
                    </a:solidFill>
                  </a:tcPr>
                </a:tc>
                <a:tc>
                  <a:txBody>
                    <a:bodyPr/>
                    <a:lstStyle/>
                    <a:p>
                      <a:pPr algn="ctr" fontAlgn="ctr"/>
                      <a:r>
                        <a:rPr lang="ca-ES" sz="800" b="1" i="0" u="none" strike="noStrike" noProof="0">
                          <a:solidFill>
                            <a:srgbClr val="000000"/>
                          </a:solidFill>
                          <a:effectLst/>
                          <a:latin typeface="Century Gothic"/>
                        </a:rPr>
                        <a:t>% de la fila</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454545"/>
                      </a:solidFill>
                      <a:prstDash val="solid"/>
                      <a:round/>
                      <a:headEnd type="none" w="med" len="med"/>
                      <a:tailEnd type="none" w="med" len="med"/>
                    </a:lnB>
                    <a:solidFill>
                      <a:srgbClr val="FF9900"/>
                    </a:solidFill>
                  </a:tcPr>
                </a:tc>
                <a:tc>
                  <a:txBody>
                    <a:bodyPr/>
                    <a:lstStyle/>
                    <a:p>
                      <a:pPr algn="ctr" fontAlgn="ctr"/>
                      <a:r>
                        <a:rPr lang="ca-ES" sz="800" b="1" i="0" u="none" strike="noStrike" noProof="0" dirty="0">
                          <a:solidFill>
                            <a:srgbClr val="000000"/>
                          </a:solidFill>
                          <a:effectLst/>
                          <a:latin typeface="Century Gothic"/>
                        </a:rPr>
                        <a:t>% de la fila</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454545"/>
                      </a:solidFill>
                      <a:prstDash val="solid"/>
                      <a:round/>
                      <a:headEnd type="none" w="med" len="med"/>
                      <a:tailEnd type="none" w="med" len="med"/>
                    </a:lnB>
                    <a:solidFill>
                      <a:srgbClr val="FF9900"/>
                    </a:solidFill>
                  </a:tcPr>
                </a:tc>
                <a:tc vMerge="1">
                  <a:txBody>
                    <a:bodyPr/>
                    <a:lstStyle/>
                    <a:p>
                      <a:pPr algn="ctr" fontAlgn="ctr"/>
                      <a:endParaRPr lang="es-ES" sz="800" b="1" i="0" u="none" strike="noStrike" dirty="0">
                        <a:solidFill>
                          <a:srgbClr val="000000"/>
                        </a:solidFill>
                        <a:effectLst/>
                        <a:latin typeface="Century Gothic"/>
                      </a:endParaRPr>
                    </a:p>
                  </a:txBody>
                  <a:tcPr marL="9525" marR="9525" marT="9525" marB="0" anchor="ctr">
                    <a:lnL>
                      <a:noFill/>
                    </a:lnL>
                    <a:lnR>
                      <a:noFill/>
                    </a:lnR>
                    <a:lnT>
                      <a:noFill/>
                    </a:lnT>
                    <a:lnB w="12700" cap="flat" cmpd="sng" algn="ctr">
                      <a:solidFill>
                        <a:srgbClr val="454545"/>
                      </a:solidFill>
                      <a:prstDash val="solid"/>
                      <a:round/>
                      <a:headEnd type="none" w="med" len="med"/>
                      <a:tailEnd type="none" w="med" len="med"/>
                    </a:lnB>
                    <a:solidFill>
                      <a:srgbClr val="FF9900"/>
                    </a:solidFill>
                  </a:tcPr>
                </a:tc>
                <a:extLst>
                  <a:ext uri="{0D108BD9-81ED-4DB2-BD59-A6C34878D82A}">
                    <a16:rowId xmlns:a16="http://schemas.microsoft.com/office/drawing/2014/main" val="10001"/>
                  </a:ext>
                </a:extLst>
              </a:tr>
              <a:tr h="288000">
                <a:tc>
                  <a:txBody>
                    <a:bodyPr/>
                    <a:lstStyle/>
                    <a:p>
                      <a:pPr algn="r" fontAlgn="ctr"/>
                      <a:r>
                        <a:rPr lang="ca-ES" sz="800" b="1" i="0" u="none" strike="noStrike" noProof="0" dirty="0">
                          <a:solidFill>
                            <a:srgbClr val="000000"/>
                          </a:solidFill>
                          <a:effectLst/>
                          <a:latin typeface="Century Gothic"/>
                        </a:rPr>
                        <a:t>LA XIFRA DE NEGOCI </a:t>
                      </a:r>
                    </a:p>
                    <a:p>
                      <a:pPr algn="r" fontAlgn="ctr"/>
                      <a:r>
                        <a:rPr lang="ca-ES" sz="800" b="1" i="0" u="none" strike="noStrike" noProof="0" dirty="0">
                          <a:solidFill>
                            <a:srgbClr val="000000"/>
                          </a:solidFill>
                          <a:effectLst/>
                          <a:latin typeface="Century Gothic"/>
                        </a:rPr>
                        <a:t>proper trimestre</a:t>
                      </a:r>
                    </a:p>
                  </a:txBody>
                  <a:tcPr marL="9525" marR="9525" marT="9525" marB="0" anchor="ctr">
                    <a:lnL>
                      <a:noFill/>
                    </a:lnL>
                    <a:lnR>
                      <a:noFill/>
                    </a:lnR>
                    <a:lnT w="12700" cap="flat" cmpd="sng" algn="ctr">
                      <a:solidFill>
                        <a:srgbClr val="454545"/>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41,3%</a:t>
                      </a:r>
                    </a:p>
                  </a:txBody>
                  <a:tcPr marL="9525" marR="9525" marT="9525" marB="0" anchor="ctr">
                    <a:lnL>
                      <a:noFill/>
                    </a:lnL>
                    <a:lnR>
                      <a:noFill/>
                    </a:lnR>
                    <a:lnT w="12700" cap="flat" cmpd="sng" algn="ctr">
                      <a:solidFill>
                        <a:srgbClr val="454545"/>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19,6%</a:t>
                      </a:r>
                    </a:p>
                  </a:txBody>
                  <a:tcPr marL="9525" marR="9525" marT="9525" marB="0" anchor="ctr">
                    <a:lnL>
                      <a:noFill/>
                    </a:lnL>
                    <a:lnR>
                      <a:noFill/>
                    </a:lnR>
                    <a:lnT w="12700" cap="flat" cmpd="sng" algn="ctr">
                      <a:solidFill>
                        <a:srgbClr val="454545"/>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34,8%</a:t>
                      </a:r>
                    </a:p>
                  </a:txBody>
                  <a:tcPr marL="9525" marR="9525" marT="9525" marB="0" anchor="ctr">
                    <a:lnL>
                      <a:noFill/>
                    </a:lnL>
                    <a:lnR>
                      <a:noFill/>
                    </a:lnR>
                    <a:lnT w="12700" cap="flat" cmpd="sng" algn="ctr">
                      <a:solidFill>
                        <a:srgbClr val="454545"/>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4,3%</a:t>
                      </a:r>
                    </a:p>
                  </a:txBody>
                  <a:tcPr marL="9525" marR="9525" marT="9525" marB="0" anchor="ctr">
                    <a:lnL>
                      <a:noFill/>
                    </a:lnL>
                    <a:lnR>
                      <a:noFill/>
                    </a:lnR>
                    <a:lnT w="12700" cap="flat" cmpd="sng" algn="ctr">
                      <a:solidFill>
                        <a:srgbClr val="454545"/>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6,5%</a:t>
                      </a:r>
                    </a:p>
                  </a:txBody>
                  <a:tcPr marL="9525" marR="9525" marT="9525" marB="0" anchor="ctr">
                    <a:lnL>
                      <a:noFill/>
                    </a:lnL>
                    <a:lnR>
                      <a:noFill/>
                    </a:lnR>
                    <a:lnT w="12700" cap="flat" cmpd="sng" algn="ctr">
                      <a:solidFill>
                        <a:srgbClr val="454545"/>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288000">
                <a:tc>
                  <a:txBody>
                    <a:bodyPr/>
                    <a:lstStyle/>
                    <a:p>
                      <a:pPr algn="r" fontAlgn="ctr"/>
                      <a:r>
                        <a:rPr lang="ca-ES" sz="800" b="1" i="0" u="none" strike="noStrike" noProof="0" dirty="0">
                          <a:solidFill>
                            <a:srgbClr val="000000"/>
                          </a:solidFill>
                          <a:effectLst/>
                          <a:latin typeface="Century Gothic"/>
                        </a:rPr>
                        <a:t>NOMBRE DE TREBALLADORS AMB CONTRACTE </a:t>
                      </a:r>
                    </a:p>
                    <a:p>
                      <a:pPr algn="r" fontAlgn="ctr"/>
                      <a:r>
                        <a:rPr lang="ca-ES" sz="800" b="1" i="0" u="none" strike="noStrike" noProof="0" dirty="0">
                          <a:solidFill>
                            <a:srgbClr val="000000"/>
                          </a:solidFill>
                          <a:effectLst/>
                          <a:latin typeface="Century Gothic"/>
                        </a:rPr>
                        <a:t>proper trimestre</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10,9%</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65,2%</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15,2%</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8,7%</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-4,3%</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88000">
                <a:tc>
                  <a:txBody>
                    <a:bodyPr/>
                    <a:lstStyle/>
                    <a:p>
                      <a:pPr algn="r" fontAlgn="ctr"/>
                      <a:r>
                        <a:rPr lang="ca-ES" sz="800" b="0" i="0" u="none" strike="noStrike" noProof="0" dirty="0">
                          <a:solidFill>
                            <a:srgbClr val="000000"/>
                          </a:solidFill>
                          <a:effectLst/>
                          <a:latin typeface="Century Gothic"/>
                        </a:rPr>
                        <a:t>ELS PREUS DE VENDA </a:t>
                      </a:r>
                    </a:p>
                    <a:p>
                      <a:pPr algn="r" fontAlgn="ctr"/>
                      <a:r>
                        <a:rPr lang="ca-ES" sz="800" b="0" i="0" u="none" strike="noStrike" noProof="0" dirty="0">
                          <a:solidFill>
                            <a:srgbClr val="000000"/>
                          </a:solidFill>
                          <a:effectLst/>
                          <a:latin typeface="Century Gothic"/>
                        </a:rPr>
                        <a:t>proper trimestre</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4,3%</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67,4%</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21,7%</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6,5%</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-17,4%</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288000">
                <a:tc>
                  <a:txBody>
                    <a:bodyPr/>
                    <a:lstStyle/>
                    <a:p>
                      <a:pPr algn="r" fontAlgn="ctr"/>
                      <a:r>
                        <a:rPr lang="ca-ES" sz="800" b="1" i="0" u="none" strike="noStrike" noProof="0" dirty="0">
                          <a:solidFill>
                            <a:srgbClr val="000000"/>
                          </a:solidFill>
                          <a:effectLst/>
                          <a:latin typeface="Century Gothic"/>
                        </a:rPr>
                        <a:t>LA INVERSIÓ </a:t>
                      </a:r>
                    </a:p>
                    <a:p>
                      <a:pPr algn="r" fontAlgn="ctr"/>
                      <a:r>
                        <a:rPr lang="ca-ES" sz="800" b="1" i="0" u="none" strike="noStrike" noProof="0" dirty="0">
                          <a:solidFill>
                            <a:srgbClr val="000000"/>
                          </a:solidFill>
                          <a:effectLst/>
                          <a:latin typeface="Century Gothic"/>
                        </a:rPr>
                        <a:t>proper trimestre</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8,7%</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56,5%</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26,1%</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8,7%</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-17,4%</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288000">
                <a:tc>
                  <a:txBody>
                    <a:bodyPr/>
                    <a:lstStyle/>
                    <a:p>
                      <a:pPr algn="r" fontAlgn="ctr"/>
                      <a:r>
                        <a:rPr lang="ca-ES" sz="800" b="0" i="0" u="none" strike="noStrike" noProof="0" dirty="0">
                          <a:solidFill>
                            <a:srgbClr val="000000"/>
                          </a:solidFill>
                          <a:effectLst/>
                          <a:latin typeface="Century Gothic"/>
                        </a:rPr>
                        <a:t>LES EXPORTACIONS </a:t>
                      </a:r>
                    </a:p>
                    <a:p>
                      <a:pPr algn="r" fontAlgn="ctr"/>
                      <a:r>
                        <a:rPr lang="ca-ES" sz="800" b="0" i="0" u="none" strike="noStrike" noProof="0" dirty="0">
                          <a:solidFill>
                            <a:srgbClr val="000000"/>
                          </a:solidFill>
                          <a:effectLst/>
                          <a:latin typeface="Century Gothic"/>
                        </a:rPr>
                        <a:t>proper trimestre</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17,4%</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41,3%</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8,7%</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32,6%</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8,7%</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sp>
        <p:nvSpPr>
          <p:cNvPr id="9" name="8 CuadroTexto"/>
          <p:cNvSpPr txBox="1"/>
          <p:nvPr/>
        </p:nvSpPr>
        <p:spPr>
          <a:xfrm>
            <a:off x="524093" y="6237877"/>
            <a:ext cx="5740400" cy="261610"/>
          </a:xfrm>
          <a:prstGeom prst="rect">
            <a:avLst/>
          </a:prstGeom>
          <a:noFill/>
          <a:ln>
            <a:solidFill>
              <a:srgbClr val="6B5C4F"/>
            </a:solidFill>
          </a:ln>
        </p:spPr>
        <p:txBody>
          <a:bodyPr wrap="square" rtlCol="0">
            <a:spAutoFit/>
          </a:bodyPr>
          <a:lstStyle/>
          <a:p>
            <a:pPr marL="174625" indent="-174625" algn="l">
              <a:tabLst>
                <a:tab pos="4843463" algn="l"/>
              </a:tabLst>
            </a:pPr>
            <a:r>
              <a:rPr lang="ca-ES" sz="1100" b="1" dirty="0">
                <a:cs typeface="Times New Roman" pitchFamily="18" charset="0"/>
              </a:rPr>
              <a:t>INDICADOR EXPECTATIVES </a:t>
            </a:r>
            <a:r>
              <a:rPr lang="ca-ES" dirty="0">
                <a:cs typeface="Times New Roman" pitchFamily="18" charset="0"/>
              </a:rPr>
              <a:t>(Mitjana Xifra Negoci, Treballadors, Inversió)</a:t>
            </a:r>
            <a:r>
              <a:rPr lang="ca-ES" sz="1100" b="1" dirty="0">
                <a:cs typeface="Times New Roman" pitchFamily="18" charset="0"/>
              </a:rPr>
              <a:t>:	      -5,1%</a:t>
            </a:r>
            <a:endParaRPr lang="ca-ES" sz="1100" b="1" dirty="0"/>
          </a:p>
        </p:txBody>
      </p:sp>
      <p:sp>
        <p:nvSpPr>
          <p:cNvPr id="11" name="10 CuadroTexto"/>
          <p:cNvSpPr txBox="1"/>
          <p:nvPr/>
        </p:nvSpPr>
        <p:spPr>
          <a:xfrm>
            <a:off x="524092" y="3459336"/>
            <a:ext cx="5740400" cy="261610"/>
          </a:xfrm>
          <a:prstGeom prst="rect">
            <a:avLst/>
          </a:prstGeom>
          <a:noFill/>
          <a:ln>
            <a:solidFill>
              <a:srgbClr val="6B5C4F"/>
            </a:solidFill>
          </a:ln>
        </p:spPr>
        <p:txBody>
          <a:bodyPr wrap="square" rtlCol="0">
            <a:spAutoFit/>
          </a:bodyPr>
          <a:lstStyle/>
          <a:p>
            <a:pPr marL="174625" indent="-174625" algn="l">
              <a:tabLst>
                <a:tab pos="4843463" algn="l"/>
              </a:tabLst>
            </a:pPr>
            <a:r>
              <a:rPr lang="ca-ES" sz="1100" b="1" dirty="0">
                <a:cs typeface="Times New Roman" pitchFamily="18" charset="0"/>
              </a:rPr>
              <a:t>INDICADOR SITUACIÓ </a:t>
            </a:r>
            <a:r>
              <a:rPr lang="ca-ES" dirty="0">
                <a:cs typeface="Times New Roman" pitchFamily="18" charset="0"/>
              </a:rPr>
              <a:t>(Mitjana Xifra Negoci, Treballadors, Inversió)</a:t>
            </a:r>
            <a:r>
              <a:rPr lang="ca-ES" sz="1100" b="1" dirty="0">
                <a:cs typeface="Times New Roman" pitchFamily="18" charset="0"/>
              </a:rPr>
              <a:t>:	      -17,0%</a:t>
            </a:r>
            <a:endParaRPr lang="ca-ES" sz="1100" b="1" dirty="0"/>
          </a:p>
        </p:txBody>
      </p:sp>
      <p:sp>
        <p:nvSpPr>
          <p:cNvPr id="12" name="Rectangle 3"/>
          <p:cNvSpPr>
            <a:spLocks noChangeArrowheads="1"/>
          </p:cNvSpPr>
          <p:nvPr/>
        </p:nvSpPr>
        <p:spPr bwMode="auto">
          <a:xfrm>
            <a:off x="720000" y="252000"/>
            <a:ext cx="87376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eaLnBrk="1" hangingPunct="1"/>
            <a:r>
              <a:rPr lang="ca-ES" altLang="es-ES" sz="1500" b="1" dirty="0">
                <a:solidFill>
                  <a:srgbClr val="8A0000"/>
                </a:solidFill>
                <a:latin typeface="Century Gothic" pitchFamily="34" charset="0"/>
              </a:rPr>
              <a:t>Índex de Confiança Empresarial ►</a:t>
            </a:r>
          </a:p>
        </p:txBody>
      </p:sp>
      <p:sp>
        <p:nvSpPr>
          <p:cNvPr id="3" name="Marcador de número de diapositiva 2"/>
          <p:cNvSpPr>
            <a:spLocks noGrp="1"/>
          </p:cNvSpPr>
          <p:nvPr>
            <p:ph type="sldNum" sz="quarter" idx="4"/>
          </p:nvPr>
        </p:nvSpPr>
        <p:spPr/>
        <p:txBody>
          <a:bodyPr/>
          <a:lstStyle/>
          <a:p>
            <a:fld id="{79B00DB0-4C43-45CD-A043-B77402D452F6}" type="slidenum">
              <a:rPr lang="ca-ES" smtClean="0"/>
              <a:t>17</a:t>
            </a:fld>
            <a:endParaRPr lang="ca-ES" dirty="0"/>
          </a:p>
        </p:txBody>
      </p:sp>
      <p:sp>
        <p:nvSpPr>
          <p:cNvPr id="13" name="Rectangle 28"/>
          <p:cNvSpPr>
            <a:spLocks noChangeArrowheads="1"/>
          </p:cNvSpPr>
          <p:nvPr/>
        </p:nvSpPr>
        <p:spPr bwMode="auto">
          <a:xfrm>
            <a:off x="6395554" y="1490879"/>
            <a:ext cx="3293435" cy="16979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ts val="1000"/>
              </a:spcBef>
            </a:pPr>
            <a:r>
              <a:rPr lang="ca-ES" altLang="es-ES" sz="1200" dirty="0">
                <a:solidFill>
                  <a:srgbClr val="8A0000"/>
                </a:solidFill>
              </a:rPr>
              <a:t>Tot i la visió global de l’indicador, continuen havent-hi moltes respostes en el “segueix igual”, excepte en el cas de la xifra de negoci, clarament negativa. </a:t>
            </a:r>
          </a:p>
          <a:p>
            <a:pPr algn="just">
              <a:spcBef>
                <a:spcPts val="1000"/>
              </a:spcBef>
            </a:pPr>
            <a:r>
              <a:rPr lang="ca-ES" altLang="es-ES" sz="1200" dirty="0">
                <a:solidFill>
                  <a:srgbClr val="8A0000"/>
                </a:solidFill>
              </a:rPr>
              <a:t>S’observa </a:t>
            </a:r>
            <a:r>
              <a:rPr lang="ca-ES" altLang="es-ES" sz="1200" b="1" dirty="0">
                <a:solidFill>
                  <a:srgbClr val="8A0000"/>
                </a:solidFill>
              </a:rPr>
              <a:t>un increment important del percentatge de respostes ha disminuït</a:t>
            </a:r>
            <a:r>
              <a:rPr lang="ca-ES" altLang="es-ES" sz="1200" dirty="0">
                <a:solidFill>
                  <a:srgbClr val="8A0000"/>
                </a:solidFill>
              </a:rPr>
              <a:t>, el que provoca una diferència negativa en tots els aspectes.</a:t>
            </a:r>
          </a:p>
        </p:txBody>
      </p:sp>
      <p:sp>
        <p:nvSpPr>
          <p:cNvPr id="15" name="Rectangle 28"/>
          <p:cNvSpPr>
            <a:spLocks noChangeArrowheads="1"/>
          </p:cNvSpPr>
          <p:nvPr/>
        </p:nvSpPr>
        <p:spPr bwMode="auto">
          <a:xfrm>
            <a:off x="6395554" y="3920326"/>
            <a:ext cx="3293435" cy="25648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ts val="1000"/>
              </a:spcBef>
            </a:pPr>
            <a:r>
              <a:rPr lang="ca-ES" altLang="es-ES" sz="1200" dirty="0">
                <a:solidFill>
                  <a:srgbClr val="8A0000"/>
                </a:solidFill>
              </a:rPr>
              <a:t>En aquest escenari canviant, les expectatives es continuen movent en una situació de manteniment, tant en termes de treballadors, com preus i inversions. </a:t>
            </a:r>
          </a:p>
          <a:p>
            <a:pPr algn="just">
              <a:spcBef>
                <a:spcPts val="1000"/>
              </a:spcBef>
            </a:pPr>
            <a:r>
              <a:rPr lang="ca-ES" altLang="es-ES" sz="1200" dirty="0">
                <a:solidFill>
                  <a:srgbClr val="8A0000"/>
                </a:solidFill>
              </a:rPr>
              <a:t>S’exceptua el cas de la xifra de negocis, amb previsions tant a l’alça, com a la baixa.</a:t>
            </a:r>
          </a:p>
          <a:p>
            <a:pPr algn="just">
              <a:spcBef>
                <a:spcPts val="1000"/>
              </a:spcBef>
            </a:pPr>
            <a:r>
              <a:rPr lang="ca-ES" altLang="es-ES" sz="1200" dirty="0">
                <a:solidFill>
                  <a:srgbClr val="8A0000"/>
                </a:solidFill>
              </a:rPr>
              <a:t>Destacar que en la inversió, els preus de venda i el nombre de treballadors els que creuen que anirà a pitjor superen a aquells qui creuen que anirà a millor.</a:t>
            </a:r>
          </a:p>
        </p:txBody>
      </p:sp>
    </p:spTree>
    <p:extLst>
      <p:ext uri="{BB962C8B-B14F-4D97-AF65-F5344CB8AC3E}">
        <p14:creationId xmlns:p14="http://schemas.microsoft.com/office/powerpoint/2010/main" val="29784691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14 Tabla"/>
          <p:cNvGraphicFramePr>
            <a:graphicFrameLocks noGrp="1"/>
          </p:cNvGraphicFramePr>
          <p:nvPr>
            <p:extLst>
              <p:ext uri="{D42A27DB-BD31-4B8C-83A1-F6EECF244321}">
                <p14:modId xmlns:p14="http://schemas.microsoft.com/office/powerpoint/2010/main" val="2757981626"/>
              </p:ext>
            </p:extLst>
          </p:nvPr>
        </p:nvGraphicFramePr>
        <p:xfrm>
          <a:off x="3911078" y="1549069"/>
          <a:ext cx="5741600" cy="2065860"/>
        </p:xfrm>
        <a:graphic>
          <a:graphicData uri="http://schemas.openxmlformats.org/drawingml/2006/table">
            <a:tbl>
              <a:tblPr/>
              <a:tblGrid>
                <a:gridCol w="19304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3200">
                  <a:extLst>
                    <a:ext uri="{9D8B030D-6E8A-4147-A177-3AD203B41FA5}">
                      <a16:colId xmlns:a16="http://schemas.microsoft.com/office/drawing/2014/main" val="20005"/>
                    </a:ext>
                  </a:extLst>
                </a:gridCol>
              </a:tblGrid>
              <a:tr h="333375">
                <a:tc rowSpan="2">
                  <a:txBody>
                    <a:bodyPr/>
                    <a:lstStyle/>
                    <a:p>
                      <a:pPr algn="l" fontAlgn="ctr"/>
                      <a:r>
                        <a:rPr lang="ca-ES" sz="900" b="0" i="0" u="none" strike="noStrike" noProof="0" dirty="0">
                          <a:solidFill>
                            <a:srgbClr val="FFFFFF"/>
                          </a:solidFill>
                          <a:effectLst/>
                          <a:latin typeface="Arial"/>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00"/>
                    </a:solidFill>
                  </a:tcPr>
                </a:tc>
                <a:tc>
                  <a:txBody>
                    <a:bodyPr/>
                    <a:lstStyle/>
                    <a:p>
                      <a:pPr algn="ctr" fontAlgn="ctr"/>
                      <a:r>
                        <a:rPr lang="ca-ES" sz="800" b="1" i="0" u="none" strike="noStrike" noProof="0" dirty="0">
                          <a:solidFill>
                            <a:srgbClr val="000000"/>
                          </a:solidFill>
                          <a:effectLst/>
                          <a:latin typeface="Century Gothic"/>
                        </a:rPr>
                        <a:t>Ha Augmentat</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00"/>
                    </a:solidFill>
                  </a:tcPr>
                </a:tc>
                <a:tc>
                  <a:txBody>
                    <a:bodyPr/>
                    <a:lstStyle/>
                    <a:p>
                      <a:pPr algn="ctr" fontAlgn="ctr"/>
                      <a:r>
                        <a:rPr lang="ca-ES" sz="800" b="1" i="0" u="none" strike="noStrike" noProof="0" dirty="0">
                          <a:solidFill>
                            <a:srgbClr val="000000"/>
                          </a:solidFill>
                          <a:effectLst/>
                          <a:latin typeface="Century Gothic"/>
                        </a:rPr>
                        <a:t>Segueix Igual</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00"/>
                    </a:solidFill>
                  </a:tcPr>
                </a:tc>
                <a:tc>
                  <a:txBody>
                    <a:bodyPr/>
                    <a:lstStyle/>
                    <a:p>
                      <a:pPr algn="ctr" fontAlgn="ctr"/>
                      <a:r>
                        <a:rPr lang="ca-ES" sz="800" b="1" i="0" u="none" strike="noStrike" noProof="0" dirty="0">
                          <a:solidFill>
                            <a:srgbClr val="000000"/>
                          </a:solidFill>
                          <a:effectLst/>
                          <a:latin typeface="Century Gothic"/>
                        </a:rPr>
                        <a:t>Ha disminuït</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00"/>
                    </a:solidFill>
                  </a:tcPr>
                </a:tc>
                <a:tc>
                  <a:txBody>
                    <a:bodyPr/>
                    <a:lstStyle/>
                    <a:p>
                      <a:pPr algn="ctr" fontAlgn="ctr"/>
                      <a:r>
                        <a:rPr lang="ca-ES" sz="800" b="1" i="0" u="none" strike="noStrike" noProof="0" dirty="0" err="1">
                          <a:solidFill>
                            <a:srgbClr val="000000"/>
                          </a:solidFill>
                          <a:effectLst/>
                          <a:latin typeface="Century Gothic"/>
                        </a:rPr>
                        <a:t>Ns</a:t>
                      </a:r>
                      <a:r>
                        <a:rPr lang="ca-ES" sz="800" b="1" i="0" u="none" strike="noStrike" noProof="0" dirty="0">
                          <a:solidFill>
                            <a:srgbClr val="000000"/>
                          </a:solidFill>
                          <a:effectLst/>
                          <a:latin typeface="Century Gothic"/>
                        </a:rPr>
                        <a:t>/</a:t>
                      </a:r>
                      <a:r>
                        <a:rPr lang="ca-ES" sz="800" b="1" i="0" u="none" strike="noStrike" noProof="0" dirty="0" err="1">
                          <a:solidFill>
                            <a:srgbClr val="000000"/>
                          </a:solidFill>
                          <a:effectLst/>
                          <a:latin typeface="Century Gothic"/>
                        </a:rPr>
                        <a:t>Nc</a:t>
                      </a:r>
                      <a:endParaRPr lang="ca-ES" sz="800" b="1" i="0" u="none" strike="noStrike" noProof="0" dirty="0">
                        <a:solidFill>
                          <a:srgbClr val="000000"/>
                        </a:solidFill>
                        <a:effectLst/>
                        <a:latin typeface="Century Gothic"/>
                      </a:endParaRP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00"/>
                    </a:solidFill>
                  </a:tcPr>
                </a:tc>
                <a:tc rowSpan="2">
                  <a:txBody>
                    <a:bodyPr/>
                    <a:lstStyle/>
                    <a:p>
                      <a:pPr algn="ctr" fontAlgn="ctr"/>
                      <a:r>
                        <a:rPr lang="ca-ES" sz="800" b="1" i="0" u="none" strike="noStrike" kern="1200" noProof="0" dirty="0">
                          <a:solidFill>
                            <a:srgbClr val="000000"/>
                          </a:solidFill>
                          <a:effectLst/>
                          <a:latin typeface="Century Gothic"/>
                          <a:ea typeface="+mn-ea"/>
                          <a:cs typeface="+mn-cs"/>
                        </a:rPr>
                        <a:t>DIFERÈNCIES </a:t>
                      </a:r>
                    </a:p>
                    <a:p>
                      <a:pPr algn="ctr" fontAlgn="ctr"/>
                      <a:r>
                        <a:rPr lang="ca-ES" sz="800" b="1" i="0" u="none" strike="noStrike" kern="1200" noProof="0" dirty="0">
                          <a:solidFill>
                            <a:srgbClr val="000000"/>
                          </a:solidFill>
                          <a:effectLst/>
                          <a:latin typeface="Century Gothic"/>
                          <a:ea typeface="+mn-ea"/>
                          <a:cs typeface="+mn-cs"/>
                        </a:rPr>
                        <a:t>entre “Ha augmentat” i “Ha disminuït</a:t>
                      </a:r>
                      <a:r>
                        <a:rPr lang="ca-ES" sz="800" b="1" i="0" u="none" strike="noStrike" noProof="0" dirty="0">
                          <a:solidFill>
                            <a:srgbClr val="000000"/>
                          </a:solidFill>
                          <a:effectLst/>
                          <a:latin typeface="Century Gothic"/>
                        </a:rPr>
                        <a:t>”</a:t>
                      </a:r>
                    </a:p>
                  </a:txBody>
                  <a:tcPr marL="9525" marR="9525" marT="9525"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00"/>
                    </a:solidFill>
                  </a:tcPr>
                </a:tc>
                <a:extLst>
                  <a:ext uri="{0D108BD9-81ED-4DB2-BD59-A6C34878D82A}">
                    <a16:rowId xmlns:a16="http://schemas.microsoft.com/office/drawing/2014/main" val="10000"/>
                  </a:ext>
                </a:extLst>
              </a:tr>
              <a:tr h="205200">
                <a:tc vMerge="1">
                  <a:txBody>
                    <a:bodyPr/>
                    <a:lstStyle/>
                    <a:p>
                      <a:endParaRPr lang="es-ES"/>
                    </a:p>
                  </a:txBody>
                  <a:tcPr/>
                </a:tc>
                <a:tc>
                  <a:txBody>
                    <a:bodyPr/>
                    <a:lstStyle/>
                    <a:p>
                      <a:pPr algn="ctr" fontAlgn="ctr"/>
                      <a:r>
                        <a:rPr lang="ca-ES" sz="800" b="1" i="0" u="none" strike="noStrike" noProof="0" dirty="0">
                          <a:solidFill>
                            <a:srgbClr val="000000"/>
                          </a:solidFill>
                          <a:effectLst/>
                          <a:latin typeface="Century Gothic"/>
                        </a:rPr>
                        <a:t>% de la fila</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00"/>
                    </a:solidFill>
                  </a:tcPr>
                </a:tc>
                <a:tc>
                  <a:txBody>
                    <a:bodyPr/>
                    <a:lstStyle/>
                    <a:p>
                      <a:pPr algn="ctr" fontAlgn="ctr"/>
                      <a:r>
                        <a:rPr lang="ca-ES" sz="800" b="1" i="0" u="none" strike="noStrike" noProof="0" dirty="0">
                          <a:solidFill>
                            <a:srgbClr val="000000"/>
                          </a:solidFill>
                          <a:effectLst/>
                          <a:latin typeface="Century Gothic"/>
                        </a:rPr>
                        <a:t>% de la fila</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00"/>
                    </a:solidFill>
                  </a:tcPr>
                </a:tc>
                <a:tc>
                  <a:txBody>
                    <a:bodyPr/>
                    <a:lstStyle/>
                    <a:p>
                      <a:pPr algn="ctr" fontAlgn="ctr"/>
                      <a:r>
                        <a:rPr lang="ca-ES" sz="800" b="1" i="0" u="none" strike="noStrike" noProof="0" dirty="0">
                          <a:solidFill>
                            <a:srgbClr val="000000"/>
                          </a:solidFill>
                          <a:effectLst/>
                          <a:latin typeface="Century Gothic"/>
                        </a:rPr>
                        <a:t>% de la fila</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00"/>
                    </a:solidFill>
                  </a:tcPr>
                </a:tc>
                <a:tc>
                  <a:txBody>
                    <a:bodyPr/>
                    <a:lstStyle/>
                    <a:p>
                      <a:pPr algn="ctr" fontAlgn="ctr"/>
                      <a:r>
                        <a:rPr lang="ca-ES" sz="800" b="1" i="0" u="none" strike="noStrike" noProof="0" dirty="0">
                          <a:solidFill>
                            <a:srgbClr val="000000"/>
                          </a:solidFill>
                          <a:effectLst/>
                          <a:latin typeface="Century Gothic"/>
                        </a:rPr>
                        <a:t>% de la fila</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00"/>
                    </a:solidFill>
                  </a:tcPr>
                </a:tc>
                <a:tc vMerge="1">
                  <a:txBody>
                    <a:bodyPr/>
                    <a:lstStyle/>
                    <a:p>
                      <a:pPr algn="ctr" fontAlgn="ctr"/>
                      <a:endParaRPr lang="es-ES" sz="800" b="1" i="0" u="none" strike="noStrike" dirty="0">
                        <a:solidFill>
                          <a:srgbClr val="000000"/>
                        </a:solidFill>
                        <a:effectLst/>
                        <a:latin typeface="Century Gothic"/>
                      </a:endParaRPr>
                    </a:p>
                  </a:txBody>
                  <a:tcPr marL="9525" marR="9525" marT="9525" marB="0" anchor="ctr">
                    <a:lnL>
                      <a:noFill/>
                    </a:lnL>
                    <a:lnR>
                      <a:noFill/>
                    </a:lnR>
                    <a:lnT>
                      <a:noFill/>
                    </a:lnT>
                    <a:lnB w="12700" cap="flat" cmpd="sng" algn="ctr">
                      <a:solidFill>
                        <a:srgbClr val="454545"/>
                      </a:solidFill>
                      <a:prstDash val="solid"/>
                      <a:round/>
                      <a:headEnd type="none" w="med" len="med"/>
                      <a:tailEnd type="none" w="med" len="med"/>
                    </a:lnB>
                    <a:solidFill>
                      <a:srgbClr val="FF9900"/>
                    </a:solidFill>
                  </a:tcPr>
                </a:tc>
                <a:extLst>
                  <a:ext uri="{0D108BD9-81ED-4DB2-BD59-A6C34878D82A}">
                    <a16:rowId xmlns:a16="http://schemas.microsoft.com/office/drawing/2014/main" val="10001"/>
                  </a:ext>
                </a:extLst>
              </a:tr>
              <a:tr h="288000">
                <a:tc>
                  <a:txBody>
                    <a:bodyPr/>
                    <a:lstStyle/>
                    <a:p>
                      <a:pPr algn="r" fontAlgn="ctr"/>
                      <a:r>
                        <a:rPr lang="ca-ES" sz="800" b="1" i="0" u="none" strike="noStrike" noProof="0" dirty="0">
                          <a:solidFill>
                            <a:srgbClr val="000000"/>
                          </a:solidFill>
                          <a:effectLst/>
                          <a:latin typeface="Century Gothic"/>
                        </a:rPr>
                        <a:t>LA XIFRA DE NEGOCI </a:t>
                      </a:r>
                    </a:p>
                    <a:p>
                      <a:pPr algn="r" fontAlgn="ctr"/>
                      <a:r>
                        <a:rPr lang="ca-ES" sz="800" b="1" i="0" u="none" strike="noStrike" noProof="0" dirty="0" err="1">
                          <a:solidFill>
                            <a:srgbClr val="000000"/>
                          </a:solidFill>
                          <a:effectLst/>
                          <a:latin typeface="Century Gothic"/>
                        </a:rPr>
                        <a:t>vs</a:t>
                      </a:r>
                      <a:r>
                        <a:rPr lang="ca-ES" sz="800" b="1" i="0" u="none" strike="noStrike" noProof="0" dirty="0">
                          <a:solidFill>
                            <a:srgbClr val="000000"/>
                          </a:solidFill>
                          <a:effectLst/>
                          <a:latin typeface="Century Gothic"/>
                        </a:rPr>
                        <a:t> trimestre anterior</a:t>
                      </a:r>
                    </a:p>
                  </a:txBody>
                  <a:tcPr marL="9525" marR="72000" marT="9525" marB="0" anchor="ctr">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33,3%</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33,3%</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28,6%</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4,8%</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4,8%</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288000">
                <a:tc>
                  <a:txBody>
                    <a:bodyPr/>
                    <a:lstStyle/>
                    <a:p>
                      <a:pPr algn="r" fontAlgn="ctr"/>
                      <a:r>
                        <a:rPr lang="ca-ES" sz="800" b="1" i="0" u="none" strike="noStrike" noProof="0" dirty="0">
                          <a:solidFill>
                            <a:srgbClr val="000000"/>
                          </a:solidFill>
                          <a:effectLst/>
                          <a:latin typeface="Century Gothic"/>
                        </a:rPr>
                        <a:t>NOMBRE DE TREBALLADORS AMB CONTRACTE </a:t>
                      </a:r>
                    </a:p>
                    <a:p>
                      <a:pPr algn="r" fontAlgn="ctr"/>
                      <a:r>
                        <a:rPr lang="ca-ES" sz="800" b="1" i="0" u="none" strike="noStrike" noProof="0" dirty="0" err="1">
                          <a:solidFill>
                            <a:srgbClr val="000000"/>
                          </a:solidFill>
                          <a:effectLst/>
                          <a:latin typeface="Century Gothic"/>
                        </a:rPr>
                        <a:t>vs</a:t>
                      </a:r>
                      <a:r>
                        <a:rPr lang="ca-ES" sz="800" b="1" i="0" u="none" strike="noStrike" noProof="0" dirty="0">
                          <a:solidFill>
                            <a:srgbClr val="000000"/>
                          </a:solidFill>
                          <a:effectLst/>
                          <a:latin typeface="Century Gothic"/>
                        </a:rPr>
                        <a:t> trimestre anterior</a:t>
                      </a:r>
                    </a:p>
                  </a:txBody>
                  <a:tcPr marL="9525" marR="72000"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14,3%</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66,7%</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14,3%</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4,8%</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0,0%</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88000">
                <a:tc>
                  <a:txBody>
                    <a:bodyPr/>
                    <a:lstStyle/>
                    <a:p>
                      <a:pPr algn="r" fontAlgn="ctr"/>
                      <a:r>
                        <a:rPr lang="ca-ES" sz="800" b="0" i="0" u="none" strike="noStrike" noProof="0" dirty="0">
                          <a:solidFill>
                            <a:srgbClr val="000000"/>
                          </a:solidFill>
                          <a:effectLst/>
                          <a:latin typeface="Century Gothic"/>
                        </a:rPr>
                        <a:t>ELS PREUS DE VENDA </a:t>
                      </a:r>
                    </a:p>
                    <a:p>
                      <a:pPr algn="r" fontAlgn="ctr"/>
                      <a:r>
                        <a:rPr lang="ca-ES" sz="800" b="0" i="0" u="none" strike="noStrike" noProof="0" dirty="0" err="1">
                          <a:solidFill>
                            <a:srgbClr val="000000"/>
                          </a:solidFill>
                          <a:effectLst/>
                          <a:latin typeface="Century Gothic"/>
                        </a:rPr>
                        <a:t>vs</a:t>
                      </a:r>
                      <a:r>
                        <a:rPr lang="ca-ES" sz="800" b="0" i="0" u="none" strike="noStrike" noProof="0" dirty="0">
                          <a:solidFill>
                            <a:srgbClr val="000000"/>
                          </a:solidFill>
                          <a:effectLst/>
                          <a:latin typeface="Century Gothic"/>
                        </a:rPr>
                        <a:t> trimestre anterior</a:t>
                      </a:r>
                    </a:p>
                  </a:txBody>
                  <a:tcPr marL="9525" marR="72000"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19,0%</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69,0%</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7,1%</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4,8%</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11,9%</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288000">
                <a:tc>
                  <a:txBody>
                    <a:bodyPr/>
                    <a:lstStyle/>
                    <a:p>
                      <a:pPr algn="r" fontAlgn="ctr"/>
                      <a:r>
                        <a:rPr lang="ca-ES" sz="800" b="1" i="0" u="none" strike="noStrike" noProof="0" dirty="0">
                          <a:solidFill>
                            <a:srgbClr val="000000"/>
                          </a:solidFill>
                          <a:effectLst/>
                          <a:latin typeface="Century Gothic"/>
                        </a:rPr>
                        <a:t>LA INVERSIÓ </a:t>
                      </a:r>
                    </a:p>
                    <a:p>
                      <a:pPr algn="r" fontAlgn="ctr"/>
                      <a:r>
                        <a:rPr lang="ca-ES" sz="800" b="1" i="0" u="none" strike="noStrike" noProof="0" dirty="0" err="1">
                          <a:solidFill>
                            <a:srgbClr val="000000"/>
                          </a:solidFill>
                          <a:effectLst/>
                          <a:latin typeface="Century Gothic"/>
                        </a:rPr>
                        <a:t>vs</a:t>
                      </a:r>
                      <a:r>
                        <a:rPr lang="ca-ES" sz="800" b="1" i="0" u="none" strike="noStrike" noProof="0" dirty="0">
                          <a:solidFill>
                            <a:srgbClr val="000000"/>
                          </a:solidFill>
                          <a:effectLst/>
                          <a:latin typeface="Century Gothic"/>
                        </a:rPr>
                        <a:t> trimestre anterior</a:t>
                      </a:r>
                    </a:p>
                  </a:txBody>
                  <a:tcPr marL="9525" marR="72000"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21,4%</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66,7%</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7,1%</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4,8%</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14,3%</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288000">
                <a:tc>
                  <a:txBody>
                    <a:bodyPr/>
                    <a:lstStyle/>
                    <a:p>
                      <a:pPr algn="r" fontAlgn="ctr"/>
                      <a:r>
                        <a:rPr lang="ca-ES" sz="800" b="0" i="0" u="none" strike="noStrike" noProof="0" dirty="0">
                          <a:solidFill>
                            <a:srgbClr val="000000"/>
                          </a:solidFill>
                          <a:effectLst/>
                          <a:latin typeface="Century Gothic"/>
                        </a:rPr>
                        <a:t>LES EXPORTACIONS </a:t>
                      </a:r>
                    </a:p>
                    <a:p>
                      <a:pPr algn="r" fontAlgn="ctr"/>
                      <a:r>
                        <a:rPr lang="ca-ES" sz="800" b="0" i="0" u="none" strike="noStrike" noProof="0" dirty="0" err="1">
                          <a:solidFill>
                            <a:srgbClr val="000000"/>
                          </a:solidFill>
                          <a:effectLst/>
                          <a:latin typeface="Century Gothic"/>
                        </a:rPr>
                        <a:t>vs</a:t>
                      </a:r>
                      <a:r>
                        <a:rPr lang="ca-ES" sz="800" b="0" i="0" u="none" strike="noStrike" noProof="0" dirty="0">
                          <a:solidFill>
                            <a:srgbClr val="000000"/>
                          </a:solidFill>
                          <a:effectLst/>
                          <a:latin typeface="Century Gothic"/>
                        </a:rPr>
                        <a:t> trimestre anterior</a:t>
                      </a:r>
                    </a:p>
                  </a:txBody>
                  <a:tcPr marL="9525" marR="72000"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7,1%</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47,6%</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14,3%</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31,0%</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-7,1%</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graphicFrame>
        <p:nvGraphicFramePr>
          <p:cNvPr id="17" name="16 Tabla"/>
          <p:cNvGraphicFramePr>
            <a:graphicFrameLocks noGrp="1"/>
          </p:cNvGraphicFramePr>
          <p:nvPr>
            <p:extLst>
              <p:ext uri="{D42A27DB-BD31-4B8C-83A1-F6EECF244321}">
                <p14:modId xmlns:p14="http://schemas.microsoft.com/office/powerpoint/2010/main" val="1262823648"/>
              </p:ext>
            </p:extLst>
          </p:nvPr>
        </p:nvGraphicFramePr>
        <p:xfrm>
          <a:off x="3910081" y="4183822"/>
          <a:ext cx="5734400" cy="2062802"/>
        </p:xfrm>
        <a:graphic>
          <a:graphicData uri="http://schemas.openxmlformats.org/drawingml/2006/table">
            <a:tbl>
              <a:tblPr/>
              <a:tblGrid>
                <a:gridCol w="1930400">
                  <a:extLst>
                    <a:ext uri="{9D8B030D-6E8A-4147-A177-3AD203B41FA5}">
                      <a16:colId xmlns:a16="http://schemas.microsoft.com/office/drawing/2014/main" val="20000"/>
                    </a:ext>
                  </a:extLst>
                </a:gridCol>
                <a:gridCol w="756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2000">
                  <a:extLst>
                    <a:ext uri="{9D8B030D-6E8A-4147-A177-3AD203B41FA5}">
                      <a16:colId xmlns:a16="http://schemas.microsoft.com/office/drawing/2014/main" val="20005"/>
                    </a:ext>
                  </a:extLst>
                </a:gridCol>
              </a:tblGrid>
              <a:tr h="334524">
                <a:tc rowSpan="2">
                  <a:txBody>
                    <a:bodyPr/>
                    <a:lstStyle/>
                    <a:p>
                      <a:pPr algn="l" fontAlgn="ctr"/>
                      <a:r>
                        <a:rPr lang="ca-ES" sz="900" b="0" i="0" u="none" strike="noStrike" noProof="0" dirty="0">
                          <a:solidFill>
                            <a:srgbClr val="FFFFFF"/>
                          </a:solidFill>
                          <a:effectLst/>
                          <a:latin typeface="Arial"/>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454545"/>
                      </a:solidFill>
                      <a:prstDash val="solid"/>
                      <a:round/>
                      <a:headEnd type="none" w="med" len="med"/>
                      <a:tailEnd type="none" w="med" len="med"/>
                    </a:lnB>
                    <a:solidFill>
                      <a:srgbClr val="FF9900"/>
                    </a:solidFill>
                  </a:tcPr>
                </a:tc>
                <a:tc>
                  <a:txBody>
                    <a:bodyPr/>
                    <a:lstStyle/>
                    <a:p>
                      <a:pPr algn="ctr" fontAlgn="ctr"/>
                      <a:r>
                        <a:rPr lang="ca-ES" sz="800" b="1" i="0" u="none" strike="noStrike" noProof="0" dirty="0">
                          <a:solidFill>
                            <a:srgbClr val="000000"/>
                          </a:solidFill>
                          <a:effectLst/>
                          <a:latin typeface="Century Gothic"/>
                        </a:rPr>
                        <a:t>Augmentarà</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00"/>
                    </a:solidFill>
                  </a:tcPr>
                </a:tc>
                <a:tc>
                  <a:txBody>
                    <a:bodyPr/>
                    <a:lstStyle/>
                    <a:p>
                      <a:pPr algn="ctr" fontAlgn="ctr"/>
                      <a:r>
                        <a:rPr lang="ca-ES" sz="800" b="1" i="0" u="none" strike="noStrike" noProof="0" dirty="0">
                          <a:solidFill>
                            <a:srgbClr val="000000"/>
                          </a:solidFill>
                          <a:effectLst/>
                          <a:latin typeface="Century Gothic"/>
                        </a:rPr>
                        <a:t>Seguirà Igual</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00"/>
                    </a:solidFill>
                  </a:tcPr>
                </a:tc>
                <a:tc>
                  <a:txBody>
                    <a:bodyPr/>
                    <a:lstStyle/>
                    <a:p>
                      <a:pPr algn="ctr" fontAlgn="ctr"/>
                      <a:r>
                        <a:rPr lang="ca-ES" sz="800" b="1" i="0" u="none" strike="noStrike" noProof="0">
                          <a:solidFill>
                            <a:srgbClr val="000000"/>
                          </a:solidFill>
                          <a:effectLst/>
                          <a:latin typeface="Century Gothic"/>
                        </a:rPr>
                        <a:t>Disminuirà</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00"/>
                    </a:solidFill>
                  </a:tcPr>
                </a:tc>
                <a:tc>
                  <a:txBody>
                    <a:bodyPr/>
                    <a:lstStyle/>
                    <a:p>
                      <a:pPr algn="ctr" fontAlgn="ctr"/>
                      <a:r>
                        <a:rPr lang="ca-ES" sz="800" b="1" i="0" u="none" strike="noStrike" noProof="0" dirty="0" err="1">
                          <a:solidFill>
                            <a:srgbClr val="000000"/>
                          </a:solidFill>
                          <a:effectLst/>
                          <a:latin typeface="Century Gothic"/>
                        </a:rPr>
                        <a:t>Ns</a:t>
                      </a:r>
                      <a:r>
                        <a:rPr lang="ca-ES" sz="800" b="1" i="0" u="none" strike="noStrike" noProof="0" dirty="0">
                          <a:solidFill>
                            <a:srgbClr val="000000"/>
                          </a:solidFill>
                          <a:effectLst/>
                          <a:latin typeface="Century Gothic"/>
                        </a:rPr>
                        <a:t>/</a:t>
                      </a:r>
                      <a:r>
                        <a:rPr lang="ca-ES" sz="800" b="1" i="0" u="none" strike="noStrike" noProof="0" dirty="0" err="1">
                          <a:solidFill>
                            <a:srgbClr val="000000"/>
                          </a:solidFill>
                          <a:effectLst/>
                          <a:latin typeface="Century Gothic"/>
                        </a:rPr>
                        <a:t>Nc</a:t>
                      </a:r>
                      <a:endParaRPr lang="ca-ES" sz="800" b="1" i="0" u="none" strike="noStrike" noProof="0" dirty="0">
                        <a:solidFill>
                          <a:srgbClr val="000000"/>
                        </a:solidFill>
                        <a:effectLst/>
                        <a:latin typeface="Century Gothic"/>
                      </a:endParaRP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00"/>
                    </a:solidFill>
                  </a:tcPr>
                </a:tc>
                <a:tc rowSpan="2">
                  <a:txBody>
                    <a:bodyPr/>
                    <a:lstStyle/>
                    <a:p>
                      <a:pPr algn="ctr" fontAlgn="ctr"/>
                      <a:r>
                        <a:rPr lang="ca-ES" sz="800" b="1" i="0" u="none" strike="noStrike" noProof="0" dirty="0">
                          <a:solidFill>
                            <a:srgbClr val="000000"/>
                          </a:solidFill>
                          <a:effectLst/>
                          <a:latin typeface="Century Gothic"/>
                        </a:rPr>
                        <a:t>DIFERÈNCIES entre “Augmentarà” i “Disminuirà”</a:t>
                      </a:r>
                    </a:p>
                  </a:txBody>
                  <a:tcPr marL="9525" marR="9525" marT="9525" marB="0" anchor="b">
                    <a:lnL>
                      <a:noFill/>
                    </a:lnL>
                    <a:lnR>
                      <a:noFill/>
                    </a:lnR>
                    <a:lnT w="12700" cap="flat" cmpd="sng" algn="ctr">
                      <a:solidFill>
                        <a:schemeClr val="tx1"/>
                      </a:solidFill>
                      <a:prstDash val="solid"/>
                      <a:round/>
                      <a:headEnd type="none" w="med" len="med"/>
                      <a:tailEnd type="none" w="med" len="med"/>
                    </a:lnT>
                    <a:lnB w="12700" cap="flat" cmpd="sng" algn="ctr">
                      <a:solidFill>
                        <a:srgbClr val="454545"/>
                      </a:solidFill>
                      <a:prstDash val="solid"/>
                      <a:round/>
                      <a:headEnd type="none" w="med" len="med"/>
                      <a:tailEnd type="none" w="med" len="med"/>
                    </a:lnB>
                    <a:solidFill>
                      <a:srgbClr val="FF9900"/>
                    </a:solidFill>
                  </a:tcPr>
                </a:tc>
                <a:extLst>
                  <a:ext uri="{0D108BD9-81ED-4DB2-BD59-A6C34878D82A}">
                    <a16:rowId xmlns:a16="http://schemas.microsoft.com/office/drawing/2014/main" val="10000"/>
                  </a:ext>
                </a:extLst>
              </a:tr>
              <a:tr h="201434">
                <a:tc vMerge="1">
                  <a:txBody>
                    <a:bodyPr/>
                    <a:lstStyle/>
                    <a:p>
                      <a:endParaRPr lang="es-ES"/>
                    </a:p>
                  </a:txBody>
                  <a:tcPr/>
                </a:tc>
                <a:tc>
                  <a:txBody>
                    <a:bodyPr/>
                    <a:lstStyle/>
                    <a:p>
                      <a:pPr algn="l" fontAlgn="ctr"/>
                      <a:r>
                        <a:rPr lang="ca-ES" sz="800" b="1" i="0" u="none" strike="noStrike" noProof="0" dirty="0">
                          <a:solidFill>
                            <a:srgbClr val="000000"/>
                          </a:solidFill>
                          <a:effectLst/>
                          <a:latin typeface="Century Gothic"/>
                        </a:rPr>
                        <a:t>% de la fila</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454545"/>
                      </a:solidFill>
                      <a:prstDash val="solid"/>
                      <a:round/>
                      <a:headEnd type="none" w="med" len="med"/>
                      <a:tailEnd type="none" w="med" len="med"/>
                    </a:lnB>
                    <a:solidFill>
                      <a:srgbClr val="FF9900"/>
                    </a:solidFill>
                  </a:tcPr>
                </a:tc>
                <a:tc>
                  <a:txBody>
                    <a:bodyPr/>
                    <a:lstStyle/>
                    <a:p>
                      <a:pPr algn="ctr" fontAlgn="ctr"/>
                      <a:r>
                        <a:rPr lang="ca-ES" sz="800" b="1" i="0" u="none" strike="noStrike" noProof="0" dirty="0">
                          <a:solidFill>
                            <a:srgbClr val="000000"/>
                          </a:solidFill>
                          <a:effectLst/>
                          <a:latin typeface="Century Gothic"/>
                        </a:rPr>
                        <a:t>% de la fila</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454545"/>
                      </a:solidFill>
                      <a:prstDash val="solid"/>
                      <a:round/>
                      <a:headEnd type="none" w="med" len="med"/>
                      <a:tailEnd type="none" w="med" len="med"/>
                    </a:lnB>
                    <a:solidFill>
                      <a:srgbClr val="FF9900"/>
                    </a:solidFill>
                  </a:tcPr>
                </a:tc>
                <a:tc>
                  <a:txBody>
                    <a:bodyPr/>
                    <a:lstStyle/>
                    <a:p>
                      <a:pPr algn="ctr" fontAlgn="ctr"/>
                      <a:r>
                        <a:rPr lang="ca-ES" sz="800" b="1" i="0" u="none" strike="noStrike" noProof="0">
                          <a:solidFill>
                            <a:srgbClr val="000000"/>
                          </a:solidFill>
                          <a:effectLst/>
                          <a:latin typeface="Century Gothic"/>
                        </a:rPr>
                        <a:t>% de la fila</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454545"/>
                      </a:solidFill>
                      <a:prstDash val="solid"/>
                      <a:round/>
                      <a:headEnd type="none" w="med" len="med"/>
                      <a:tailEnd type="none" w="med" len="med"/>
                    </a:lnB>
                    <a:solidFill>
                      <a:srgbClr val="FF9900"/>
                    </a:solidFill>
                  </a:tcPr>
                </a:tc>
                <a:tc>
                  <a:txBody>
                    <a:bodyPr/>
                    <a:lstStyle/>
                    <a:p>
                      <a:pPr algn="ctr" fontAlgn="ctr"/>
                      <a:r>
                        <a:rPr lang="ca-ES" sz="800" b="1" i="0" u="none" strike="noStrike" noProof="0" dirty="0">
                          <a:solidFill>
                            <a:srgbClr val="000000"/>
                          </a:solidFill>
                          <a:effectLst/>
                          <a:latin typeface="Century Gothic"/>
                        </a:rPr>
                        <a:t>% de la fila</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454545"/>
                      </a:solidFill>
                      <a:prstDash val="solid"/>
                      <a:round/>
                      <a:headEnd type="none" w="med" len="med"/>
                      <a:tailEnd type="none" w="med" len="med"/>
                    </a:lnB>
                    <a:solidFill>
                      <a:srgbClr val="FF9900"/>
                    </a:solidFill>
                  </a:tcPr>
                </a:tc>
                <a:tc vMerge="1">
                  <a:txBody>
                    <a:bodyPr/>
                    <a:lstStyle/>
                    <a:p>
                      <a:pPr algn="ctr" fontAlgn="ctr"/>
                      <a:endParaRPr lang="es-ES" sz="800" b="1" i="0" u="none" strike="noStrike" dirty="0">
                        <a:solidFill>
                          <a:srgbClr val="000000"/>
                        </a:solidFill>
                        <a:effectLst/>
                        <a:latin typeface="Century Gothic"/>
                      </a:endParaRPr>
                    </a:p>
                  </a:txBody>
                  <a:tcPr marL="9525" marR="9525" marT="9525" marB="0" anchor="ctr">
                    <a:lnL>
                      <a:noFill/>
                    </a:lnL>
                    <a:lnR>
                      <a:noFill/>
                    </a:lnR>
                    <a:lnT>
                      <a:noFill/>
                    </a:lnT>
                    <a:lnB w="12700" cap="flat" cmpd="sng" algn="ctr">
                      <a:solidFill>
                        <a:srgbClr val="454545"/>
                      </a:solidFill>
                      <a:prstDash val="solid"/>
                      <a:round/>
                      <a:headEnd type="none" w="med" len="med"/>
                      <a:tailEnd type="none" w="med" len="med"/>
                    </a:lnB>
                    <a:solidFill>
                      <a:srgbClr val="FF9900"/>
                    </a:solidFill>
                  </a:tcPr>
                </a:tc>
                <a:extLst>
                  <a:ext uri="{0D108BD9-81ED-4DB2-BD59-A6C34878D82A}">
                    <a16:rowId xmlns:a16="http://schemas.microsoft.com/office/drawing/2014/main" val="10001"/>
                  </a:ext>
                </a:extLst>
              </a:tr>
              <a:tr h="287763">
                <a:tc>
                  <a:txBody>
                    <a:bodyPr/>
                    <a:lstStyle/>
                    <a:p>
                      <a:pPr algn="r" fontAlgn="ctr"/>
                      <a:r>
                        <a:rPr lang="ca-ES" sz="800" b="1" i="0" u="none" strike="noStrike" noProof="0" dirty="0">
                          <a:solidFill>
                            <a:srgbClr val="000000"/>
                          </a:solidFill>
                          <a:effectLst/>
                          <a:latin typeface="Century Gothic"/>
                        </a:rPr>
                        <a:t>LA XIFRA DE NEGOCI </a:t>
                      </a:r>
                    </a:p>
                    <a:p>
                      <a:pPr algn="r" fontAlgn="ctr"/>
                      <a:r>
                        <a:rPr lang="ca-ES" sz="800" b="1" i="0" u="none" strike="noStrike" noProof="0" dirty="0">
                          <a:solidFill>
                            <a:srgbClr val="000000"/>
                          </a:solidFill>
                          <a:effectLst/>
                          <a:latin typeface="Century Gothic"/>
                        </a:rPr>
                        <a:t>proper trimestre</a:t>
                      </a:r>
                    </a:p>
                  </a:txBody>
                  <a:tcPr marL="9525" marR="9525" marT="9525" marB="0" anchor="ctr">
                    <a:lnL>
                      <a:noFill/>
                    </a:lnL>
                    <a:lnR>
                      <a:noFill/>
                    </a:lnR>
                    <a:lnT w="12700" cap="flat" cmpd="sng" algn="ctr">
                      <a:solidFill>
                        <a:srgbClr val="454545"/>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33,3%</a:t>
                      </a:r>
                    </a:p>
                  </a:txBody>
                  <a:tcPr marL="9525" marR="9525" marT="9525" marB="0" anchor="ctr">
                    <a:lnL>
                      <a:noFill/>
                    </a:lnL>
                    <a:lnR>
                      <a:noFill/>
                    </a:lnR>
                    <a:lnT w="12700" cap="flat" cmpd="sng" algn="ctr">
                      <a:solidFill>
                        <a:srgbClr val="454545"/>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40,5%</a:t>
                      </a:r>
                    </a:p>
                  </a:txBody>
                  <a:tcPr marL="9525" marR="9525" marT="9525" marB="0" anchor="ctr">
                    <a:lnL>
                      <a:noFill/>
                    </a:lnL>
                    <a:lnR>
                      <a:noFill/>
                    </a:lnR>
                    <a:lnT w="12700" cap="flat" cmpd="sng" algn="ctr">
                      <a:solidFill>
                        <a:srgbClr val="454545"/>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21,4%</a:t>
                      </a:r>
                    </a:p>
                  </a:txBody>
                  <a:tcPr marL="9525" marR="9525" marT="9525" marB="0" anchor="ctr">
                    <a:lnL>
                      <a:noFill/>
                    </a:lnL>
                    <a:lnR>
                      <a:noFill/>
                    </a:lnR>
                    <a:lnT w="12700" cap="flat" cmpd="sng" algn="ctr">
                      <a:solidFill>
                        <a:srgbClr val="454545"/>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4,8%</a:t>
                      </a:r>
                    </a:p>
                  </a:txBody>
                  <a:tcPr marL="9525" marR="9525" marT="9525" marB="0" anchor="ctr">
                    <a:lnL>
                      <a:noFill/>
                    </a:lnL>
                    <a:lnR>
                      <a:noFill/>
                    </a:lnR>
                    <a:lnT w="12700" cap="flat" cmpd="sng" algn="ctr">
                      <a:solidFill>
                        <a:srgbClr val="454545"/>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11,9%</a:t>
                      </a:r>
                    </a:p>
                  </a:txBody>
                  <a:tcPr marL="9525" marR="9525" marT="9525" marB="0" anchor="ctr">
                    <a:lnL>
                      <a:noFill/>
                    </a:lnL>
                    <a:lnR>
                      <a:noFill/>
                    </a:lnR>
                    <a:lnT w="12700" cap="flat" cmpd="sng" algn="ctr">
                      <a:solidFill>
                        <a:srgbClr val="454545"/>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375792">
                <a:tc>
                  <a:txBody>
                    <a:bodyPr/>
                    <a:lstStyle/>
                    <a:p>
                      <a:pPr algn="r" fontAlgn="ctr"/>
                      <a:r>
                        <a:rPr lang="ca-ES" sz="800" b="1" i="0" u="none" strike="noStrike" noProof="0" dirty="0">
                          <a:solidFill>
                            <a:srgbClr val="000000"/>
                          </a:solidFill>
                          <a:effectLst/>
                          <a:latin typeface="Century Gothic"/>
                        </a:rPr>
                        <a:t>NOMBRE DE TREBALLADORS AMB CONTRACTE </a:t>
                      </a:r>
                    </a:p>
                    <a:p>
                      <a:pPr algn="r" fontAlgn="ctr"/>
                      <a:r>
                        <a:rPr lang="ca-ES" sz="800" b="1" i="0" u="none" strike="noStrike" noProof="0" dirty="0">
                          <a:solidFill>
                            <a:srgbClr val="000000"/>
                          </a:solidFill>
                          <a:effectLst/>
                          <a:latin typeface="Century Gothic"/>
                        </a:rPr>
                        <a:t>proper trimestre</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9,5%</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76,2%</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9,5%</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4,8%</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0,0%</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87763">
                <a:tc>
                  <a:txBody>
                    <a:bodyPr/>
                    <a:lstStyle/>
                    <a:p>
                      <a:pPr algn="r" fontAlgn="ctr"/>
                      <a:r>
                        <a:rPr lang="ca-ES" sz="800" b="0" i="0" u="none" strike="noStrike" noProof="0" dirty="0">
                          <a:solidFill>
                            <a:srgbClr val="000000"/>
                          </a:solidFill>
                          <a:effectLst/>
                          <a:latin typeface="Century Gothic"/>
                        </a:rPr>
                        <a:t>ELS PREUS DE VENDA </a:t>
                      </a:r>
                    </a:p>
                    <a:p>
                      <a:pPr algn="r" fontAlgn="ctr"/>
                      <a:r>
                        <a:rPr lang="ca-ES" sz="800" b="0" i="0" u="none" strike="noStrike" noProof="0" dirty="0">
                          <a:solidFill>
                            <a:srgbClr val="000000"/>
                          </a:solidFill>
                          <a:effectLst/>
                          <a:latin typeface="Century Gothic"/>
                        </a:rPr>
                        <a:t>proper trimestre</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9,5%</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81,0%</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4,8%</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4,8%</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4,8%</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287763">
                <a:tc>
                  <a:txBody>
                    <a:bodyPr/>
                    <a:lstStyle/>
                    <a:p>
                      <a:pPr algn="r" fontAlgn="ctr"/>
                      <a:r>
                        <a:rPr lang="ca-ES" sz="800" b="1" i="0" u="none" strike="noStrike" noProof="0" dirty="0">
                          <a:solidFill>
                            <a:srgbClr val="000000"/>
                          </a:solidFill>
                          <a:effectLst/>
                          <a:latin typeface="Century Gothic"/>
                        </a:rPr>
                        <a:t>LA INVERSIÓ </a:t>
                      </a:r>
                    </a:p>
                    <a:p>
                      <a:pPr algn="r" fontAlgn="ctr"/>
                      <a:r>
                        <a:rPr lang="ca-ES" sz="800" b="1" i="0" u="none" strike="noStrike" noProof="0" dirty="0">
                          <a:solidFill>
                            <a:srgbClr val="000000"/>
                          </a:solidFill>
                          <a:effectLst/>
                          <a:latin typeface="Century Gothic"/>
                        </a:rPr>
                        <a:t>proper trimestre</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11,9%</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69,0%</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14,3%</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4,8%</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-2,4%</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287763">
                <a:tc>
                  <a:txBody>
                    <a:bodyPr/>
                    <a:lstStyle/>
                    <a:p>
                      <a:pPr algn="r" fontAlgn="ctr"/>
                      <a:r>
                        <a:rPr lang="ca-ES" sz="800" b="0" i="0" u="none" strike="noStrike" noProof="0" dirty="0">
                          <a:solidFill>
                            <a:srgbClr val="000000"/>
                          </a:solidFill>
                          <a:effectLst/>
                          <a:latin typeface="Century Gothic"/>
                        </a:rPr>
                        <a:t>LES EXPORTACIONS </a:t>
                      </a:r>
                    </a:p>
                    <a:p>
                      <a:pPr algn="r" fontAlgn="ctr"/>
                      <a:r>
                        <a:rPr lang="ca-ES" sz="800" b="0" i="0" u="none" strike="noStrike" noProof="0" dirty="0">
                          <a:solidFill>
                            <a:srgbClr val="000000"/>
                          </a:solidFill>
                          <a:effectLst/>
                          <a:latin typeface="Century Gothic"/>
                        </a:rPr>
                        <a:t>proper trimestre</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11,9%</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42,9%</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11,9%</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33,3%</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0,0%</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sp>
        <p:nvSpPr>
          <p:cNvPr id="28" name="Rectangle 4"/>
          <p:cNvSpPr>
            <a:spLocks noChangeArrowheads="1"/>
          </p:cNvSpPr>
          <p:nvPr/>
        </p:nvSpPr>
        <p:spPr bwMode="auto">
          <a:xfrm>
            <a:off x="720000" y="576000"/>
            <a:ext cx="8859935"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a:r>
              <a:rPr lang="ca-ES" altLang="es-ES" sz="1800" b="1" dirty="0">
                <a:solidFill>
                  <a:srgbClr val="6B5C4F"/>
                </a:solidFill>
                <a:latin typeface="Century Gothic" pitchFamily="34" charset="0"/>
              </a:rPr>
              <a:t>Evolució Situació i Expectatives de 2T 2020 </a:t>
            </a:r>
            <a:r>
              <a:rPr lang="ca-ES" altLang="es-ES" sz="1800" b="1" dirty="0" err="1">
                <a:solidFill>
                  <a:srgbClr val="6B5C4F"/>
                </a:solidFill>
                <a:latin typeface="Century Gothic" pitchFamily="34" charset="0"/>
              </a:rPr>
              <a:t>vs</a:t>
            </a:r>
            <a:r>
              <a:rPr lang="ca-ES" altLang="es-ES" sz="1800" b="1" dirty="0">
                <a:solidFill>
                  <a:srgbClr val="6B5C4F"/>
                </a:solidFill>
                <a:latin typeface="Century Gothic" pitchFamily="34" charset="0"/>
              </a:rPr>
              <a:t> 1T 2020 </a:t>
            </a:r>
          </a:p>
        </p:txBody>
      </p:sp>
      <p:sp>
        <p:nvSpPr>
          <p:cNvPr id="35" name="34 CuadroTexto"/>
          <p:cNvSpPr txBox="1"/>
          <p:nvPr/>
        </p:nvSpPr>
        <p:spPr>
          <a:xfrm>
            <a:off x="152880" y="985129"/>
            <a:ext cx="4590570" cy="307777"/>
          </a:xfrm>
          <a:prstGeom prst="rect">
            <a:avLst/>
          </a:prstGeom>
          <a:noFill/>
        </p:spPr>
        <p:txBody>
          <a:bodyPr wrap="square" rtlCol="0">
            <a:spAutoFit/>
          </a:bodyPr>
          <a:lstStyle/>
          <a:p>
            <a:pPr marL="174625" indent="-174625" algn="l"/>
            <a:r>
              <a:rPr lang="ca-ES" sz="1400" b="1" dirty="0">
                <a:solidFill>
                  <a:srgbClr val="725C4F"/>
                </a:solidFill>
                <a:cs typeface="Times New Roman" pitchFamily="18" charset="0"/>
              </a:rPr>
              <a:t>SITUACIÓ (comparació amb el trimestre anterior)</a:t>
            </a:r>
            <a:endParaRPr lang="ca-ES" sz="1400" b="1" dirty="0">
              <a:solidFill>
                <a:srgbClr val="725C4F"/>
              </a:solidFill>
            </a:endParaRPr>
          </a:p>
        </p:txBody>
      </p:sp>
      <p:sp>
        <p:nvSpPr>
          <p:cNvPr id="36" name="35 CuadroTexto"/>
          <p:cNvSpPr txBox="1"/>
          <p:nvPr/>
        </p:nvSpPr>
        <p:spPr>
          <a:xfrm>
            <a:off x="110828" y="3913665"/>
            <a:ext cx="4321472" cy="307777"/>
          </a:xfrm>
          <a:prstGeom prst="rect">
            <a:avLst/>
          </a:prstGeom>
          <a:noFill/>
        </p:spPr>
        <p:txBody>
          <a:bodyPr wrap="square" rtlCol="0">
            <a:spAutoFit/>
          </a:bodyPr>
          <a:lstStyle/>
          <a:p>
            <a:pPr marL="174625" indent="-174625" algn="l"/>
            <a:r>
              <a:rPr lang="ca-ES" sz="1400" b="1" dirty="0">
                <a:solidFill>
                  <a:srgbClr val="725C4F"/>
                </a:solidFill>
                <a:cs typeface="Times New Roman" pitchFamily="18" charset="0"/>
              </a:rPr>
              <a:t>EXPECTATIVES (previsió del proper trimestre)</a:t>
            </a:r>
            <a:endParaRPr lang="ca-ES" sz="1400" b="1" dirty="0">
              <a:solidFill>
                <a:srgbClr val="725C4F"/>
              </a:solidFill>
            </a:endParaRPr>
          </a:p>
        </p:txBody>
      </p:sp>
      <p:graphicFrame>
        <p:nvGraphicFramePr>
          <p:cNvPr id="14" name="13 Tabla"/>
          <p:cNvGraphicFramePr>
            <a:graphicFrameLocks noGrp="1"/>
          </p:cNvGraphicFramePr>
          <p:nvPr>
            <p:extLst>
              <p:ext uri="{D42A27DB-BD31-4B8C-83A1-F6EECF244321}">
                <p14:modId xmlns:p14="http://schemas.microsoft.com/office/powerpoint/2010/main" val="2045137552"/>
              </p:ext>
            </p:extLst>
          </p:nvPr>
        </p:nvGraphicFramePr>
        <p:xfrm>
          <a:off x="110827" y="1553522"/>
          <a:ext cx="5741600" cy="2060685"/>
        </p:xfrm>
        <a:graphic>
          <a:graphicData uri="http://schemas.openxmlformats.org/drawingml/2006/table">
            <a:tbl>
              <a:tblPr/>
              <a:tblGrid>
                <a:gridCol w="19304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3200">
                  <a:extLst>
                    <a:ext uri="{9D8B030D-6E8A-4147-A177-3AD203B41FA5}">
                      <a16:colId xmlns:a16="http://schemas.microsoft.com/office/drawing/2014/main" val="20005"/>
                    </a:ext>
                  </a:extLst>
                </a:gridCol>
              </a:tblGrid>
              <a:tr h="333375">
                <a:tc rowSpan="2">
                  <a:txBody>
                    <a:bodyPr/>
                    <a:lstStyle/>
                    <a:p>
                      <a:pPr algn="l" fontAlgn="ctr"/>
                      <a:r>
                        <a:rPr lang="ca-ES" sz="900" b="0" i="0" u="none" strike="noStrike" noProof="0" dirty="0">
                          <a:solidFill>
                            <a:srgbClr val="FFFFFF"/>
                          </a:solidFill>
                          <a:effectLst/>
                          <a:latin typeface="Arial"/>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00"/>
                    </a:solidFill>
                  </a:tcPr>
                </a:tc>
                <a:tc>
                  <a:txBody>
                    <a:bodyPr/>
                    <a:lstStyle/>
                    <a:p>
                      <a:pPr algn="ctr" fontAlgn="ctr"/>
                      <a:r>
                        <a:rPr lang="ca-ES" sz="800" b="1" i="0" u="none" strike="noStrike" noProof="0" dirty="0">
                          <a:solidFill>
                            <a:srgbClr val="000000"/>
                          </a:solidFill>
                          <a:effectLst/>
                          <a:latin typeface="Century Gothic"/>
                        </a:rPr>
                        <a:t>Ha Augmentat</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00"/>
                    </a:solidFill>
                  </a:tcPr>
                </a:tc>
                <a:tc>
                  <a:txBody>
                    <a:bodyPr/>
                    <a:lstStyle/>
                    <a:p>
                      <a:pPr algn="ctr" fontAlgn="ctr"/>
                      <a:r>
                        <a:rPr lang="ca-ES" sz="800" b="1" i="0" u="none" strike="noStrike" noProof="0" dirty="0">
                          <a:solidFill>
                            <a:srgbClr val="000000"/>
                          </a:solidFill>
                          <a:effectLst/>
                          <a:latin typeface="Century Gothic"/>
                        </a:rPr>
                        <a:t>Segueix Igual</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00"/>
                    </a:solidFill>
                  </a:tcPr>
                </a:tc>
                <a:tc>
                  <a:txBody>
                    <a:bodyPr/>
                    <a:lstStyle/>
                    <a:p>
                      <a:pPr algn="ctr" fontAlgn="ctr"/>
                      <a:r>
                        <a:rPr lang="ca-ES" sz="800" b="1" i="0" u="none" strike="noStrike" noProof="0" dirty="0">
                          <a:solidFill>
                            <a:srgbClr val="000000"/>
                          </a:solidFill>
                          <a:effectLst/>
                          <a:latin typeface="Century Gothic"/>
                        </a:rPr>
                        <a:t>Ha disminuït</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00"/>
                    </a:solidFill>
                  </a:tcPr>
                </a:tc>
                <a:tc>
                  <a:txBody>
                    <a:bodyPr/>
                    <a:lstStyle/>
                    <a:p>
                      <a:pPr algn="ctr" fontAlgn="ctr"/>
                      <a:r>
                        <a:rPr lang="ca-ES" sz="800" b="1" i="0" u="none" strike="noStrike" noProof="0" dirty="0" err="1">
                          <a:solidFill>
                            <a:srgbClr val="000000"/>
                          </a:solidFill>
                          <a:effectLst/>
                          <a:latin typeface="Century Gothic"/>
                        </a:rPr>
                        <a:t>Ns</a:t>
                      </a:r>
                      <a:r>
                        <a:rPr lang="ca-ES" sz="800" b="1" i="0" u="none" strike="noStrike" noProof="0" dirty="0">
                          <a:solidFill>
                            <a:srgbClr val="000000"/>
                          </a:solidFill>
                          <a:effectLst/>
                          <a:latin typeface="Century Gothic"/>
                        </a:rPr>
                        <a:t>/</a:t>
                      </a:r>
                      <a:r>
                        <a:rPr lang="ca-ES" sz="800" b="1" i="0" u="none" strike="noStrike" noProof="0" dirty="0" err="1">
                          <a:solidFill>
                            <a:srgbClr val="000000"/>
                          </a:solidFill>
                          <a:effectLst/>
                          <a:latin typeface="Century Gothic"/>
                        </a:rPr>
                        <a:t>Nc</a:t>
                      </a:r>
                      <a:endParaRPr lang="ca-ES" sz="800" b="1" i="0" u="none" strike="noStrike" noProof="0" dirty="0">
                        <a:solidFill>
                          <a:srgbClr val="000000"/>
                        </a:solidFill>
                        <a:effectLst/>
                        <a:latin typeface="Century Gothic"/>
                      </a:endParaRP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00"/>
                    </a:solidFill>
                  </a:tcPr>
                </a:tc>
                <a:tc rowSpan="2">
                  <a:txBody>
                    <a:bodyPr/>
                    <a:lstStyle/>
                    <a:p>
                      <a:pPr algn="ctr" fontAlgn="ctr"/>
                      <a:r>
                        <a:rPr lang="ca-ES" sz="800" b="1" i="0" u="none" strike="noStrike" kern="1200" noProof="0" dirty="0">
                          <a:solidFill>
                            <a:srgbClr val="000000"/>
                          </a:solidFill>
                          <a:effectLst/>
                          <a:latin typeface="Century Gothic"/>
                          <a:ea typeface="+mn-ea"/>
                          <a:cs typeface="+mn-cs"/>
                        </a:rPr>
                        <a:t>DIFERÈNCIES </a:t>
                      </a:r>
                    </a:p>
                    <a:p>
                      <a:pPr algn="ctr" fontAlgn="ctr"/>
                      <a:r>
                        <a:rPr lang="ca-ES" sz="800" b="1" i="0" u="none" strike="noStrike" kern="1200" noProof="0" dirty="0">
                          <a:solidFill>
                            <a:srgbClr val="000000"/>
                          </a:solidFill>
                          <a:effectLst/>
                          <a:latin typeface="Century Gothic"/>
                          <a:ea typeface="+mn-ea"/>
                          <a:cs typeface="+mn-cs"/>
                        </a:rPr>
                        <a:t>entre “Ha augmentat” i “Ha disminuït</a:t>
                      </a:r>
                      <a:r>
                        <a:rPr lang="ca-ES" sz="800" b="1" i="0" u="none" strike="noStrike" noProof="0" dirty="0">
                          <a:solidFill>
                            <a:srgbClr val="000000"/>
                          </a:solidFill>
                          <a:effectLst/>
                          <a:latin typeface="Century Gothic"/>
                        </a:rPr>
                        <a:t>”</a:t>
                      </a:r>
                    </a:p>
                  </a:txBody>
                  <a:tcPr marL="9525" marR="9525" marT="9525"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00"/>
                    </a:solidFill>
                  </a:tcPr>
                </a:tc>
                <a:extLst>
                  <a:ext uri="{0D108BD9-81ED-4DB2-BD59-A6C34878D82A}">
                    <a16:rowId xmlns:a16="http://schemas.microsoft.com/office/drawing/2014/main" val="10000"/>
                  </a:ext>
                </a:extLst>
              </a:tr>
              <a:tr h="200025">
                <a:tc vMerge="1">
                  <a:txBody>
                    <a:bodyPr/>
                    <a:lstStyle/>
                    <a:p>
                      <a:endParaRPr lang="es-ES"/>
                    </a:p>
                  </a:txBody>
                  <a:tcPr/>
                </a:tc>
                <a:tc>
                  <a:txBody>
                    <a:bodyPr/>
                    <a:lstStyle/>
                    <a:p>
                      <a:pPr algn="ctr" fontAlgn="ctr"/>
                      <a:r>
                        <a:rPr lang="ca-ES" sz="800" b="1" i="0" u="none" strike="noStrike" noProof="0" dirty="0">
                          <a:solidFill>
                            <a:srgbClr val="000000"/>
                          </a:solidFill>
                          <a:effectLst/>
                          <a:latin typeface="Century Gothic"/>
                        </a:rPr>
                        <a:t>% de la fila</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00"/>
                    </a:solidFill>
                  </a:tcPr>
                </a:tc>
                <a:tc>
                  <a:txBody>
                    <a:bodyPr/>
                    <a:lstStyle/>
                    <a:p>
                      <a:pPr algn="ctr" fontAlgn="ctr"/>
                      <a:r>
                        <a:rPr lang="ca-ES" sz="800" b="1" i="0" u="none" strike="noStrike" noProof="0" dirty="0">
                          <a:solidFill>
                            <a:srgbClr val="000000"/>
                          </a:solidFill>
                          <a:effectLst/>
                          <a:latin typeface="Century Gothic"/>
                        </a:rPr>
                        <a:t>% de la fila</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00"/>
                    </a:solidFill>
                  </a:tcPr>
                </a:tc>
                <a:tc>
                  <a:txBody>
                    <a:bodyPr/>
                    <a:lstStyle/>
                    <a:p>
                      <a:pPr algn="ctr" fontAlgn="ctr"/>
                      <a:r>
                        <a:rPr lang="ca-ES" sz="800" b="1" i="0" u="none" strike="noStrike" noProof="0" dirty="0">
                          <a:solidFill>
                            <a:srgbClr val="000000"/>
                          </a:solidFill>
                          <a:effectLst/>
                          <a:latin typeface="Century Gothic"/>
                        </a:rPr>
                        <a:t>% de la fila</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00"/>
                    </a:solidFill>
                  </a:tcPr>
                </a:tc>
                <a:tc>
                  <a:txBody>
                    <a:bodyPr/>
                    <a:lstStyle/>
                    <a:p>
                      <a:pPr algn="ctr" fontAlgn="ctr"/>
                      <a:r>
                        <a:rPr lang="ca-ES" sz="800" b="1" i="0" u="none" strike="noStrike" noProof="0" dirty="0">
                          <a:solidFill>
                            <a:srgbClr val="000000"/>
                          </a:solidFill>
                          <a:effectLst/>
                          <a:latin typeface="Century Gothic"/>
                        </a:rPr>
                        <a:t>% de la fila</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00"/>
                    </a:solidFill>
                  </a:tcPr>
                </a:tc>
                <a:tc vMerge="1">
                  <a:txBody>
                    <a:bodyPr/>
                    <a:lstStyle/>
                    <a:p>
                      <a:pPr algn="ctr" fontAlgn="ctr"/>
                      <a:endParaRPr lang="es-ES" sz="800" b="1" i="0" u="none" strike="noStrike" dirty="0">
                        <a:solidFill>
                          <a:srgbClr val="000000"/>
                        </a:solidFill>
                        <a:effectLst/>
                        <a:latin typeface="Century Gothic"/>
                      </a:endParaRPr>
                    </a:p>
                  </a:txBody>
                  <a:tcPr marL="9525" marR="9525" marT="9525" marB="0" anchor="ctr">
                    <a:lnL>
                      <a:noFill/>
                    </a:lnL>
                    <a:lnR>
                      <a:noFill/>
                    </a:lnR>
                    <a:lnT>
                      <a:noFill/>
                    </a:lnT>
                    <a:lnB w="12700" cap="flat" cmpd="sng" algn="ctr">
                      <a:solidFill>
                        <a:srgbClr val="454545"/>
                      </a:solidFill>
                      <a:prstDash val="solid"/>
                      <a:round/>
                      <a:headEnd type="none" w="med" len="med"/>
                      <a:tailEnd type="none" w="med" len="med"/>
                    </a:lnB>
                    <a:solidFill>
                      <a:srgbClr val="FF9900"/>
                    </a:solidFill>
                  </a:tcPr>
                </a:tc>
                <a:extLst>
                  <a:ext uri="{0D108BD9-81ED-4DB2-BD59-A6C34878D82A}">
                    <a16:rowId xmlns:a16="http://schemas.microsoft.com/office/drawing/2014/main" val="10001"/>
                  </a:ext>
                </a:extLst>
              </a:tr>
              <a:tr h="288000">
                <a:tc>
                  <a:txBody>
                    <a:bodyPr/>
                    <a:lstStyle/>
                    <a:p>
                      <a:pPr algn="r" fontAlgn="ctr"/>
                      <a:r>
                        <a:rPr lang="ca-ES" sz="800" b="1" i="0" u="none" strike="noStrike" noProof="0" dirty="0">
                          <a:solidFill>
                            <a:srgbClr val="000000"/>
                          </a:solidFill>
                          <a:effectLst/>
                          <a:latin typeface="Century Gothic"/>
                        </a:rPr>
                        <a:t>LA XIFRA DE NEGOCI </a:t>
                      </a:r>
                    </a:p>
                    <a:p>
                      <a:pPr algn="r" fontAlgn="ctr"/>
                      <a:r>
                        <a:rPr lang="ca-ES" sz="800" b="1" i="0" u="none" strike="noStrike" noProof="0" dirty="0" err="1">
                          <a:solidFill>
                            <a:srgbClr val="000000"/>
                          </a:solidFill>
                          <a:effectLst/>
                          <a:latin typeface="Century Gothic"/>
                        </a:rPr>
                        <a:t>vs</a:t>
                      </a:r>
                      <a:r>
                        <a:rPr lang="ca-ES" sz="800" b="1" i="0" u="none" strike="noStrike" noProof="0" dirty="0">
                          <a:solidFill>
                            <a:srgbClr val="000000"/>
                          </a:solidFill>
                          <a:effectLst/>
                          <a:latin typeface="Century Gothic"/>
                        </a:rPr>
                        <a:t> trimestre anterior</a:t>
                      </a:r>
                    </a:p>
                  </a:txBody>
                  <a:tcPr marL="9525" marR="72000" marT="9525" marB="0" anchor="ctr">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19,6%</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19,6%</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56,5%</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4,3%</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-37,0%</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288000">
                <a:tc>
                  <a:txBody>
                    <a:bodyPr/>
                    <a:lstStyle/>
                    <a:p>
                      <a:pPr algn="r" fontAlgn="ctr"/>
                      <a:r>
                        <a:rPr lang="ca-ES" sz="800" b="1" i="0" u="none" strike="noStrike" noProof="0" dirty="0">
                          <a:solidFill>
                            <a:srgbClr val="000000"/>
                          </a:solidFill>
                          <a:effectLst/>
                          <a:latin typeface="Century Gothic"/>
                        </a:rPr>
                        <a:t>NOMBRE DE TREBALLADORS AMB CONTRACTE </a:t>
                      </a:r>
                    </a:p>
                    <a:p>
                      <a:pPr algn="r" fontAlgn="ctr"/>
                      <a:r>
                        <a:rPr lang="ca-ES" sz="800" b="1" i="0" u="none" strike="noStrike" noProof="0" dirty="0" err="1">
                          <a:solidFill>
                            <a:srgbClr val="000000"/>
                          </a:solidFill>
                          <a:effectLst/>
                          <a:latin typeface="Century Gothic"/>
                        </a:rPr>
                        <a:t>vs</a:t>
                      </a:r>
                      <a:r>
                        <a:rPr lang="ca-ES" sz="800" b="1" i="0" u="none" strike="noStrike" noProof="0" dirty="0">
                          <a:solidFill>
                            <a:srgbClr val="000000"/>
                          </a:solidFill>
                          <a:effectLst/>
                          <a:latin typeface="Century Gothic"/>
                        </a:rPr>
                        <a:t> trimestre anterior</a:t>
                      </a:r>
                    </a:p>
                  </a:txBody>
                  <a:tcPr marL="9525" marR="72000"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19,6%</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47,8%</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23,9%</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8,7%</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-4,3%</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88000">
                <a:tc>
                  <a:txBody>
                    <a:bodyPr/>
                    <a:lstStyle/>
                    <a:p>
                      <a:pPr algn="r" fontAlgn="ctr"/>
                      <a:r>
                        <a:rPr lang="ca-ES" sz="800" b="0" i="0" u="none" strike="noStrike" noProof="0" dirty="0">
                          <a:solidFill>
                            <a:srgbClr val="000000"/>
                          </a:solidFill>
                          <a:effectLst/>
                          <a:latin typeface="Century Gothic"/>
                        </a:rPr>
                        <a:t>ELS PREUS DE VENDA </a:t>
                      </a:r>
                    </a:p>
                    <a:p>
                      <a:pPr algn="r" fontAlgn="ctr"/>
                      <a:r>
                        <a:rPr lang="ca-ES" sz="800" b="0" i="0" u="none" strike="noStrike" noProof="0" dirty="0" err="1">
                          <a:solidFill>
                            <a:srgbClr val="000000"/>
                          </a:solidFill>
                          <a:effectLst/>
                          <a:latin typeface="Century Gothic"/>
                        </a:rPr>
                        <a:t>vs</a:t>
                      </a:r>
                      <a:r>
                        <a:rPr lang="ca-ES" sz="800" b="0" i="0" u="none" strike="noStrike" noProof="0" dirty="0">
                          <a:solidFill>
                            <a:srgbClr val="000000"/>
                          </a:solidFill>
                          <a:effectLst/>
                          <a:latin typeface="Century Gothic"/>
                        </a:rPr>
                        <a:t> trimestre anterior</a:t>
                      </a:r>
                    </a:p>
                  </a:txBody>
                  <a:tcPr marL="9525" marR="72000"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6,5%</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60,9%</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26,1%</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6,5%</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-19,6%</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288000">
                <a:tc>
                  <a:txBody>
                    <a:bodyPr/>
                    <a:lstStyle/>
                    <a:p>
                      <a:pPr algn="r" fontAlgn="ctr"/>
                      <a:r>
                        <a:rPr lang="ca-ES" sz="800" b="1" i="0" u="none" strike="noStrike" noProof="0" dirty="0">
                          <a:solidFill>
                            <a:srgbClr val="000000"/>
                          </a:solidFill>
                          <a:effectLst/>
                          <a:latin typeface="Century Gothic"/>
                        </a:rPr>
                        <a:t>LA INVERSIÓ </a:t>
                      </a:r>
                    </a:p>
                    <a:p>
                      <a:pPr algn="r" fontAlgn="ctr"/>
                      <a:r>
                        <a:rPr lang="ca-ES" sz="800" b="1" i="0" u="none" strike="noStrike" noProof="0" dirty="0" err="1">
                          <a:solidFill>
                            <a:srgbClr val="000000"/>
                          </a:solidFill>
                          <a:effectLst/>
                          <a:latin typeface="Century Gothic"/>
                        </a:rPr>
                        <a:t>vs</a:t>
                      </a:r>
                      <a:r>
                        <a:rPr lang="ca-ES" sz="800" b="1" i="0" u="none" strike="noStrike" noProof="0" dirty="0">
                          <a:solidFill>
                            <a:srgbClr val="000000"/>
                          </a:solidFill>
                          <a:effectLst/>
                          <a:latin typeface="Century Gothic"/>
                        </a:rPr>
                        <a:t> trimestre anterior</a:t>
                      </a:r>
                    </a:p>
                  </a:txBody>
                  <a:tcPr marL="9525" marR="72000"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17,4%</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45,7%</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28,3%</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8,7%</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-10,9%</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288000">
                <a:tc>
                  <a:txBody>
                    <a:bodyPr/>
                    <a:lstStyle/>
                    <a:p>
                      <a:pPr algn="r" fontAlgn="ctr"/>
                      <a:r>
                        <a:rPr lang="ca-ES" sz="800" b="0" i="0" u="none" strike="noStrike" noProof="0" dirty="0">
                          <a:solidFill>
                            <a:srgbClr val="000000"/>
                          </a:solidFill>
                          <a:effectLst/>
                          <a:latin typeface="Century Gothic"/>
                        </a:rPr>
                        <a:t>LES EXPORTACIONS </a:t>
                      </a:r>
                    </a:p>
                    <a:p>
                      <a:pPr algn="r" fontAlgn="ctr"/>
                      <a:r>
                        <a:rPr lang="ca-ES" sz="800" b="0" i="0" u="none" strike="noStrike" noProof="0" dirty="0" err="1">
                          <a:solidFill>
                            <a:srgbClr val="000000"/>
                          </a:solidFill>
                          <a:effectLst/>
                          <a:latin typeface="Century Gothic"/>
                        </a:rPr>
                        <a:t>vs</a:t>
                      </a:r>
                      <a:r>
                        <a:rPr lang="ca-ES" sz="800" b="0" i="0" u="none" strike="noStrike" noProof="0" dirty="0">
                          <a:solidFill>
                            <a:srgbClr val="000000"/>
                          </a:solidFill>
                          <a:effectLst/>
                          <a:latin typeface="Century Gothic"/>
                        </a:rPr>
                        <a:t> trimestre anterior</a:t>
                      </a:r>
                    </a:p>
                  </a:txBody>
                  <a:tcPr marL="9525" marR="72000"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8,7%</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34,8%</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26,1%</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30,4%</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-17,4%</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graphicFrame>
        <p:nvGraphicFramePr>
          <p:cNvPr id="16" name="15 Tabla"/>
          <p:cNvGraphicFramePr>
            <a:graphicFrameLocks noGrp="1"/>
          </p:cNvGraphicFramePr>
          <p:nvPr>
            <p:extLst>
              <p:ext uri="{D42A27DB-BD31-4B8C-83A1-F6EECF244321}">
                <p14:modId xmlns:p14="http://schemas.microsoft.com/office/powerpoint/2010/main" val="2044081912"/>
              </p:ext>
            </p:extLst>
          </p:nvPr>
        </p:nvGraphicFramePr>
        <p:xfrm>
          <a:off x="105265" y="4188125"/>
          <a:ext cx="5740400" cy="2062110"/>
        </p:xfrm>
        <a:graphic>
          <a:graphicData uri="http://schemas.openxmlformats.org/drawingml/2006/table">
            <a:tbl>
              <a:tblPr/>
              <a:tblGrid>
                <a:gridCol w="19304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2000">
                  <a:extLst>
                    <a:ext uri="{9D8B030D-6E8A-4147-A177-3AD203B41FA5}">
                      <a16:colId xmlns:a16="http://schemas.microsoft.com/office/drawing/2014/main" val="20005"/>
                    </a:ext>
                  </a:extLst>
                </a:gridCol>
              </a:tblGrid>
              <a:tr h="334800">
                <a:tc rowSpan="2">
                  <a:txBody>
                    <a:bodyPr/>
                    <a:lstStyle/>
                    <a:p>
                      <a:pPr algn="l" fontAlgn="ctr"/>
                      <a:r>
                        <a:rPr lang="ca-ES" sz="900" b="0" i="0" u="none" strike="noStrike" noProof="0" dirty="0">
                          <a:solidFill>
                            <a:srgbClr val="FFFFFF"/>
                          </a:solidFill>
                          <a:effectLst/>
                          <a:latin typeface="Arial"/>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454545"/>
                      </a:solidFill>
                      <a:prstDash val="solid"/>
                      <a:round/>
                      <a:headEnd type="none" w="med" len="med"/>
                      <a:tailEnd type="none" w="med" len="med"/>
                    </a:lnB>
                    <a:solidFill>
                      <a:srgbClr val="FF9900"/>
                    </a:solidFill>
                  </a:tcPr>
                </a:tc>
                <a:tc>
                  <a:txBody>
                    <a:bodyPr/>
                    <a:lstStyle/>
                    <a:p>
                      <a:pPr algn="ctr" fontAlgn="ctr"/>
                      <a:r>
                        <a:rPr lang="ca-ES" sz="800" b="1" i="0" u="none" strike="noStrike" noProof="0">
                          <a:solidFill>
                            <a:srgbClr val="000000"/>
                          </a:solidFill>
                          <a:effectLst/>
                          <a:latin typeface="Century Gothic"/>
                        </a:rPr>
                        <a:t>Augmentarà</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00"/>
                    </a:solidFill>
                  </a:tcPr>
                </a:tc>
                <a:tc>
                  <a:txBody>
                    <a:bodyPr/>
                    <a:lstStyle/>
                    <a:p>
                      <a:pPr algn="ctr" fontAlgn="ctr"/>
                      <a:r>
                        <a:rPr lang="ca-ES" sz="800" b="1" i="0" u="none" strike="noStrike" noProof="0">
                          <a:solidFill>
                            <a:srgbClr val="000000"/>
                          </a:solidFill>
                          <a:effectLst/>
                          <a:latin typeface="Century Gothic"/>
                        </a:rPr>
                        <a:t>Seguirà Igual</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00"/>
                    </a:solidFill>
                  </a:tcPr>
                </a:tc>
                <a:tc>
                  <a:txBody>
                    <a:bodyPr/>
                    <a:lstStyle/>
                    <a:p>
                      <a:pPr algn="ctr" fontAlgn="ctr"/>
                      <a:r>
                        <a:rPr lang="ca-ES" sz="800" b="1" i="0" u="none" strike="noStrike" noProof="0">
                          <a:solidFill>
                            <a:srgbClr val="000000"/>
                          </a:solidFill>
                          <a:effectLst/>
                          <a:latin typeface="Century Gothic"/>
                        </a:rPr>
                        <a:t>Disminuirà</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00"/>
                    </a:solidFill>
                  </a:tcPr>
                </a:tc>
                <a:tc>
                  <a:txBody>
                    <a:bodyPr/>
                    <a:lstStyle/>
                    <a:p>
                      <a:pPr algn="ctr" fontAlgn="ctr"/>
                      <a:r>
                        <a:rPr lang="ca-ES" sz="800" b="1" i="0" u="none" strike="noStrike" noProof="0" dirty="0" err="1">
                          <a:solidFill>
                            <a:srgbClr val="000000"/>
                          </a:solidFill>
                          <a:effectLst/>
                          <a:latin typeface="Century Gothic"/>
                        </a:rPr>
                        <a:t>Ns</a:t>
                      </a:r>
                      <a:r>
                        <a:rPr lang="ca-ES" sz="800" b="1" i="0" u="none" strike="noStrike" noProof="0" dirty="0">
                          <a:solidFill>
                            <a:srgbClr val="000000"/>
                          </a:solidFill>
                          <a:effectLst/>
                          <a:latin typeface="Century Gothic"/>
                        </a:rPr>
                        <a:t>/</a:t>
                      </a:r>
                      <a:r>
                        <a:rPr lang="ca-ES" sz="800" b="1" i="0" u="none" strike="noStrike" noProof="0" dirty="0" err="1">
                          <a:solidFill>
                            <a:srgbClr val="000000"/>
                          </a:solidFill>
                          <a:effectLst/>
                          <a:latin typeface="Century Gothic"/>
                        </a:rPr>
                        <a:t>Nc</a:t>
                      </a:r>
                      <a:endParaRPr lang="ca-ES" sz="800" b="1" i="0" u="none" strike="noStrike" noProof="0" dirty="0">
                        <a:solidFill>
                          <a:srgbClr val="000000"/>
                        </a:solidFill>
                        <a:effectLst/>
                        <a:latin typeface="Century Gothic"/>
                      </a:endParaRP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00"/>
                    </a:solidFill>
                  </a:tcPr>
                </a:tc>
                <a:tc rowSpan="2">
                  <a:txBody>
                    <a:bodyPr/>
                    <a:lstStyle/>
                    <a:p>
                      <a:pPr algn="ctr" fontAlgn="ctr"/>
                      <a:r>
                        <a:rPr lang="ca-ES" sz="800" b="1" i="0" u="none" strike="noStrike" noProof="0" dirty="0">
                          <a:solidFill>
                            <a:srgbClr val="000000"/>
                          </a:solidFill>
                          <a:effectLst/>
                          <a:latin typeface="Century Gothic"/>
                        </a:rPr>
                        <a:t>DIFERÈNCIES entre “Augmentarà” i “Disminuirà”</a:t>
                      </a:r>
                    </a:p>
                  </a:txBody>
                  <a:tcPr marL="9525" marR="9525" marT="9525" marB="0" anchor="b">
                    <a:lnL>
                      <a:noFill/>
                    </a:lnL>
                    <a:lnR>
                      <a:noFill/>
                    </a:lnR>
                    <a:lnT w="12700" cap="flat" cmpd="sng" algn="ctr">
                      <a:solidFill>
                        <a:schemeClr val="tx1"/>
                      </a:solidFill>
                      <a:prstDash val="solid"/>
                      <a:round/>
                      <a:headEnd type="none" w="med" len="med"/>
                      <a:tailEnd type="none" w="med" len="med"/>
                    </a:lnT>
                    <a:lnB w="12700" cap="flat" cmpd="sng" algn="ctr">
                      <a:solidFill>
                        <a:srgbClr val="454545"/>
                      </a:solidFill>
                      <a:prstDash val="solid"/>
                      <a:round/>
                      <a:headEnd type="none" w="med" len="med"/>
                      <a:tailEnd type="none" w="med" len="med"/>
                    </a:lnB>
                    <a:solidFill>
                      <a:srgbClr val="FF9900"/>
                    </a:solidFill>
                  </a:tcPr>
                </a:tc>
                <a:extLst>
                  <a:ext uri="{0D108BD9-81ED-4DB2-BD59-A6C34878D82A}">
                    <a16:rowId xmlns:a16="http://schemas.microsoft.com/office/drawing/2014/main" val="10000"/>
                  </a:ext>
                </a:extLst>
              </a:tr>
              <a:tr h="200025">
                <a:tc vMerge="1">
                  <a:txBody>
                    <a:bodyPr/>
                    <a:lstStyle/>
                    <a:p>
                      <a:endParaRPr lang="es-ES"/>
                    </a:p>
                  </a:txBody>
                  <a:tcPr/>
                </a:tc>
                <a:tc>
                  <a:txBody>
                    <a:bodyPr/>
                    <a:lstStyle/>
                    <a:p>
                      <a:pPr algn="l" fontAlgn="ctr"/>
                      <a:r>
                        <a:rPr lang="ca-ES" sz="800" b="1" i="0" u="none" strike="noStrike" noProof="0">
                          <a:solidFill>
                            <a:srgbClr val="000000"/>
                          </a:solidFill>
                          <a:effectLst/>
                          <a:latin typeface="Century Gothic"/>
                        </a:rPr>
                        <a:t>% de la fila</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454545"/>
                      </a:solidFill>
                      <a:prstDash val="solid"/>
                      <a:round/>
                      <a:headEnd type="none" w="med" len="med"/>
                      <a:tailEnd type="none" w="med" len="med"/>
                    </a:lnB>
                    <a:solidFill>
                      <a:srgbClr val="FF9900"/>
                    </a:solidFill>
                  </a:tcPr>
                </a:tc>
                <a:tc>
                  <a:txBody>
                    <a:bodyPr/>
                    <a:lstStyle/>
                    <a:p>
                      <a:pPr algn="ctr" fontAlgn="ctr"/>
                      <a:r>
                        <a:rPr lang="ca-ES" sz="800" b="1" i="0" u="none" strike="noStrike" noProof="0">
                          <a:solidFill>
                            <a:srgbClr val="000000"/>
                          </a:solidFill>
                          <a:effectLst/>
                          <a:latin typeface="Century Gothic"/>
                        </a:rPr>
                        <a:t>% de la fila</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454545"/>
                      </a:solidFill>
                      <a:prstDash val="solid"/>
                      <a:round/>
                      <a:headEnd type="none" w="med" len="med"/>
                      <a:tailEnd type="none" w="med" len="med"/>
                    </a:lnB>
                    <a:solidFill>
                      <a:srgbClr val="FF9900"/>
                    </a:solidFill>
                  </a:tcPr>
                </a:tc>
                <a:tc>
                  <a:txBody>
                    <a:bodyPr/>
                    <a:lstStyle/>
                    <a:p>
                      <a:pPr algn="ctr" fontAlgn="ctr"/>
                      <a:r>
                        <a:rPr lang="ca-ES" sz="800" b="1" i="0" u="none" strike="noStrike" noProof="0">
                          <a:solidFill>
                            <a:srgbClr val="000000"/>
                          </a:solidFill>
                          <a:effectLst/>
                          <a:latin typeface="Century Gothic"/>
                        </a:rPr>
                        <a:t>% de la fila</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454545"/>
                      </a:solidFill>
                      <a:prstDash val="solid"/>
                      <a:round/>
                      <a:headEnd type="none" w="med" len="med"/>
                      <a:tailEnd type="none" w="med" len="med"/>
                    </a:lnB>
                    <a:solidFill>
                      <a:srgbClr val="FF9900"/>
                    </a:solidFill>
                  </a:tcPr>
                </a:tc>
                <a:tc>
                  <a:txBody>
                    <a:bodyPr/>
                    <a:lstStyle/>
                    <a:p>
                      <a:pPr algn="ctr" fontAlgn="ctr"/>
                      <a:r>
                        <a:rPr lang="ca-ES" sz="800" b="1" i="0" u="none" strike="noStrike" noProof="0" dirty="0">
                          <a:solidFill>
                            <a:srgbClr val="000000"/>
                          </a:solidFill>
                          <a:effectLst/>
                          <a:latin typeface="Century Gothic"/>
                        </a:rPr>
                        <a:t>% de la fila</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454545"/>
                      </a:solidFill>
                      <a:prstDash val="solid"/>
                      <a:round/>
                      <a:headEnd type="none" w="med" len="med"/>
                      <a:tailEnd type="none" w="med" len="med"/>
                    </a:lnB>
                    <a:solidFill>
                      <a:srgbClr val="FF9900"/>
                    </a:solidFill>
                  </a:tcPr>
                </a:tc>
                <a:tc vMerge="1">
                  <a:txBody>
                    <a:bodyPr/>
                    <a:lstStyle/>
                    <a:p>
                      <a:pPr algn="ctr" fontAlgn="ctr"/>
                      <a:endParaRPr lang="es-ES" sz="800" b="1" i="0" u="none" strike="noStrike" dirty="0">
                        <a:solidFill>
                          <a:srgbClr val="000000"/>
                        </a:solidFill>
                        <a:effectLst/>
                        <a:latin typeface="Century Gothic"/>
                      </a:endParaRPr>
                    </a:p>
                  </a:txBody>
                  <a:tcPr marL="9525" marR="9525" marT="9525" marB="0" anchor="ctr">
                    <a:lnL>
                      <a:noFill/>
                    </a:lnL>
                    <a:lnR>
                      <a:noFill/>
                    </a:lnR>
                    <a:lnT>
                      <a:noFill/>
                    </a:lnT>
                    <a:lnB w="12700" cap="flat" cmpd="sng" algn="ctr">
                      <a:solidFill>
                        <a:srgbClr val="454545"/>
                      </a:solidFill>
                      <a:prstDash val="solid"/>
                      <a:round/>
                      <a:headEnd type="none" w="med" len="med"/>
                      <a:tailEnd type="none" w="med" len="med"/>
                    </a:lnB>
                    <a:solidFill>
                      <a:srgbClr val="FF9900"/>
                    </a:solidFill>
                  </a:tcPr>
                </a:tc>
                <a:extLst>
                  <a:ext uri="{0D108BD9-81ED-4DB2-BD59-A6C34878D82A}">
                    <a16:rowId xmlns:a16="http://schemas.microsoft.com/office/drawing/2014/main" val="10001"/>
                  </a:ext>
                </a:extLst>
              </a:tr>
              <a:tr h="288000">
                <a:tc>
                  <a:txBody>
                    <a:bodyPr/>
                    <a:lstStyle/>
                    <a:p>
                      <a:pPr algn="r" fontAlgn="ctr"/>
                      <a:r>
                        <a:rPr lang="ca-ES" sz="800" b="1" i="0" u="none" strike="noStrike" noProof="0" dirty="0">
                          <a:solidFill>
                            <a:srgbClr val="000000"/>
                          </a:solidFill>
                          <a:effectLst/>
                          <a:latin typeface="Century Gothic"/>
                        </a:rPr>
                        <a:t>LA XIFRA DE NEGOCI </a:t>
                      </a:r>
                    </a:p>
                    <a:p>
                      <a:pPr algn="r" fontAlgn="ctr"/>
                      <a:r>
                        <a:rPr lang="ca-ES" sz="800" b="1" i="0" u="none" strike="noStrike" noProof="0" dirty="0">
                          <a:solidFill>
                            <a:srgbClr val="000000"/>
                          </a:solidFill>
                          <a:effectLst/>
                          <a:latin typeface="Century Gothic"/>
                        </a:rPr>
                        <a:t>proper trimestre</a:t>
                      </a:r>
                    </a:p>
                  </a:txBody>
                  <a:tcPr marL="9525" marR="9525" marT="9525" marB="0" anchor="ctr">
                    <a:lnL>
                      <a:noFill/>
                    </a:lnL>
                    <a:lnR>
                      <a:noFill/>
                    </a:lnR>
                    <a:lnT w="12700" cap="flat" cmpd="sng" algn="ctr">
                      <a:solidFill>
                        <a:srgbClr val="454545"/>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41,3%</a:t>
                      </a:r>
                    </a:p>
                  </a:txBody>
                  <a:tcPr marL="9525" marR="9525" marT="9525" marB="0" anchor="ctr">
                    <a:lnL>
                      <a:noFill/>
                    </a:lnL>
                    <a:lnR>
                      <a:noFill/>
                    </a:lnR>
                    <a:lnT w="12700" cap="flat" cmpd="sng" algn="ctr">
                      <a:solidFill>
                        <a:srgbClr val="454545"/>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19,6%</a:t>
                      </a:r>
                    </a:p>
                  </a:txBody>
                  <a:tcPr marL="9525" marR="9525" marT="9525" marB="0" anchor="ctr">
                    <a:lnL>
                      <a:noFill/>
                    </a:lnL>
                    <a:lnR>
                      <a:noFill/>
                    </a:lnR>
                    <a:lnT w="12700" cap="flat" cmpd="sng" algn="ctr">
                      <a:solidFill>
                        <a:srgbClr val="454545"/>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34,8%</a:t>
                      </a:r>
                    </a:p>
                  </a:txBody>
                  <a:tcPr marL="9525" marR="9525" marT="9525" marB="0" anchor="ctr">
                    <a:lnL>
                      <a:noFill/>
                    </a:lnL>
                    <a:lnR>
                      <a:noFill/>
                    </a:lnR>
                    <a:lnT w="12700" cap="flat" cmpd="sng" algn="ctr">
                      <a:solidFill>
                        <a:srgbClr val="454545"/>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4,3%</a:t>
                      </a:r>
                    </a:p>
                  </a:txBody>
                  <a:tcPr marL="9525" marR="9525" marT="9525" marB="0" anchor="ctr">
                    <a:lnL>
                      <a:noFill/>
                    </a:lnL>
                    <a:lnR>
                      <a:noFill/>
                    </a:lnR>
                    <a:lnT w="12700" cap="flat" cmpd="sng" algn="ctr">
                      <a:solidFill>
                        <a:srgbClr val="454545"/>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6,4%</a:t>
                      </a:r>
                    </a:p>
                  </a:txBody>
                  <a:tcPr marL="9525" marR="9525" marT="9525" marB="0" anchor="ctr">
                    <a:lnL>
                      <a:noFill/>
                    </a:lnL>
                    <a:lnR>
                      <a:noFill/>
                    </a:lnR>
                    <a:lnT w="12700" cap="flat" cmpd="sng" algn="ctr">
                      <a:solidFill>
                        <a:srgbClr val="454545"/>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288000">
                <a:tc>
                  <a:txBody>
                    <a:bodyPr/>
                    <a:lstStyle/>
                    <a:p>
                      <a:pPr algn="r" fontAlgn="ctr"/>
                      <a:r>
                        <a:rPr lang="ca-ES" sz="800" b="1" i="0" u="none" strike="noStrike" noProof="0" dirty="0">
                          <a:solidFill>
                            <a:srgbClr val="000000"/>
                          </a:solidFill>
                          <a:effectLst/>
                          <a:latin typeface="Century Gothic"/>
                        </a:rPr>
                        <a:t>NOMBRE DE TREBALLADORS AMB CONTRACTE </a:t>
                      </a:r>
                    </a:p>
                    <a:p>
                      <a:pPr algn="r" fontAlgn="ctr"/>
                      <a:r>
                        <a:rPr lang="ca-ES" sz="800" b="1" i="0" u="none" strike="noStrike" noProof="0" dirty="0">
                          <a:solidFill>
                            <a:srgbClr val="000000"/>
                          </a:solidFill>
                          <a:effectLst/>
                          <a:latin typeface="Century Gothic"/>
                        </a:rPr>
                        <a:t>proper trimestre</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10,9%</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65,2%</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15,2%</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8,7%</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-4,3%</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88000">
                <a:tc>
                  <a:txBody>
                    <a:bodyPr/>
                    <a:lstStyle/>
                    <a:p>
                      <a:pPr algn="r" fontAlgn="ctr"/>
                      <a:r>
                        <a:rPr lang="ca-ES" sz="800" b="0" i="0" u="none" strike="noStrike" noProof="0" dirty="0">
                          <a:solidFill>
                            <a:srgbClr val="000000"/>
                          </a:solidFill>
                          <a:effectLst/>
                          <a:latin typeface="Century Gothic"/>
                        </a:rPr>
                        <a:t>ELS PREUS DE VENDA </a:t>
                      </a:r>
                    </a:p>
                    <a:p>
                      <a:pPr algn="r" fontAlgn="ctr"/>
                      <a:r>
                        <a:rPr lang="ca-ES" sz="800" b="0" i="0" u="none" strike="noStrike" noProof="0" dirty="0">
                          <a:solidFill>
                            <a:srgbClr val="000000"/>
                          </a:solidFill>
                          <a:effectLst/>
                          <a:latin typeface="Century Gothic"/>
                        </a:rPr>
                        <a:t>proper trimestre</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4,3%</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67,4%</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21,7%</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6,5%</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-17,0%</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288000">
                <a:tc>
                  <a:txBody>
                    <a:bodyPr/>
                    <a:lstStyle/>
                    <a:p>
                      <a:pPr algn="r" fontAlgn="ctr"/>
                      <a:r>
                        <a:rPr lang="ca-ES" sz="800" b="1" i="0" u="none" strike="noStrike" noProof="0" dirty="0">
                          <a:solidFill>
                            <a:srgbClr val="000000"/>
                          </a:solidFill>
                          <a:effectLst/>
                          <a:latin typeface="Century Gothic"/>
                        </a:rPr>
                        <a:t>LA INVERSIÓ </a:t>
                      </a:r>
                    </a:p>
                    <a:p>
                      <a:pPr algn="r" fontAlgn="ctr"/>
                      <a:r>
                        <a:rPr lang="ca-ES" sz="800" b="1" i="0" u="none" strike="noStrike" noProof="0" dirty="0">
                          <a:solidFill>
                            <a:srgbClr val="000000"/>
                          </a:solidFill>
                          <a:effectLst/>
                          <a:latin typeface="Century Gothic"/>
                        </a:rPr>
                        <a:t>proper trimestre</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8,7%</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56,5%</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26,1%</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8,7%</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-17,0%</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288000">
                <a:tc>
                  <a:txBody>
                    <a:bodyPr/>
                    <a:lstStyle/>
                    <a:p>
                      <a:pPr algn="r" fontAlgn="ctr"/>
                      <a:r>
                        <a:rPr lang="ca-ES" sz="800" b="0" i="0" u="none" strike="noStrike" noProof="0" dirty="0">
                          <a:solidFill>
                            <a:srgbClr val="000000"/>
                          </a:solidFill>
                          <a:effectLst/>
                          <a:latin typeface="Century Gothic"/>
                        </a:rPr>
                        <a:t>LES EXPORTACIONS </a:t>
                      </a:r>
                    </a:p>
                    <a:p>
                      <a:pPr algn="r" fontAlgn="ctr"/>
                      <a:r>
                        <a:rPr lang="ca-ES" sz="800" b="0" i="0" u="none" strike="noStrike" noProof="0" dirty="0">
                          <a:solidFill>
                            <a:srgbClr val="000000"/>
                          </a:solidFill>
                          <a:effectLst/>
                          <a:latin typeface="Century Gothic"/>
                        </a:rPr>
                        <a:t>proper trimestre</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17,4%</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1" i="0" u="none" strike="noStrike" kern="1200" dirty="0">
                          <a:solidFill>
                            <a:srgbClr val="0070C0"/>
                          </a:solidFill>
                          <a:effectLst/>
                          <a:latin typeface="+mj-lt"/>
                          <a:ea typeface="+mn-ea"/>
                          <a:cs typeface="+mn-cs"/>
                        </a:rPr>
                        <a:t>41,3%</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a:solidFill>
                            <a:schemeClr val="tx1"/>
                          </a:solidFill>
                          <a:effectLst/>
                          <a:latin typeface="+mj-lt"/>
                          <a:ea typeface="+mn-ea"/>
                          <a:cs typeface="+mn-cs"/>
                        </a:rPr>
                        <a:t>8,7%</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32,6%</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ca-ES" sz="800" b="0" i="0" u="none" strike="noStrike" kern="1200" dirty="0">
                          <a:solidFill>
                            <a:schemeClr val="tx1"/>
                          </a:solidFill>
                          <a:effectLst/>
                          <a:latin typeface="+mj-lt"/>
                          <a:ea typeface="+mn-ea"/>
                          <a:cs typeface="+mn-cs"/>
                        </a:rPr>
                        <a:t>8,5%</a:t>
                      </a:r>
                    </a:p>
                  </a:txBody>
                  <a:tcPr marL="9525" marR="9525" marT="9525" marB="0" anchor="ctr">
                    <a:lnL>
                      <a:noFill/>
                    </a:lnL>
                    <a:lnR>
                      <a:noFill/>
                    </a:lnR>
                    <a:lnT w="12700" cap="flat" cmpd="sng" algn="ctr">
                      <a:solidFill>
                        <a:srgbClr val="80808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sp>
        <p:nvSpPr>
          <p:cNvPr id="9" name="8 CuadroTexto"/>
          <p:cNvSpPr txBox="1"/>
          <p:nvPr/>
        </p:nvSpPr>
        <p:spPr>
          <a:xfrm>
            <a:off x="105264" y="6259760"/>
            <a:ext cx="5791201" cy="261610"/>
          </a:xfrm>
          <a:prstGeom prst="rect">
            <a:avLst/>
          </a:prstGeom>
          <a:noFill/>
          <a:ln>
            <a:solidFill>
              <a:srgbClr val="6B5C4F"/>
            </a:solidFill>
          </a:ln>
        </p:spPr>
        <p:txBody>
          <a:bodyPr wrap="square" rtlCol="0">
            <a:spAutoFit/>
          </a:bodyPr>
          <a:lstStyle/>
          <a:p>
            <a:pPr marL="174625" indent="-174625" algn="l">
              <a:tabLst>
                <a:tab pos="4843463" algn="l"/>
              </a:tabLst>
            </a:pPr>
            <a:r>
              <a:rPr lang="ca-ES" sz="1100" b="1" dirty="0">
                <a:cs typeface="Times New Roman" pitchFamily="18" charset="0"/>
              </a:rPr>
              <a:t>INDICADOR EXPECTATIVES </a:t>
            </a:r>
            <a:r>
              <a:rPr lang="ca-ES" dirty="0">
                <a:cs typeface="Times New Roman" pitchFamily="18" charset="0"/>
              </a:rPr>
              <a:t>(Mitjana Xifra Negoci, Treballadors, Inversió)</a:t>
            </a:r>
            <a:r>
              <a:rPr lang="ca-ES" sz="1100" b="1" dirty="0">
                <a:cs typeface="Times New Roman" pitchFamily="18" charset="0"/>
              </a:rPr>
              <a:t>:	      -5,1%</a:t>
            </a:r>
            <a:endParaRPr lang="ca-ES" sz="1100" b="1" dirty="0"/>
          </a:p>
        </p:txBody>
      </p:sp>
      <p:sp>
        <p:nvSpPr>
          <p:cNvPr id="11" name="10 CuadroTexto"/>
          <p:cNvSpPr txBox="1"/>
          <p:nvPr/>
        </p:nvSpPr>
        <p:spPr>
          <a:xfrm>
            <a:off x="105265" y="3625031"/>
            <a:ext cx="5791201" cy="261610"/>
          </a:xfrm>
          <a:prstGeom prst="rect">
            <a:avLst/>
          </a:prstGeom>
          <a:noFill/>
          <a:ln>
            <a:solidFill>
              <a:srgbClr val="6B5C4F"/>
            </a:solidFill>
          </a:ln>
        </p:spPr>
        <p:txBody>
          <a:bodyPr wrap="square" rtlCol="0">
            <a:spAutoFit/>
          </a:bodyPr>
          <a:lstStyle/>
          <a:p>
            <a:pPr marL="174625" indent="-174625">
              <a:tabLst>
                <a:tab pos="4843463" algn="l"/>
              </a:tabLst>
            </a:pPr>
            <a:r>
              <a:rPr lang="ca-ES" sz="1100" b="1" dirty="0">
                <a:cs typeface="Times New Roman" pitchFamily="18" charset="0"/>
              </a:rPr>
              <a:t>INDICADOR SITUACIÓ </a:t>
            </a:r>
            <a:r>
              <a:rPr lang="ca-ES" dirty="0">
                <a:cs typeface="Times New Roman" pitchFamily="18" charset="0"/>
              </a:rPr>
              <a:t>(Mitjana Xifra Negoci, Treballadors, Inversió)</a:t>
            </a:r>
            <a:r>
              <a:rPr lang="ca-ES" sz="1100" b="1" dirty="0">
                <a:cs typeface="Times New Roman" pitchFamily="18" charset="0"/>
              </a:rPr>
              <a:t>:	      -17,0%</a:t>
            </a:r>
          </a:p>
        </p:txBody>
      </p:sp>
      <p:sp>
        <p:nvSpPr>
          <p:cNvPr id="12" name="Rectangle 3"/>
          <p:cNvSpPr>
            <a:spLocks noChangeArrowheads="1"/>
          </p:cNvSpPr>
          <p:nvPr/>
        </p:nvSpPr>
        <p:spPr bwMode="auto">
          <a:xfrm>
            <a:off x="720000" y="252000"/>
            <a:ext cx="87376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eaLnBrk="1" hangingPunct="1"/>
            <a:r>
              <a:rPr lang="ca-ES" altLang="es-ES" sz="1500" b="1" dirty="0">
                <a:solidFill>
                  <a:srgbClr val="8A0000"/>
                </a:solidFill>
                <a:latin typeface="Century Gothic" pitchFamily="34" charset="0"/>
              </a:rPr>
              <a:t>Índex de Confiança Empresarial ►</a:t>
            </a:r>
          </a:p>
        </p:txBody>
      </p:sp>
      <p:sp>
        <p:nvSpPr>
          <p:cNvPr id="20" name="19 CuadroTexto"/>
          <p:cNvSpPr txBox="1"/>
          <p:nvPr/>
        </p:nvSpPr>
        <p:spPr>
          <a:xfrm>
            <a:off x="3252268" y="1252394"/>
            <a:ext cx="1392817" cy="307777"/>
          </a:xfrm>
          <a:prstGeom prst="rect">
            <a:avLst/>
          </a:prstGeom>
          <a:noFill/>
        </p:spPr>
        <p:txBody>
          <a:bodyPr wrap="square" rtlCol="0">
            <a:spAutoFit/>
          </a:bodyPr>
          <a:lstStyle/>
          <a:p>
            <a:pPr marL="174625" indent="-174625" algn="ctr"/>
            <a:r>
              <a:rPr lang="ca-ES" sz="1400" b="1" dirty="0">
                <a:solidFill>
                  <a:srgbClr val="6B5C4F"/>
                </a:solidFill>
                <a:cs typeface="Times New Roman" pitchFamily="18" charset="0"/>
              </a:rPr>
              <a:t>2T 2020</a:t>
            </a:r>
            <a:endParaRPr lang="ca-ES" sz="1400" b="1" dirty="0">
              <a:solidFill>
                <a:srgbClr val="6B5C4F"/>
              </a:solidFill>
            </a:endParaRPr>
          </a:p>
        </p:txBody>
      </p:sp>
      <p:sp>
        <p:nvSpPr>
          <p:cNvPr id="21" name="20 CuadroTexto"/>
          <p:cNvSpPr txBox="1"/>
          <p:nvPr/>
        </p:nvSpPr>
        <p:spPr>
          <a:xfrm>
            <a:off x="7048064" y="1252394"/>
            <a:ext cx="1392817" cy="307777"/>
          </a:xfrm>
          <a:prstGeom prst="rect">
            <a:avLst/>
          </a:prstGeom>
          <a:noFill/>
        </p:spPr>
        <p:txBody>
          <a:bodyPr wrap="square" rtlCol="0">
            <a:spAutoFit/>
          </a:bodyPr>
          <a:lstStyle/>
          <a:p>
            <a:pPr marL="174625" indent="-174625" algn="ctr"/>
            <a:r>
              <a:rPr lang="ca-ES" sz="1400" b="1" dirty="0">
                <a:solidFill>
                  <a:srgbClr val="6B5C4F"/>
                </a:solidFill>
                <a:cs typeface="Times New Roman" pitchFamily="18" charset="0"/>
              </a:rPr>
              <a:t>1T 2020</a:t>
            </a:r>
            <a:endParaRPr lang="ca-ES" sz="1400" b="1" dirty="0">
              <a:solidFill>
                <a:srgbClr val="6B5C4F"/>
              </a:solidFill>
            </a:endParaRPr>
          </a:p>
        </p:txBody>
      </p:sp>
      <p:sp>
        <p:nvSpPr>
          <p:cNvPr id="3" name="Marcador de número de diapositiva 2"/>
          <p:cNvSpPr>
            <a:spLocks noGrp="1"/>
          </p:cNvSpPr>
          <p:nvPr>
            <p:ph type="sldNum" sz="quarter" idx="4"/>
          </p:nvPr>
        </p:nvSpPr>
        <p:spPr/>
        <p:txBody>
          <a:bodyPr/>
          <a:lstStyle/>
          <a:p>
            <a:fld id="{79B00DB0-4C43-45CD-A043-B77402D452F6}" type="slidenum">
              <a:rPr lang="ca-ES" smtClean="0"/>
              <a:t>18</a:t>
            </a:fld>
            <a:endParaRPr lang="ca-ES"/>
          </a:p>
        </p:txBody>
      </p:sp>
      <p:sp>
        <p:nvSpPr>
          <p:cNvPr id="24" name="23 Elipse">
            <a:extLst>
              <a:ext uri="{FF2B5EF4-FFF2-40B4-BE49-F238E27FC236}">
                <a16:creationId xmlns:a16="http://schemas.microsoft.com/office/drawing/2014/main" id="{BC9BA1FD-20B9-47CF-8E46-BA2BF41085BF}"/>
              </a:ext>
            </a:extLst>
          </p:cNvPr>
          <p:cNvSpPr/>
          <p:nvPr/>
        </p:nvSpPr>
        <p:spPr>
          <a:xfrm>
            <a:off x="3633369" y="2070936"/>
            <a:ext cx="626728" cy="157029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FF0000"/>
              </a:solidFill>
            </a:endParaRPr>
          </a:p>
        </p:txBody>
      </p:sp>
      <p:sp>
        <p:nvSpPr>
          <p:cNvPr id="27" name="23 Elipse">
            <a:extLst>
              <a:ext uri="{FF2B5EF4-FFF2-40B4-BE49-F238E27FC236}">
                <a16:creationId xmlns:a16="http://schemas.microsoft.com/office/drawing/2014/main" id="{6BF98E8A-1297-4F88-8289-EFA11C19B85B}"/>
              </a:ext>
            </a:extLst>
          </p:cNvPr>
          <p:cNvSpPr/>
          <p:nvPr/>
        </p:nvSpPr>
        <p:spPr>
          <a:xfrm>
            <a:off x="2098503" y="5955641"/>
            <a:ext cx="629392" cy="279000"/>
          </a:xfrm>
          <a:prstGeom prst="ellipse">
            <a:avLst/>
          </a:prstGeom>
          <a:noFill/>
          <a:ln>
            <a:solidFill>
              <a:srgbClr val="99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FF0000"/>
              </a:solidFill>
            </a:endParaRPr>
          </a:p>
        </p:txBody>
      </p:sp>
      <p:sp>
        <p:nvSpPr>
          <p:cNvPr id="19" name="23 Elipse">
            <a:extLst>
              <a:ext uri="{FF2B5EF4-FFF2-40B4-BE49-F238E27FC236}">
                <a16:creationId xmlns:a16="http://schemas.microsoft.com/office/drawing/2014/main" id="{14D6A7F4-EC2D-4E2A-9850-C8A2E35BC94A}"/>
              </a:ext>
            </a:extLst>
          </p:cNvPr>
          <p:cNvSpPr/>
          <p:nvPr/>
        </p:nvSpPr>
        <p:spPr>
          <a:xfrm>
            <a:off x="3633369" y="4711439"/>
            <a:ext cx="626728" cy="123549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FF0000"/>
              </a:solidFill>
            </a:endParaRPr>
          </a:p>
        </p:txBody>
      </p:sp>
    </p:spTree>
    <p:extLst>
      <p:ext uri="{BB962C8B-B14F-4D97-AF65-F5344CB8AC3E}">
        <p14:creationId xmlns:p14="http://schemas.microsoft.com/office/powerpoint/2010/main" val="24755936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2772" name="Rectangle 4"/>
          <p:cNvSpPr>
            <a:spLocks noChangeArrowheads="1"/>
          </p:cNvSpPr>
          <p:nvPr/>
        </p:nvSpPr>
        <p:spPr bwMode="auto">
          <a:xfrm>
            <a:off x="720000" y="576000"/>
            <a:ext cx="8737600"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a:r>
              <a:rPr lang="ca-ES" altLang="es-ES" sz="1900" b="1" dirty="0">
                <a:solidFill>
                  <a:srgbClr val="6B5C4F"/>
                </a:solidFill>
                <a:latin typeface="Century Gothic" pitchFamily="34" charset="0"/>
              </a:rPr>
              <a:t>Comentaris sobre l’índex de confiança empresarial</a:t>
            </a:r>
          </a:p>
        </p:txBody>
      </p:sp>
      <p:sp>
        <p:nvSpPr>
          <p:cNvPr id="11" name="Rectangle 28"/>
          <p:cNvSpPr>
            <a:spLocks noChangeArrowheads="1"/>
          </p:cNvSpPr>
          <p:nvPr/>
        </p:nvSpPr>
        <p:spPr bwMode="auto">
          <a:xfrm>
            <a:off x="409574" y="1108716"/>
            <a:ext cx="9048025" cy="861774"/>
          </a:xfrm>
          <a:prstGeom prst="rect">
            <a:avLst/>
          </a:prstGeom>
          <a:noFill/>
          <a:ln w="19050">
            <a:solidFill>
              <a:srgbClr val="8A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spAutoFit/>
          </a:bodyPr>
          <a:lstStyle/>
          <a:p>
            <a:pPr marL="171450" lvl="0" indent="-171450" algn="just">
              <a:spcBef>
                <a:spcPts val="600"/>
              </a:spcBef>
              <a:buFont typeface="Wingdings" pitchFamily="2" charset="2"/>
              <a:buChar char="ü"/>
            </a:pPr>
            <a:endParaRPr lang="ca-ES" altLang="es-ES" sz="400" dirty="0">
              <a:solidFill>
                <a:srgbClr val="8A0000"/>
              </a:solidFill>
            </a:endParaRPr>
          </a:p>
          <a:p>
            <a:pPr marL="171450" lvl="0" indent="-171450" algn="just">
              <a:spcBef>
                <a:spcPts val="600"/>
              </a:spcBef>
              <a:buFont typeface="Wingdings" pitchFamily="2" charset="2"/>
              <a:buChar char="ü"/>
            </a:pPr>
            <a:r>
              <a:rPr lang="ca-ES" altLang="es-ES" sz="1200" dirty="0">
                <a:solidFill>
                  <a:srgbClr val="8A0000"/>
                </a:solidFill>
              </a:rPr>
              <a:t>El trimestre que inclou Agost, per la nostra activitat és dolent, però tenim molta incertes pel Setembre i això em fa respondre així.</a:t>
            </a:r>
          </a:p>
          <a:p>
            <a:pPr marL="171450" lvl="0" indent="-171450" algn="just">
              <a:spcBef>
                <a:spcPts val="600"/>
              </a:spcBef>
              <a:buFont typeface="Wingdings" pitchFamily="2" charset="2"/>
              <a:buChar char="ü"/>
            </a:pPr>
            <a:r>
              <a:rPr lang="ca-ES" altLang="es-ES" sz="1200" dirty="0">
                <a:solidFill>
                  <a:srgbClr val="8A0000"/>
                </a:solidFill>
              </a:rPr>
              <a:t>Aquest proper trimestre tenim el mes d'agost que farem vacances i per tant la xifra de negoci pot disminuir.</a:t>
            </a:r>
          </a:p>
        </p:txBody>
      </p:sp>
      <p:sp>
        <p:nvSpPr>
          <p:cNvPr id="5" name="Rectangle 3"/>
          <p:cNvSpPr>
            <a:spLocks noChangeArrowheads="1"/>
          </p:cNvSpPr>
          <p:nvPr/>
        </p:nvSpPr>
        <p:spPr bwMode="auto">
          <a:xfrm>
            <a:off x="720000" y="252000"/>
            <a:ext cx="87376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eaLnBrk="1" hangingPunct="1"/>
            <a:r>
              <a:rPr lang="ca-ES" altLang="es-ES" sz="1500" b="1" dirty="0">
                <a:solidFill>
                  <a:srgbClr val="8A0000"/>
                </a:solidFill>
                <a:latin typeface="Century Gothic" pitchFamily="34" charset="0"/>
              </a:rPr>
              <a:t>Índex de Confiança Empresarial ►</a:t>
            </a:r>
          </a:p>
        </p:txBody>
      </p:sp>
      <p:sp>
        <p:nvSpPr>
          <p:cNvPr id="6" name="Marcador de número de diapositiva 2">
            <a:extLst>
              <a:ext uri="{FF2B5EF4-FFF2-40B4-BE49-F238E27FC236}">
                <a16:creationId xmlns:a16="http://schemas.microsoft.com/office/drawing/2014/main" id="{71B724A1-B3D1-4711-A98E-DABD906B9E63}"/>
              </a:ext>
            </a:extLst>
          </p:cNvPr>
          <p:cNvSpPr>
            <a:spLocks noGrp="1"/>
          </p:cNvSpPr>
          <p:nvPr>
            <p:ph type="sldNum" sz="quarter" idx="4"/>
          </p:nvPr>
        </p:nvSpPr>
        <p:spPr>
          <a:xfrm>
            <a:off x="7460140" y="6356350"/>
            <a:ext cx="2228850" cy="365125"/>
          </a:xfrm>
        </p:spPr>
        <p:txBody>
          <a:bodyPr/>
          <a:lstStyle/>
          <a:p>
            <a:fld id="{79B00DB0-4C43-45CD-A043-B77402D452F6}" type="slidenum">
              <a:rPr lang="ca-ES" smtClean="0"/>
              <a:t>19</a:t>
            </a:fld>
            <a:endParaRPr lang="ca-ES" dirty="0"/>
          </a:p>
        </p:txBody>
      </p:sp>
    </p:spTree>
    <p:extLst>
      <p:ext uri="{BB962C8B-B14F-4D97-AF65-F5344CB8AC3E}">
        <p14:creationId xmlns:p14="http://schemas.microsoft.com/office/powerpoint/2010/main" val="651136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Line 4"/>
          <p:cNvSpPr>
            <a:spLocks noChangeShapeType="1"/>
          </p:cNvSpPr>
          <p:nvPr/>
        </p:nvSpPr>
        <p:spPr bwMode="auto">
          <a:xfrm>
            <a:off x="2216150" y="1268413"/>
            <a:ext cx="0" cy="5329237"/>
          </a:xfrm>
          <a:prstGeom prst="line">
            <a:avLst/>
          </a:prstGeom>
          <a:noFill/>
          <a:ln w="9525">
            <a:solidFill>
              <a:srgbClr val="8A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10" name="Rectangle 6"/>
          <p:cNvSpPr>
            <a:spLocks noChangeArrowheads="1"/>
          </p:cNvSpPr>
          <p:nvPr/>
        </p:nvSpPr>
        <p:spPr bwMode="auto">
          <a:xfrm>
            <a:off x="2215959" y="2030960"/>
            <a:ext cx="6048375" cy="239712"/>
          </a:xfrm>
          <a:prstGeom prst="rect">
            <a:avLst/>
          </a:prstGeom>
          <a:solidFill>
            <a:schemeClr val="accent2"/>
          </a:solidFill>
          <a:ln>
            <a:noFill/>
          </a:ln>
          <a:effectLst/>
        </p:spPr>
        <p:txBody>
          <a:bodyPr wrap="none" anchor="ctr"/>
          <a:lstStyle/>
          <a:p>
            <a:pPr algn="ctr" eaLnBrk="1" hangingPunct="1"/>
            <a:endParaRPr lang="es-ES" noProof="1">
              <a:solidFill>
                <a:schemeClr val="bg1"/>
              </a:solidFill>
            </a:endParaRPr>
          </a:p>
        </p:txBody>
      </p:sp>
      <p:sp>
        <p:nvSpPr>
          <p:cNvPr id="12" name="Text Box 11"/>
          <p:cNvSpPr txBox="1">
            <a:spLocks noChangeArrowheads="1"/>
          </p:cNvSpPr>
          <p:nvPr/>
        </p:nvSpPr>
        <p:spPr bwMode="auto">
          <a:xfrm>
            <a:off x="2360613" y="1916113"/>
            <a:ext cx="6337300" cy="1666546"/>
          </a:xfrm>
          <a:prstGeom prst="rect">
            <a:avLst/>
          </a:prstGeom>
          <a:noFill/>
          <a:ln>
            <a:noFill/>
          </a:ln>
          <a:effectLst/>
          <a:extLst>
            <a:ext uri="{909E8E84-426E-40DD-AFC4-6F175D3DCCD1}">
              <a14:hiddenFill xmlns:a14="http://schemas.microsoft.com/office/drawing/2010/main">
                <a:solidFill>
                  <a:schemeClr val="accent1">
                    <a:alpha val="47842"/>
                  </a:schemeClr>
                </a:solidFill>
              </a14:hiddenFill>
            </a:ext>
            <a:ext uri="{91240B29-F687-4F45-9708-019B960494DF}">
              <a14:hiddenLine xmlns:a14="http://schemas.microsoft.com/office/drawing/2010/main" w="9525" algn="ctr">
                <a:solidFill>
                  <a:srgbClr val="E17B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nSpc>
                <a:spcPct val="150000"/>
              </a:lnSpc>
              <a:spcBef>
                <a:spcPct val="50000"/>
              </a:spcBef>
            </a:pPr>
            <a:r>
              <a:rPr lang="ca-ES" sz="1400" b="1" dirty="0">
                <a:solidFill>
                  <a:schemeClr val="bg1"/>
                </a:solidFill>
                <a:latin typeface="Century Gothic" pitchFamily="34" charset="0"/>
              </a:rPr>
              <a:t>Aspectes metodològics 				2</a:t>
            </a:r>
          </a:p>
          <a:p>
            <a:pPr>
              <a:lnSpc>
                <a:spcPct val="150000"/>
              </a:lnSpc>
              <a:spcBef>
                <a:spcPct val="50000"/>
              </a:spcBef>
            </a:pPr>
            <a:r>
              <a:rPr lang="ca-ES" sz="1400" b="1" dirty="0">
                <a:solidFill>
                  <a:srgbClr val="6B5C4F"/>
                </a:solidFill>
                <a:latin typeface="Century Gothic" pitchFamily="34" charset="0"/>
              </a:rPr>
              <a:t>Percepcions sobre la zona 				7</a:t>
            </a:r>
          </a:p>
          <a:p>
            <a:pPr>
              <a:lnSpc>
                <a:spcPct val="150000"/>
              </a:lnSpc>
              <a:spcBef>
                <a:spcPct val="50000"/>
              </a:spcBef>
            </a:pPr>
            <a:r>
              <a:rPr lang="ca-ES" sz="1400" b="1" dirty="0">
                <a:solidFill>
                  <a:srgbClr val="6B5C4F"/>
                </a:solidFill>
                <a:latin typeface="Century Gothic" pitchFamily="34" charset="0"/>
              </a:rPr>
              <a:t>Índex de Confiança Empresarial			23</a:t>
            </a:r>
          </a:p>
          <a:p>
            <a:pPr>
              <a:lnSpc>
                <a:spcPct val="150000"/>
              </a:lnSpc>
              <a:spcBef>
                <a:spcPct val="50000"/>
              </a:spcBef>
            </a:pPr>
            <a:r>
              <a:rPr lang="ca-ES" sz="1400" b="1" dirty="0">
                <a:solidFill>
                  <a:srgbClr val="6B5C4F"/>
                </a:solidFill>
                <a:latin typeface="Century Gothic" pitchFamily="34" charset="0"/>
              </a:rPr>
              <a:t>Temes d’Actualitat 					24</a:t>
            </a:r>
          </a:p>
        </p:txBody>
      </p:sp>
      <p:sp>
        <p:nvSpPr>
          <p:cNvPr id="3" name="Marcador de número de diapositiva 2"/>
          <p:cNvSpPr>
            <a:spLocks noGrp="1"/>
          </p:cNvSpPr>
          <p:nvPr>
            <p:ph type="sldNum" sz="quarter" idx="4"/>
          </p:nvPr>
        </p:nvSpPr>
        <p:spPr/>
        <p:txBody>
          <a:bodyPr/>
          <a:lstStyle/>
          <a:p>
            <a:fld id="{79B00DB0-4C43-45CD-A043-B77402D452F6}" type="slidenum">
              <a:rPr lang="ca-ES" smtClean="0"/>
              <a:t>2</a:t>
            </a:fld>
            <a:endParaRPr lang="ca-ES"/>
          </a:p>
        </p:txBody>
      </p:sp>
    </p:spTree>
    <p:extLst>
      <p:ext uri="{BB962C8B-B14F-4D97-AF65-F5344CB8AC3E}">
        <p14:creationId xmlns:p14="http://schemas.microsoft.com/office/powerpoint/2010/main" val="33832123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Line 4"/>
          <p:cNvSpPr>
            <a:spLocks noChangeShapeType="1"/>
          </p:cNvSpPr>
          <p:nvPr/>
        </p:nvSpPr>
        <p:spPr bwMode="auto">
          <a:xfrm>
            <a:off x="2216150" y="1268413"/>
            <a:ext cx="0" cy="5329237"/>
          </a:xfrm>
          <a:prstGeom prst="line">
            <a:avLst/>
          </a:prstGeom>
          <a:noFill/>
          <a:ln w="9525">
            <a:solidFill>
              <a:srgbClr val="8A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10" name="Rectangle 6"/>
          <p:cNvSpPr>
            <a:spLocks noChangeArrowheads="1"/>
          </p:cNvSpPr>
          <p:nvPr/>
        </p:nvSpPr>
        <p:spPr bwMode="auto">
          <a:xfrm>
            <a:off x="2215959" y="3311723"/>
            <a:ext cx="6048375" cy="239712"/>
          </a:xfrm>
          <a:prstGeom prst="rect">
            <a:avLst/>
          </a:prstGeom>
          <a:solidFill>
            <a:schemeClr val="accent2"/>
          </a:solidFill>
          <a:ln>
            <a:noFill/>
          </a:ln>
          <a:effectLst/>
        </p:spPr>
        <p:txBody>
          <a:bodyPr wrap="none" anchor="ctr"/>
          <a:lstStyle/>
          <a:p>
            <a:pPr algn="ctr" eaLnBrk="1" hangingPunct="1"/>
            <a:endParaRPr lang="es-ES" noProof="1">
              <a:solidFill>
                <a:schemeClr val="bg1"/>
              </a:solidFill>
            </a:endParaRPr>
          </a:p>
        </p:txBody>
      </p:sp>
      <p:sp>
        <p:nvSpPr>
          <p:cNvPr id="12" name="Text Box 11"/>
          <p:cNvSpPr txBox="1">
            <a:spLocks noChangeArrowheads="1"/>
          </p:cNvSpPr>
          <p:nvPr/>
        </p:nvSpPr>
        <p:spPr bwMode="auto">
          <a:xfrm>
            <a:off x="2360613" y="1916113"/>
            <a:ext cx="6337300" cy="1708160"/>
          </a:xfrm>
          <a:prstGeom prst="rect">
            <a:avLst/>
          </a:prstGeom>
          <a:noFill/>
          <a:ln>
            <a:noFill/>
          </a:ln>
          <a:effectLst/>
          <a:extLst>
            <a:ext uri="{909E8E84-426E-40DD-AFC4-6F175D3DCCD1}">
              <a14:hiddenFill xmlns:a14="http://schemas.microsoft.com/office/drawing/2010/main">
                <a:solidFill>
                  <a:schemeClr val="accent1">
                    <a:alpha val="47842"/>
                  </a:schemeClr>
                </a:solidFill>
              </a14:hiddenFill>
            </a:ext>
            <a:ext uri="{91240B29-F687-4F45-9708-019B960494DF}">
              <a14:hiddenLine xmlns:a14="http://schemas.microsoft.com/office/drawing/2010/main" w="9525" algn="ctr">
                <a:solidFill>
                  <a:srgbClr val="E17B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nSpc>
                <a:spcPct val="150000"/>
              </a:lnSpc>
              <a:spcBef>
                <a:spcPct val="50000"/>
              </a:spcBef>
            </a:pPr>
            <a:r>
              <a:rPr lang="ca-ES" sz="1400" b="1" dirty="0">
                <a:solidFill>
                  <a:srgbClr val="6B5C4F"/>
                </a:solidFill>
                <a:latin typeface="Century Gothic" pitchFamily="34" charset="0"/>
              </a:rPr>
              <a:t>Aspectes metodològics 			                     2</a:t>
            </a:r>
          </a:p>
          <a:p>
            <a:pPr>
              <a:lnSpc>
                <a:spcPct val="150000"/>
              </a:lnSpc>
              <a:spcBef>
                <a:spcPct val="50000"/>
              </a:spcBef>
            </a:pPr>
            <a:r>
              <a:rPr lang="ca-ES" sz="1400" b="1" dirty="0">
                <a:solidFill>
                  <a:srgbClr val="6B5C4F"/>
                </a:solidFill>
                <a:latin typeface="Century Gothic" pitchFamily="34" charset="0"/>
              </a:rPr>
              <a:t>Percepcions sobre la zona 				  7</a:t>
            </a:r>
          </a:p>
          <a:p>
            <a:pPr>
              <a:lnSpc>
                <a:spcPct val="150000"/>
              </a:lnSpc>
              <a:spcBef>
                <a:spcPct val="50000"/>
              </a:spcBef>
            </a:pPr>
            <a:r>
              <a:rPr lang="ca-ES" sz="1400" b="1" dirty="0">
                <a:solidFill>
                  <a:srgbClr val="6B5C4F"/>
                </a:solidFill>
                <a:latin typeface="Century Gothic" pitchFamily="34" charset="0"/>
              </a:rPr>
              <a:t>Índex de Confiança Empresarial			14</a:t>
            </a:r>
          </a:p>
          <a:p>
            <a:pPr>
              <a:lnSpc>
                <a:spcPct val="150000"/>
              </a:lnSpc>
              <a:spcBef>
                <a:spcPct val="50000"/>
              </a:spcBef>
            </a:pPr>
            <a:r>
              <a:rPr lang="ca-ES" sz="1400" b="1" dirty="0">
                <a:solidFill>
                  <a:schemeClr val="bg1"/>
                </a:solidFill>
                <a:latin typeface="Century Gothic" pitchFamily="34" charset="0"/>
              </a:rPr>
              <a:t>Temes d’Actualitat 					24</a:t>
            </a:r>
          </a:p>
        </p:txBody>
      </p:sp>
      <p:sp>
        <p:nvSpPr>
          <p:cNvPr id="3" name="Marcador de número de diapositiva 2"/>
          <p:cNvSpPr>
            <a:spLocks noGrp="1"/>
          </p:cNvSpPr>
          <p:nvPr>
            <p:ph type="sldNum" sz="quarter" idx="4"/>
          </p:nvPr>
        </p:nvSpPr>
        <p:spPr/>
        <p:txBody>
          <a:bodyPr/>
          <a:lstStyle/>
          <a:p>
            <a:fld id="{79B00DB0-4C43-45CD-A043-B77402D452F6}" type="slidenum">
              <a:rPr lang="ca-ES" smtClean="0"/>
              <a:t>20</a:t>
            </a:fld>
            <a:endParaRPr lang="ca-ES" dirty="0"/>
          </a:p>
        </p:txBody>
      </p:sp>
    </p:spTree>
    <p:extLst>
      <p:ext uri="{BB962C8B-B14F-4D97-AF65-F5344CB8AC3E}">
        <p14:creationId xmlns:p14="http://schemas.microsoft.com/office/powerpoint/2010/main" val="34358471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2770" name="Text Box 2"/>
          <p:cNvSpPr txBox="1">
            <a:spLocks noChangeArrowheads="1"/>
          </p:cNvSpPr>
          <p:nvPr/>
        </p:nvSpPr>
        <p:spPr bwMode="auto">
          <a:xfrm>
            <a:off x="750889" y="1272587"/>
            <a:ext cx="526029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pPr>
            <a:r>
              <a:rPr lang="ca-ES" sz="1400" b="1" dirty="0">
                <a:solidFill>
                  <a:srgbClr val="6B5C4F"/>
                </a:solidFill>
              </a:rPr>
              <a:t>Quines mesures s’han pres a la teva empresa per adaptar el procés de producció? </a:t>
            </a:r>
          </a:p>
        </p:txBody>
      </p:sp>
      <p:sp>
        <p:nvSpPr>
          <p:cNvPr id="672771" name="Rectangle 3"/>
          <p:cNvSpPr>
            <a:spLocks noChangeArrowheads="1"/>
          </p:cNvSpPr>
          <p:nvPr/>
        </p:nvSpPr>
        <p:spPr bwMode="auto">
          <a:xfrm>
            <a:off x="720000" y="252000"/>
            <a:ext cx="87376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eaLnBrk="1" hangingPunct="1"/>
            <a:r>
              <a:rPr lang="ca-ES" altLang="es-ES" sz="1500" b="1" dirty="0">
                <a:solidFill>
                  <a:srgbClr val="8A0000"/>
                </a:solidFill>
                <a:latin typeface="Century Gothic" pitchFamily="34" charset="0"/>
              </a:rPr>
              <a:t>Temes d’Actualitat ►</a:t>
            </a:r>
          </a:p>
        </p:txBody>
      </p:sp>
      <p:sp>
        <p:nvSpPr>
          <p:cNvPr id="672772" name="Rectangle 4"/>
          <p:cNvSpPr>
            <a:spLocks noChangeArrowheads="1"/>
          </p:cNvSpPr>
          <p:nvPr/>
        </p:nvSpPr>
        <p:spPr bwMode="auto">
          <a:xfrm>
            <a:off x="720000" y="576000"/>
            <a:ext cx="7272337"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a:r>
              <a:rPr lang="es-ES" altLang="es-ES" sz="1900" b="1" dirty="0">
                <a:solidFill>
                  <a:srgbClr val="6B5C4F"/>
                </a:solidFill>
                <a:latin typeface="Century Gothic" pitchFamily="34" charset="0"/>
              </a:rPr>
              <a:t>COVID19: </a:t>
            </a:r>
            <a:r>
              <a:rPr lang="ca-ES" altLang="es-ES" sz="1900" b="1" dirty="0">
                <a:solidFill>
                  <a:srgbClr val="6B5C4F"/>
                </a:solidFill>
                <a:latin typeface="Century Gothic" pitchFamily="34" charset="0"/>
              </a:rPr>
              <a:t>Mesures adoptades a l’empresa</a:t>
            </a:r>
          </a:p>
        </p:txBody>
      </p:sp>
      <p:sp>
        <p:nvSpPr>
          <p:cNvPr id="10" name="Rectangle 28"/>
          <p:cNvSpPr>
            <a:spLocks noChangeArrowheads="1"/>
          </p:cNvSpPr>
          <p:nvPr/>
        </p:nvSpPr>
        <p:spPr bwMode="auto">
          <a:xfrm>
            <a:off x="5948000" y="1427325"/>
            <a:ext cx="359825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endParaRPr lang="ca-ES" altLang="es-ES" sz="1200" dirty="0"/>
          </a:p>
          <a:p>
            <a:pPr algn="just"/>
            <a:endParaRPr lang="ca-ES" altLang="es-ES" sz="1200" dirty="0"/>
          </a:p>
        </p:txBody>
      </p:sp>
      <p:sp>
        <p:nvSpPr>
          <p:cNvPr id="11" name="Marcador de número de diapositiva 1"/>
          <p:cNvSpPr txBox="1">
            <a:spLocks/>
          </p:cNvSpPr>
          <p:nvPr/>
        </p:nvSpPr>
        <p:spPr>
          <a:xfrm>
            <a:off x="9255219" y="6356351"/>
            <a:ext cx="608806" cy="365125"/>
          </a:xfrm>
          <a:prstGeom prst="rect">
            <a:avLst/>
          </a:prstGeom>
        </p:spPr>
        <p:txBody>
          <a:bodyPr/>
          <a:lstStyle>
            <a:defPPr>
              <a:defRPr lang="ca-ES"/>
            </a:defPPr>
            <a:lvl1pPr algn="l" rtl="0" fontAlgn="base">
              <a:spcBef>
                <a:spcPct val="0"/>
              </a:spcBef>
              <a:spcAft>
                <a:spcPct val="0"/>
              </a:spcAft>
              <a:defRPr sz="1000" kern="1200">
                <a:solidFill>
                  <a:schemeClr val="tx1"/>
                </a:solidFill>
                <a:latin typeface="Century Gothic" pitchFamily="34" charset="0"/>
                <a:ea typeface="+mn-ea"/>
                <a:cs typeface="+mn-cs"/>
              </a:defRPr>
            </a:lvl1pPr>
            <a:lvl2pPr marL="457200" algn="l" rtl="0" fontAlgn="base">
              <a:spcBef>
                <a:spcPct val="0"/>
              </a:spcBef>
              <a:spcAft>
                <a:spcPct val="0"/>
              </a:spcAft>
              <a:defRPr sz="1000" kern="1200">
                <a:solidFill>
                  <a:schemeClr val="tx1"/>
                </a:solidFill>
                <a:latin typeface="Century Gothic" pitchFamily="34" charset="0"/>
                <a:ea typeface="+mn-ea"/>
                <a:cs typeface="+mn-cs"/>
              </a:defRPr>
            </a:lvl2pPr>
            <a:lvl3pPr marL="914400" algn="l" rtl="0" fontAlgn="base">
              <a:spcBef>
                <a:spcPct val="0"/>
              </a:spcBef>
              <a:spcAft>
                <a:spcPct val="0"/>
              </a:spcAft>
              <a:defRPr sz="1000" kern="1200">
                <a:solidFill>
                  <a:schemeClr val="tx1"/>
                </a:solidFill>
                <a:latin typeface="Century Gothic" pitchFamily="34" charset="0"/>
                <a:ea typeface="+mn-ea"/>
                <a:cs typeface="+mn-cs"/>
              </a:defRPr>
            </a:lvl3pPr>
            <a:lvl4pPr marL="1371600" algn="l" rtl="0" fontAlgn="base">
              <a:spcBef>
                <a:spcPct val="0"/>
              </a:spcBef>
              <a:spcAft>
                <a:spcPct val="0"/>
              </a:spcAft>
              <a:defRPr sz="1000" kern="1200">
                <a:solidFill>
                  <a:schemeClr val="tx1"/>
                </a:solidFill>
                <a:latin typeface="Century Gothic" pitchFamily="34" charset="0"/>
                <a:ea typeface="+mn-ea"/>
                <a:cs typeface="+mn-cs"/>
              </a:defRPr>
            </a:lvl4pPr>
            <a:lvl5pPr marL="1828800" algn="l" rtl="0" fontAlgn="base">
              <a:spcBef>
                <a:spcPct val="0"/>
              </a:spcBef>
              <a:spcAft>
                <a:spcPct val="0"/>
              </a:spcAft>
              <a:defRPr sz="1000" kern="1200">
                <a:solidFill>
                  <a:schemeClr val="tx1"/>
                </a:solidFill>
                <a:latin typeface="Century Gothic" pitchFamily="34" charset="0"/>
                <a:ea typeface="+mn-ea"/>
                <a:cs typeface="+mn-cs"/>
              </a:defRPr>
            </a:lvl5pPr>
            <a:lvl6pPr marL="2286000" algn="l" defTabSz="914400" rtl="0" eaLnBrk="1" latinLnBrk="0" hangingPunct="1">
              <a:defRPr sz="1000" kern="1200">
                <a:solidFill>
                  <a:schemeClr val="tx1"/>
                </a:solidFill>
                <a:latin typeface="Century Gothic" pitchFamily="34" charset="0"/>
                <a:ea typeface="+mn-ea"/>
                <a:cs typeface="+mn-cs"/>
              </a:defRPr>
            </a:lvl6pPr>
            <a:lvl7pPr marL="2743200" algn="l" defTabSz="914400" rtl="0" eaLnBrk="1" latinLnBrk="0" hangingPunct="1">
              <a:defRPr sz="1000" kern="1200">
                <a:solidFill>
                  <a:schemeClr val="tx1"/>
                </a:solidFill>
                <a:latin typeface="Century Gothic" pitchFamily="34" charset="0"/>
                <a:ea typeface="+mn-ea"/>
                <a:cs typeface="+mn-cs"/>
              </a:defRPr>
            </a:lvl7pPr>
            <a:lvl8pPr marL="3200400" algn="l" defTabSz="914400" rtl="0" eaLnBrk="1" latinLnBrk="0" hangingPunct="1">
              <a:defRPr sz="1000" kern="1200">
                <a:solidFill>
                  <a:schemeClr val="tx1"/>
                </a:solidFill>
                <a:latin typeface="Century Gothic" pitchFamily="34" charset="0"/>
                <a:ea typeface="+mn-ea"/>
                <a:cs typeface="+mn-cs"/>
              </a:defRPr>
            </a:lvl8pPr>
            <a:lvl9pPr marL="3657600" algn="l" defTabSz="914400" rtl="0" eaLnBrk="1" latinLnBrk="0" hangingPunct="1">
              <a:defRPr sz="1000" kern="1200">
                <a:solidFill>
                  <a:schemeClr val="tx1"/>
                </a:solidFill>
                <a:latin typeface="Century Gothic" pitchFamily="34" charset="0"/>
                <a:ea typeface="+mn-ea"/>
                <a:cs typeface="+mn-cs"/>
              </a:defRPr>
            </a:lvl9pPr>
          </a:lstStyle>
          <a:p>
            <a:r>
              <a:rPr lang="es-ES" dirty="0"/>
              <a:t>18</a:t>
            </a:r>
            <a:endParaRPr lang="ca-ES" dirty="0"/>
          </a:p>
        </p:txBody>
      </p:sp>
      <p:sp>
        <p:nvSpPr>
          <p:cNvPr id="8" name="Rectangle 28"/>
          <p:cNvSpPr>
            <a:spLocks noChangeArrowheads="1"/>
          </p:cNvSpPr>
          <p:nvPr/>
        </p:nvSpPr>
        <p:spPr bwMode="auto">
          <a:xfrm>
            <a:off x="5764045" y="3328404"/>
            <a:ext cx="3693555" cy="14619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ts val="600"/>
              </a:spcBef>
            </a:pPr>
            <a:r>
              <a:rPr lang="ca-ES" altLang="es-ES" sz="1200" dirty="0">
                <a:solidFill>
                  <a:srgbClr val="8A0000"/>
                </a:solidFill>
              </a:rPr>
              <a:t>L’aplicació de </a:t>
            </a:r>
            <a:r>
              <a:rPr lang="ca-ES" altLang="es-ES" sz="1200" b="1" dirty="0">
                <a:solidFill>
                  <a:srgbClr val="8A0000"/>
                </a:solidFill>
              </a:rPr>
              <a:t>teletreball</a:t>
            </a:r>
            <a:r>
              <a:rPr lang="ca-ES" altLang="es-ES" sz="1200" dirty="0">
                <a:solidFill>
                  <a:srgbClr val="8A0000"/>
                </a:solidFill>
              </a:rPr>
              <a:t> (74%) i de </a:t>
            </a:r>
            <a:r>
              <a:rPr lang="ca-ES" altLang="es-ES" sz="1200" b="1" dirty="0">
                <a:solidFill>
                  <a:srgbClr val="8A0000"/>
                </a:solidFill>
              </a:rPr>
              <a:t>mesures sanitàries</a:t>
            </a:r>
            <a:r>
              <a:rPr lang="ca-ES" altLang="es-ES" sz="1200" dirty="0">
                <a:solidFill>
                  <a:srgbClr val="8A0000"/>
                </a:solidFill>
              </a:rPr>
              <a:t> (65%) han estat les dues principals mesures que s’han pres a les empreses per adaptar el procés de producció.</a:t>
            </a:r>
          </a:p>
          <a:p>
            <a:pPr algn="just">
              <a:spcBef>
                <a:spcPts val="600"/>
              </a:spcBef>
            </a:pPr>
            <a:r>
              <a:rPr lang="ca-ES" altLang="es-ES" sz="1200" dirty="0">
                <a:solidFill>
                  <a:srgbClr val="8A0000"/>
                </a:solidFill>
              </a:rPr>
              <a:t>En segon lloc, aproximadament 4 de cada 10 empreses han aplicat </a:t>
            </a:r>
            <a:r>
              <a:rPr lang="ca-ES" altLang="es-ES" sz="1200" dirty="0" err="1">
                <a:solidFill>
                  <a:srgbClr val="8A0000"/>
                </a:solidFill>
              </a:rPr>
              <a:t>EROs</a:t>
            </a:r>
            <a:r>
              <a:rPr lang="ca-ES" altLang="es-ES" sz="1200" dirty="0">
                <a:solidFill>
                  <a:srgbClr val="8A0000"/>
                </a:solidFill>
              </a:rPr>
              <a:t>/</a:t>
            </a:r>
            <a:r>
              <a:rPr lang="ca-ES" altLang="es-ES" sz="1200" dirty="0" err="1">
                <a:solidFill>
                  <a:srgbClr val="8A0000"/>
                </a:solidFill>
              </a:rPr>
              <a:t>ERTOs</a:t>
            </a:r>
            <a:r>
              <a:rPr lang="ca-ES" altLang="es-ES" sz="1200" dirty="0">
                <a:solidFill>
                  <a:srgbClr val="8A0000"/>
                </a:solidFill>
              </a:rPr>
              <a:t> i/o han realitzat la digitalització de processos.</a:t>
            </a:r>
          </a:p>
        </p:txBody>
      </p:sp>
      <p:graphicFrame>
        <p:nvGraphicFramePr>
          <p:cNvPr id="9" name="1 Gráfico">
            <a:extLst>
              <a:ext uri="{FF2B5EF4-FFF2-40B4-BE49-F238E27FC236}">
                <a16:creationId xmlns:a16="http://schemas.microsoft.com/office/drawing/2014/main" id="{8EEBBB3D-1CF7-49FB-BA94-D225B2C47420}"/>
              </a:ext>
            </a:extLst>
          </p:cNvPr>
          <p:cNvGraphicFramePr/>
          <p:nvPr>
            <p:extLst>
              <p:ext uri="{D42A27DB-BD31-4B8C-83A1-F6EECF244321}">
                <p14:modId xmlns:p14="http://schemas.microsoft.com/office/powerpoint/2010/main" val="3867388944"/>
              </p:ext>
            </p:extLst>
          </p:nvPr>
        </p:nvGraphicFramePr>
        <p:xfrm>
          <a:off x="750890" y="1962822"/>
          <a:ext cx="5300286" cy="419310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306262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2770" name="Text Box 2"/>
          <p:cNvSpPr txBox="1">
            <a:spLocks noChangeArrowheads="1"/>
          </p:cNvSpPr>
          <p:nvPr/>
        </p:nvSpPr>
        <p:spPr bwMode="auto">
          <a:xfrm>
            <a:off x="750889" y="1272587"/>
            <a:ext cx="526029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pPr>
            <a:r>
              <a:rPr lang="ca-ES" sz="1400" b="1" dirty="0">
                <a:solidFill>
                  <a:srgbClr val="6B5C4F"/>
                </a:solidFill>
              </a:rPr>
              <a:t>I quines mesures s’han pres a la teva empresa en relació als processos de comercialització i vendes? </a:t>
            </a:r>
          </a:p>
        </p:txBody>
      </p:sp>
      <p:sp>
        <p:nvSpPr>
          <p:cNvPr id="672771" name="Rectangle 3"/>
          <p:cNvSpPr>
            <a:spLocks noChangeArrowheads="1"/>
          </p:cNvSpPr>
          <p:nvPr/>
        </p:nvSpPr>
        <p:spPr bwMode="auto">
          <a:xfrm>
            <a:off x="720000" y="252000"/>
            <a:ext cx="87376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eaLnBrk="1" hangingPunct="1"/>
            <a:r>
              <a:rPr lang="ca-ES" altLang="es-ES" sz="1500" b="1" dirty="0">
                <a:solidFill>
                  <a:srgbClr val="8A0000"/>
                </a:solidFill>
                <a:latin typeface="Century Gothic" pitchFamily="34" charset="0"/>
              </a:rPr>
              <a:t>Temes d’Actualitat ►</a:t>
            </a:r>
          </a:p>
        </p:txBody>
      </p:sp>
      <p:sp>
        <p:nvSpPr>
          <p:cNvPr id="672772" name="Rectangle 4"/>
          <p:cNvSpPr>
            <a:spLocks noChangeArrowheads="1"/>
          </p:cNvSpPr>
          <p:nvPr/>
        </p:nvSpPr>
        <p:spPr bwMode="auto">
          <a:xfrm>
            <a:off x="720000" y="576000"/>
            <a:ext cx="7272337"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a:r>
              <a:rPr lang="es-ES" altLang="es-ES" sz="1900" b="1" dirty="0">
                <a:solidFill>
                  <a:srgbClr val="6B5C4F"/>
                </a:solidFill>
                <a:latin typeface="Century Gothic" pitchFamily="34" charset="0"/>
              </a:rPr>
              <a:t>COVID19: </a:t>
            </a:r>
            <a:r>
              <a:rPr lang="ca-ES" altLang="es-ES" sz="1900" b="1" dirty="0">
                <a:solidFill>
                  <a:srgbClr val="6B5C4F"/>
                </a:solidFill>
                <a:latin typeface="Century Gothic" pitchFamily="34" charset="0"/>
              </a:rPr>
              <a:t>Mesures adoptades a l’empresa</a:t>
            </a:r>
          </a:p>
        </p:txBody>
      </p:sp>
      <p:sp>
        <p:nvSpPr>
          <p:cNvPr id="10" name="Rectangle 28"/>
          <p:cNvSpPr>
            <a:spLocks noChangeArrowheads="1"/>
          </p:cNvSpPr>
          <p:nvPr/>
        </p:nvSpPr>
        <p:spPr bwMode="auto">
          <a:xfrm>
            <a:off x="5948000" y="1427325"/>
            <a:ext cx="359825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endParaRPr lang="ca-ES" altLang="es-ES" sz="1200" dirty="0"/>
          </a:p>
          <a:p>
            <a:pPr algn="just"/>
            <a:endParaRPr lang="ca-ES" altLang="es-ES" sz="1200" dirty="0"/>
          </a:p>
        </p:txBody>
      </p:sp>
      <p:sp>
        <p:nvSpPr>
          <p:cNvPr id="11" name="Marcador de número de diapositiva 1"/>
          <p:cNvSpPr txBox="1">
            <a:spLocks/>
          </p:cNvSpPr>
          <p:nvPr/>
        </p:nvSpPr>
        <p:spPr>
          <a:xfrm>
            <a:off x="9255219" y="6356351"/>
            <a:ext cx="608806" cy="365125"/>
          </a:xfrm>
          <a:prstGeom prst="rect">
            <a:avLst/>
          </a:prstGeom>
        </p:spPr>
        <p:txBody>
          <a:bodyPr/>
          <a:lstStyle>
            <a:defPPr>
              <a:defRPr lang="ca-ES"/>
            </a:defPPr>
            <a:lvl1pPr algn="l" rtl="0" fontAlgn="base">
              <a:spcBef>
                <a:spcPct val="0"/>
              </a:spcBef>
              <a:spcAft>
                <a:spcPct val="0"/>
              </a:spcAft>
              <a:defRPr sz="1000" kern="1200">
                <a:solidFill>
                  <a:schemeClr val="tx1"/>
                </a:solidFill>
                <a:latin typeface="Century Gothic" pitchFamily="34" charset="0"/>
                <a:ea typeface="+mn-ea"/>
                <a:cs typeface="+mn-cs"/>
              </a:defRPr>
            </a:lvl1pPr>
            <a:lvl2pPr marL="457200" algn="l" rtl="0" fontAlgn="base">
              <a:spcBef>
                <a:spcPct val="0"/>
              </a:spcBef>
              <a:spcAft>
                <a:spcPct val="0"/>
              </a:spcAft>
              <a:defRPr sz="1000" kern="1200">
                <a:solidFill>
                  <a:schemeClr val="tx1"/>
                </a:solidFill>
                <a:latin typeface="Century Gothic" pitchFamily="34" charset="0"/>
                <a:ea typeface="+mn-ea"/>
                <a:cs typeface="+mn-cs"/>
              </a:defRPr>
            </a:lvl2pPr>
            <a:lvl3pPr marL="914400" algn="l" rtl="0" fontAlgn="base">
              <a:spcBef>
                <a:spcPct val="0"/>
              </a:spcBef>
              <a:spcAft>
                <a:spcPct val="0"/>
              </a:spcAft>
              <a:defRPr sz="1000" kern="1200">
                <a:solidFill>
                  <a:schemeClr val="tx1"/>
                </a:solidFill>
                <a:latin typeface="Century Gothic" pitchFamily="34" charset="0"/>
                <a:ea typeface="+mn-ea"/>
                <a:cs typeface="+mn-cs"/>
              </a:defRPr>
            </a:lvl3pPr>
            <a:lvl4pPr marL="1371600" algn="l" rtl="0" fontAlgn="base">
              <a:spcBef>
                <a:spcPct val="0"/>
              </a:spcBef>
              <a:spcAft>
                <a:spcPct val="0"/>
              </a:spcAft>
              <a:defRPr sz="1000" kern="1200">
                <a:solidFill>
                  <a:schemeClr val="tx1"/>
                </a:solidFill>
                <a:latin typeface="Century Gothic" pitchFamily="34" charset="0"/>
                <a:ea typeface="+mn-ea"/>
                <a:cs typeface="+mn-cs"/>
              </a:defRPr>
            </a:lvl4pPr>
            <a:lvl5pPr marL="1828800" algn="l" rtl="0" fontAlgn="base">
              <a:spcBef>
                <a:spcPct val="0"/>
              </a:spcBef>
              <a:spcAft>
                <a:spcPct val="0"/>
              </a:spcAft>
              <a:defRPr sz="1000" kern="1200">
                <a:solidFill>
                  <a:schemeClr val="tx1"/>
                </a:solidFill>
                <a:latin typeface="Century Gothic" pitchFamily="34" charset="0"/>
                <a:ea typeface="+mn-ea"/>
                <a:cs typeface="+mn-cs"/>
              </a:defRPr>
            </a:lvl5pPr>
            <a:lvl6pPr marL="2286000" algn="l" defTabSz="914400" rtl="0" eaLnBrk="1" latinLnBrk="0" hangingPunct="1">
              <a:defRPr sz="1000" kern="1200">
                <a:solidFill>
                  <a:schemeClr val="tx1"/>
                </a:solidFill>
                <a:latin typeface="Century Gothic" pitchFamily="34" charset="0"/>
                <a:ea typeface="+mn-ea"/>
                <a:cs typeface="+mn-cs"/>
              </a:defRPr>
            </a:lvl6pPr>
            <a:lvl7pPr marL="2743200" algn="l" defTabSz="914400" rtl="0" eaLnBrk="1" latinLnBrk="0" hangingPunct="1">
              <a:defRPr sz="1000" kern="1200">
                <a:solidFill>
                  <a:schemeClr val="tx1"/>
                </a:solidFill>
                <a:latin typeface="Century Gothic" pitchFamily="34" charset="0"/>
                <a:ea typeface="+mn-ea"/>
                <a:cs typeface="+mn-cs"/>
              </a:defRPr>
            </a:lvl7pPr>
            <a:lvl8pPr marL="3200400" algn="l" defTabSz="914400" rtl="0" eaLnBrk="1" latinLnBrk="0" hangingPunct="1">
              <a:defRPr sz="1000" kern="1200">
                <a:solidFill>
                  <a:schemeClr val="tx1"/>
                </a:solidFill>
                <a:latin typeface="Century Gothic" pitchFamily="34" charset="0"/>
                <a:ea typeface="+mn-ea"/>
                <a:cs typeface="+mn-cs"/>
              </a:defRPr>
            </a:lvl8pPr>
            <a:lvl9pPr marL="3657600" algn="l" defTabSz="914400" rtl="0" eaLnBrk="1" latinLnBrk="0" hangingPunct="1">
              <a:defRPr sz="1000" kern="1200">
                <a:solidFill>
                  <a:schemeClr val="tx1"/>
                </a:solidFill>
                <a:latin typeface="Century Gothic" pitchFamily="34" charset="0"/>
                <a:ea typeface="+mn-ea"/>
                <a:cs typeface="+mn-cs"/>
              </a:defRPr>
            </a:lvl9pPr>
          </a:lstStyle>
          <a:p>
            <a:r>
              <a:rPr lang="es-ES" dirty="0"/>
              <a:t>18</a:t>
            </a:r>
            <a:endParaRPr lang="ca-ES" dirty="0"/>
          </a:p>
        </p:txBody>
      </p:sp>
      <p:sp>
        <p:nvSpPr>
          <p:cNvPr id="8" name="Rectangle 28"/>
          <p:cNvSpPr>
            <a:spLocks noChangeArrowheads="1"/>
          </p:cNvSpPr>
          <p:nvPr/>
        </p:nvSpPr>
        <p:spPr bwMode="auto">
          <a:xfrm>
            <a:off x="5764045" y="2583787"/>
            <a:ext cx="3693555"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ts val="600"/>
              </a:spcBef>
            </a:pPr>
            <a:r>
              <a:rPr lang="ca-ES" altLang="es-ES" sz="1200" dirty="0">
                <a:solidFill>
                  <a:srgbClr val="8A0000"/>
                </a:solidFill>
              </a:rPr>
              <a:t>En l’àmbit dels processos de comercialització i vendes, la mesura més utilitzada ha estat l'</a:t>
            </a:r>
            <a:r>
              <a:rPr lang="ca-ES" altLang="es-ES" sz="1200" b="1" dirty="0">
                <a:solidFill>
                  <a:srgbClr val="8A0000"/>
                </a:solidFill>
              </a:rPr>
              <a:t>impuls de la venda online</a:t>
            </a:r>
            <a:r>
              <a:rPr lang="ca-ES" altLang="es-ES" sz="1200" dirty="0">
                <a:solidFill>
                  <a:srgbClr val="8A0000"/>
                </a:solidFill>
              </a:rPr>
              <a:t> (37%).</a:t>
            </a:r>
          </a:p>
          <a:p>
            <a:pPr algn="just">
              <a:spcBef>
                <a:spcPts val="600"/>
              </a:spcBef>
            </a:pPr>
            <a:r>
              <a:rPr lang="ca-ES" altLang="es-ES" sz="1200" dirty="0">
                <a:solidFill>
                  <a:srgbClr val="8A0000"/>
                </a:solidFill>
              </a:rPr>
              <a:t>A continuació destaca un major anàlisi de les dades del mercat i fer publicitat online.</a:t>
            </a:r>
          </a:p>
          <a:p>
            <a:pPr algn="just">
              <a:spcBef>
                <a:spcPts val="600"/>
              </a:spcBef>
            </a:pPr>
            <a:r>
              <a:rPr lang="ca-ES" altLang="es-ES" sz="1200" dirty="0">
                <a:solidFill>
                  <a:srgbClr val="8A0000"/>
                </a:solidFill>
              </a:rPr>
              <a:t>Destacar que </a:t>
            </a:r>
            <a:r>
              <a:rPr lang="ca-ES" altLang="es-ES" sz="1200" b="1" dirty="0">
                <a:solidFill>
                  <a:srgbClr val="8A0000"/>
                </a:solidFill>
              </a:rPr>
              <a:t>3 de cada 10 </a:t>
            </a:r>
            <a:r>
              <a:rPr lang="ca-ES" altLang="es-ES" sz="1200" dirty="0">
                <a:solidFill>
                  <a:srgbClr val="8A0000"/>
                </a:solidFill>
              </a:rPr>
              <a:t>empreses no han pres </a:t>
            </a:r>
            <a:r>
              <a:rPr lang="ca-ES" altLang="es-ES" sz="1200" b="1" dirty="0">
                <a:solidFill>
                  <a:srgbClr val="8A0000"/>
                </a:solidFill>
              </a:rPr>
              <a:t>cap mesura </a:t>
            </a:r>
            <a:r>
              <a:rPr lang="ca-ES" altLang="es-ES" sz="1200" dirty="0">
                <a:solidFill>
                  <a:srgbClr val="8A0000"/>
                </a:solidFill>
              </a:rPr>
              <a:t>en aquest àmbit.</a:t>
            </a:r>
          </a:p>
        </p:txBody>
      </p:sp>
      <p:graphicFrame>
        <p:nvGraphicFramePr>
          <p:cNvPr id="9" name="1 Gráfico">
            <a:extLst>
              <a:ext uri="{FF2B5EF4-FFF2-40B4-BE49-F238E27FC236}">
                <a16:creationId xmlns:a16="http://schemas.microsoft.com/office/drawing/2014/main" id="{8EEBBB3D-1CF7-49FB-BA94-D225B2C47420}"/>
              </a:ext>
            </a:extLst>
          </p:cNvPr>
          <p:cNvGraphicFramePr/>
          <p:nvPr>
            <p:extLst>
              <p:ext uri="{D42A27DB-BD31-4B8C-83A1-F6EECF244321}">
                <p14:modId xmlns:p14="http://schemas.microsoft.com/office/powerpoint/2010/main" val="1108879822"/>
              </p:ext>
            </p:extLst>
          </p:nvPr>
        </p:nvGraphicFramePr>
        <p:xfrm>
          <a:off x="750890" y="1962822"/>
          <a:ext cx="5300286" cy="4193105"/>
        </p:xfrm>
        <a:graphic>
          <a:graphicData uri="http://schemas.openxmlformats.org/drawingml/2006/chart">
            <c:chart xmlns:c="http://schemas.openxmlformats.org/drawingml/2006/chart" xmlns:r="http://schemas.openxmlformats.org/officeDocument/2006/relationships" r:id="rId3"/>
          </a:graphicData>
        </a:graphic>
      </p:graphicFrame>
      <p:sp>
        <p:nvSpPr>
          <p:cNvPr id="13" name="Globo: línea con barra de énfasis 12">
            <a:extLst>
              <a:ext uri="{FF2B5EF4-FFF2-40B4-BE49-F238E27FC236}">
                <a16:creationId xmlns:a16="http://schemas.microsoft.com/office/drawing/2014/main" id="{F450C073-8054-47AF-A971-80D332AD9A03}"/>
              </a:ext>
            </a:extLst>
          </p:cNvPr>
          <p:cNvSpPr/>
          <p:nvPr/>
        </p:nvSpPr>
        <p:spPr>
          <a:xfrm>
            <a:off x="3715079" y="4658565"/>
            <a:ext cx="3440101" cy="453837"/>
          </a:xfrm>
          <a:prstGeom prst="accentCallout1">
            <a:avLst>
              <a:gd name="adj1" fmla="val 19887"/>
              <a:gd name="adj2" fmla="val -15"/>
              <a:gd name="adj3" fmla="val 35489"/>
              <a:gd name="adj4" fmla="val -9495"/>
            </a:avLst>
          </a:prstGeom>
          <a:noFill/>
          <a:ln w="9525">
            <a:solidFill>
              <a:srgbClr val="8A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ca-ES" sz="800" dirty="0">
                <a:solidFill>
                  <a:schemeClr val="tx1"/>
                </a:solidFill>
                <a:latin typeface="+mj-lt"/>
              </a:rPr>
              <a:t>Reforçar les accions comercials. </a:t>
            </a:r>
          </a:p>
          <a:p>
            <a:pPr marL="171450" indent="-171450">
              <a:buFont typeface="Arial" panose="020B0604020202020204" pitchFamily="34" charset="0"/>
              <a:buChar char="•"/>
            </a:pPr>
            <a:r>
              <a:rPr lang="ca-ES" sz="800" dirty="0">
                <a:solidFill>
                  <a:schemeClr val="tx1"/>
                </a:solidFill>
                <a:latin typeface="+mj-lt"/>
              </a:rPr>
              <a:t>Innovar en serveis donant resposta a necessitats que han sorgit amb la pandèmia.</a:t>
            </a:r>
          </a:p>
        </p:txBody>
      </p:sp>
    </p:spTree>
    <p:extLst>
      <p:ext uri="{BB962C8B-B14F-4D97-AF65-F5344CB8AC3E}">
        <p14:creationId xmlns:p14="http://schemas.microsoft.com/office/powerpoint/2010/main" val="8698455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2770" name="Text Box 2"/>
          <p:cNvSpPr txBox="1">
            <a:spLocks noChangeArrowheads="1"/>
          </p:cNvSpPr>
          <p:nvPr/>
        </p:nvSpPr>
        <p:spPr bwMode="auto">
          <a:xfrm>
            <a:off x="750889" y="1272587"/>
            <a:ext cx="526029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pPr>
            <a:r>
              <a:rPr lang="ca-ES" sz="1400" b="1" dirty="0">
                <a:solidFill>
                  <a:srgbClr val="6B5C4F"/>
                </a:solidFill>
              </a:rPr>
              <a:t>Quina ha estat la situació de la teva empresa en cadascuna de les fases? </a:t>
            </a:r>
          </a:p>
        </p:txBody>
      </p:sp>
      <p:sp>
        <p:nvSpPr>
          <p:cNvPr id="672771" name="Rectangle 3"/>
          <p:cNvSpPr>
            <a:spLocks noChangeArrowheads="1"/>
          </p:cNvSpPr>
          <p:nvPr/>
        </p:nvSpPr>
        <p:spPr bwMode="auto">
          <a:xfrm>
            <a:off x="720000" y="252000"/>
            <a:ext cx="87376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eaLnBrk="1" hangingPunct="1"/>
            <a:r>
              <a:rPr lang="ca-ES" altLang="es-ES" sz="1500" b="1" dirty="0">
                <a:solidFill>
                  <a:srgbClr val="8A0000"/>
                </a:solidFill>
                <a:latin typeface="Century Gothic" pitchFamily="34" charset="0"/>
              </a:rPr>
              <a:t>Temes d’Actualitat ►</a:t>
            </a:r>
          </a:p>
        </p:txBody>
      </p:sp>
      <p:sp>
        <p:nvSpPr>
          <p:cNvPr id="672772" name="Rectangle 4"/>
          <p:cNvSpPr>
            <a:spLocks noChangeArrowheads="1"/>
          </p:cNvSpPr>
          <p:nvPr/>
        </p:nvSpPr>
        <p:spPr bwMode="auto">
          <a:xfrm>
            <a:off x="720000" y="576000"/>
            <a:ext cx="7272337"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a:r>
              <a:rPr lang="ca-ES" altLang="es-ES" sz="1900" b="1" dirty="0">
                <a:solidFill>
                  <a:srgbClr val="6B5C4F"/>
                </a:solidFill>
                <a:latin typeface="Century Gothic" pitchFamily="34" charset="0"/>
              </a:rPr>
              <a:t>COVID19: Situació de l’empresa en cada fase</a:t>
            </a:r>
          </a:p>
        </p:txBody>
      </p:sp>
      <p:sp>
        <p:nvSpPr>
          <p:cNvPr id="10" name="Rectangle 28"/>
          <p:cNvSpPr>
            <a:spLocks noChangeArrowheads="1"/>
          </p:cNvSpPr>
          <p:nvPr/>
        </p:nvSpPr>
        <p:spPr bwMode="auto">
          <a:xfrm>
            <a:off x="5948000" y="1427325"/>
            <a:ext cx="359825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endParaRPr lang="ca-ES" altLang="es-ES" sz="1200" dirty="0"/>
          </a:p>
          <a:p>
            <a:pPr algn="just"/>
            <a:endParaRPr lang="ca-ES" altLang="es-ES" sz="1200" dirty="0"/>
          </a:p>
        </p:txBody>
      </p:sp>
      <p:sp>
        <p:nvSpPr>
          <p:cNvPr id="11" name="Marcador de número de diapositiva 1"/>
          <p:cNvSpPr txBox="1">
            <a:spLocks/>
          </p:cNvSpPr>
          <p:nvPr/>
        </p:nvSpPr>
        <p:spPr>
          <a:xfrm>
            <a:off x="9255219" y="6356351"/>
            <a:ext cx="608806" cy="365125"/>
          </a:xfrm>
          <a:prstGeom prst="rect">
            <a:avLst/>
          </a:prstGeom>
        </p:spPr>
        <p:txBody>
          <a:bodyPr/>
          <a:lstStyle>
            <a:defPPr>
              <a:defRPr lang="ca-ES"/>
            </a:defPPr>
            <a:lvl1pPr algn="l" rtl="0" fontAlgn="base">
              <a:spcBef>
                <a:spcPct val="0"/>
              </a:spcBef>
              <a:spcAft>
                <a:spcPct val="0"/>
              </a:spcAft>
              <a:defRPr sz="1000" kern="1200">
                <a:solidFill>
                  <a:schemeClr val="tx1"/>
                </a:solidFill>
                <a:latin typeface="Century Gothic" pitchFamily="34" charset="0"/>
                <a:ea typeface="+mn-ea"/>
                <a:cs typeface="+mn-cs"/>
              </a:defRPr>
            </a:lvl1pPr>
            <a:lvl2pPr marL="457200" algn="l" rtl="0" fontAlgn="base">
              <a:spcBef>
                <a:spcPct val="0"/>
              </a:spcBef>
              <a:spcAft>
                <a:spcPct val="0"/>
              </a:spcAft>
              <a:defRPr sz="1000" kern="1200">
                <a:solidFill>
                  <a:schemeClr val="tx1"/>
                </a:solidFill>
                <a:latin typeface="Century Gothic" pitchFamily="34" charset="0"/>
                <a:ea typeface="+mn-ea"/>
                <a:cs typeface="+mn-cs"/>
              </a:defRPr>
            </a:lvl2pPr>
            <a:lvl3pPr marL="914400" algn="l" rtl="0" fontAlgn="base">
              <a:spcBef>
                <a:spcPct val="0"/>
              </a:spcBef>
              <a:spcAft>
                <a:spcPct val="0"/>
              </a:spcAft>
              <a:defRPr sz="1000" kern="1200">
                <a:solidFill>
                  <a:schemeClr val="tx1"/>
                </a:solidFill>
                <a:latin typeface="Century Gothic" pitchFamily="34" charset="0"/>
                <a:ea typeface="+mn-ea"/>
                <a:cs typeface="+mn-cs"/>
              </a:defRPr>
            </a:lvl3pPr>
            <a:lvl4pPr marL="1371600" algn="l" rtl="0" fontAlgn="base">
              <a:spcBef>
                <a:spcPct val="0"/>
              </a:spcBef>
              <a:spcAft>
                <a:spcPct val="0"/>
              </a:spcAft>
              <a:defRPr sz="1000" kern="1200">
                <a:solidFill>
                  <a:schemeClr val="tx1"/>
                </a:solidFill>
                <a:latin typeface="Century Gothic" pitchFamily="34" charset="0"/>
                <a:ea typeface="+mn-ea"/>
                <a:cs typeface="+mn-cs"/>
              </a:defRPr>
            </a:lvl4pPr>
            <a:lvl5pPr marL="1828800" algn="l" rtl="0" fontAlgn="base">
              <a:spcBef>
                <a:spcPct val="0"/>
              </a:spcBef>
              <a:spcAft>
                <a:spcPct val="0"/>
              </a:spcAft>
              <a:defRPr sz="1000" kern="1200">
                <a:solidFill>
                  <a:schemeClr val="tx1"/>
                </a:solidFill>
                <a:latin typeface="Century Gothic" pitchFamily="34" charset="0"/>
                <a:ea typeface="+mn-ea"/>
                <a:cs typeface="+mn-cs"/>
              </a:defRPr>
            </a:lvl5pPr>
            <a:lvl6pPr marL="2286000" algn="l" defTabSz="914400" rtl="0" eaLnBrk="1" latinLnBrk="0" hangingPunct="1">
              <a:defRPr sz="1000" kern="1200">
                <a:solidFill>
                  <a:schemeClr val="tx1"/>
                </a:solidFill>
                <a:latin typeface="Century Gothic" pitchFamily="34" charset="0"/>
                <a:ea typeface="+mn-ea"/>
                <a:cs typeface="+mn-cs"/>
              </a:defRPr>
            </a:lvl6pPr>
            <a:lvl7pPr marL="2743200" algn="l" defTabSz="914400" rtl="0" eaLnBrk="1" latinLnBrk="0" hangingPunct="1">
              <a:defRPr sz="1000" kern="1200">
                <a:solidFill>
                  <a:schemeClr val="tx1"/>
                </a:solidFill>
                <a:latin typeface="Century Gothic" pitchFamily="34" charset="0"/>
                <a:ea typeface="+mn-ea"/>
                <a:cs typeface="+mn-cs"/>
              </a:defRPr>
            </a:lvl7pPr>
            <a:lvl8pPr marL="3200400" algn="l" defTabSz="914400" rtl="0" eaLnBrk="1" latinLnBrk="0" hangingPunct="1">
              <a:defRPr sz="1000" kern="1200">
                <a:solidFill>
                  <a:schemeClr val="tx1"/>
                </a:solidFill>
                <a:latin typeface="Century Gothic" pitchFamily="34" charset="0"/>
                <a:ea typeface="+mn-ea"/>
                <a:cs typeface="+mn-cs"/>
              </a:defRPr>
            </a:lvl8pPr>
            <a:lvl9pPr marL="3657600" algn="l" defTabSz="914400" rtl="0" eaLnBrk="1" latinLnBrk="0" hangingPunct="1">
              <a:defRPr sz="1000" kern="1200">
                <a:solidFill>
                  <a:schemeClr val="tx1"/>
                </a:solidFill>
                <a:latin typeface="Century Gothic" pitchFamily="34" charset="0"/>
                <a:ea typeface="+mn-ea"/>
                <a:cs typeface="+mn-cs"/>
              </a:defRPr>
            </a:lvl9pPr>
          </a:lstStyle>
          <a:p>
            <a:r>
              <a:rPr lang="es-ES" dirty="0"/>
              <a:t>18</a:t>
            </a:r>
            <a:endParaRPr lang="ca-ES" dirty="0"/>
          </a:p>
        </p:txBody>
      </p:sp>
      <p:sp>
        <p:nvSpPr>
          <p:cNvPr id="8" name="Rectangle 28"/>
          <p:cNvSpPr>
            <a:spLocks noChangeArrowheads="1"/>
          </p:cNvSpPr>
          <p:nvPr/>
        </p:nvSpPr>
        <p:spPr bwMode="auto">
          <a:xfrm>
            <a:off x="4899660" y="2167075"/>
            <a:ext cx="4831079" cy="2723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ts val="600"/>
              </a:spcBef>
            </a:pPr>
            <a:r>
              <a:rPr lang="ca-ES" altLang="es-ES" sz="1200" dirty="0">
                <a:solidFill>
                  <a:srgbClr val="8A0000"/>
                </a:solidFill>
              </a:rPr>
              <a:t>A la </a:t>
            </a:r>
            <a:r>
              <a:rPr lang="ca-ES" altLang="es-ES" sz="1200" b="1" dirty="0">
                <a:solidFill>
                  <a:srgbClr val="8A0000"/>
                </a:solidFill>
              </a:rPr>
              <a:t>fase 0</a:t>
            </a:r>
            <a:r>
              <a:rPr lang="ca-ES" altLang="es-ES" sz="1200" dirty="0">
                <a:solidFill>
                  <a:srgbClr val="8A0000"/>
                </a:solidFill>
              </a:rPr>
              <a:t> el </a:t>
            </a:r>
            <a:r>
              <a:rPr lang="ca-ES" altLang="es-ES" sz="1200" b="1" dirty="0">
                <a:solidFill>
                  <a:srgbClr val="8A0000"/>
                </a:solidFill>
              </a:rPr>
              <a:t>teletreball</a:t>
            </a:r>
            <a:r>
              <a:rPr lang="ca-ES" altLang="es-ES" sz="1200" dirty="0">
                <a:solidFill>
                  <a:srgbClr val="8A0000"/>
                </a:solidFill>
              </a:rPr>
              <a:t> va ser la solució més adoptada entre les empreses (39%). A continuació, trobem el mateix percentatge d’empreses tancades que obertes al públic.</a:t>
            </a:r>
          </a:p>
          <a:p>
            <a:pPr algn="just">
              <a:spcBef>
                <a:spcPts val="600"/>
              </a:spcBef>
            </a:pPr>
            <a:r>
              <a:rPr lang="ca-ES" altLang="es-ES" sz="1200" dirty="0">
                <a:solidFill>
                  <a:srgbClr val="8A0000"/>
                </a:solidFill>
              </a:rPr>
              <a:t>A la </a:t>
            </a:r>
            <a:r>
              <a:rPr lang="ca-ES" altLang="es-ES" sz="1200" b="1" dirty="0">
                <a:solidFill>
                  <a:srgbClr val="8A0000"/>
                </a:solidFill>
              </a:rPr>
              <a:t>fase 1</a:t>
            </a:r>
            <a:r>
              <a:rPr lang="ca-ES" altLang="es-ES" sz="1200" dirty="0">
                <a:solidFill>
                  <a:srgbClr val="8A0000"/>
                </a:solidFill>
              </a:rPr>
              <a:t>, el </a:t>
            </a:r>
            <a:r>
              <a:rPr lang="ca-ES" altLang="es-ES" sz="1200" b="1" dirty="0">
                <a:solidFill>
                  <a:srgbClr val="8A0000"/>
                </a:solidFill>
              </a:rPr>
              <a:t>teletreball</a:t>
            </a:r>
            <a:r>
              <a:rPr lang="ca-ES" altLang="es-ES" sz="1200" dirty="0">
                <a:solidFill>
                  <a:srgbClr val="8A0000"/>
                </a:solidFill>
              </a:rPr>
              <a:t> va continuar sent la mesura més habitual (33%) però el nombre d’empreses </a:t>
            </a:r>
            <a:r>
              <a:rPr lang="ca-ES" altLang="es-ES" sz="1200" b="1" dirty="0">
                <a:solidFill>
                  <a:srgbClr val="8A0000"/>
                </a:solidFill>
              </a:rPr>
              <a:t>obertes</a:t>
            </a:r>
            <a:r>
              <a:rPr lang="ca-ES" altLang="es-ES" sz="1200" dirty="0">
                <a:solidFill>
                  <a:srgbClr val="8A0000"/>
                </a:solidFill>
              </a:rPr>
              <a:t> va augmentar de manera significativa (26%). En aquesta fase, també cal destacar el treball a porta tancada.</a:t>
            </a:r>
          </a:p>
          <a:p>
            <a:pPr algn="just">
              <a:spcBef>
                <a:spcPts val="600"/>
              </a:spcBef>
            </a:pPr>
            <a:r>
              <a:rPr lang="ca-ES" altLang="es-ES" sz="1200" dirty="0">
                <a:solidFill>
                  <a:srgbClr val="8A0000"/>
                </a:solidFill>
              </a:rPr>
              <a:t>Finalment, a la </a:t>
            </a:r>
            <a:r>
              <a:rPr lang="ca-ES" altLang="es-ES" sz="1200" b="1" dirty="0">
                <a:solidFill>
                  <a:srgbClr val="8A0000"/>
                </a:solidFill>
              </a:rPr>
              <a:t>fase 2 </a:t>
            </a:r>
            <a:r>
              <a:rPr lang="ca-ES" altLang="es-ES" sz="1200" dirty="0">
                <a:solidFill>
                  <a:srgbClr val="8A0000"/>
                </a:solidFill>
              </a:rPr>
              <a:t>les empreses </a:t>
            </a:r>
            <a:r>
              <a:rPr lang="ca-ES" altLang="es-ES" sz="1200" b="1" dirty="0">
                <a:solidFill>
                  <a:srgbClr val="8A0000"/>
                </a:solidFill>
              </a:rPr>
              <a:t>obertes al públic </a:t>
            </a:r>
            <a:r>
              <a:rPr lang="ca-ES" altLang="es-ES" sz="1200" dirty="0">
                <a:solidFill>
                  <a:srgbClr val="8A0000"/>
                </a:solidFill>
              </a:rPr>
              <a:t>ja eren les majoritàries (41%), tot i que el teletreball continuava aplicant-se en el 28% de les empreses.</a:t>
            </a:r>
          </a:p>
          <a:p>
            <a:pPr algn="just">
              <a:spcBef>
                <a:spcPts val="600"/>
              </a:spcBef>
            </a:pPr>
            <a:r>
              <a:rPr lang="ca-ES" altLang="es-ES" sz="1200" dirty="0">
                <a:solidFill>
                  <a:srgbClr val="8A0000"/>
                </a:solidFill>
              </a:rPr>
              <a:t>Per tant, el teletreball i tenir l’empresa tancada han estat situacions que han reduït el seu pes a mesura que avançaven les fases.</a:t>
            </a:r>
          </a:p>
        </p:txBody>
      </p:sp>
      <p:graphicFrame>
        <p:nvGraphicFramePr>
          <p:cNvPr id="14" name="1 Gráfico">
            <a:extLst>
              <a:ext uri="{FF2B5EF4-FFF2-40B4-BE49-F238E27FC236}">
                <a16:creationId xmlns:a16="http://schemas.microsoft.com/office/drawing/2014/main" id="{BDB1331A-0070-436D-BA2B-639DC58D5B15}"/>
              </a:ext>
            </a:extLst>
          </p:cNvPr>
          <p:cNvGraphicFramePr/>
          <p:nvPr>
            <p:extLst>
              <p:ext uri="{D42A27DB-BD31-4B8C-83A1-F6EECF244321}">
                <p14:modId xmlns:p14="http://schemas.microsoft.com/office/powerpoint/2010/main" val="1201829966"/>
              </p:ext>
            </p:extLst>
          </p:nvPr>
        </p:nvGraphicFramePr>
        <p:xfrm>
          <a:off x="711035" y="1880256"/>
          <a:ext cx="4923411" cy="415478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146405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2770" name="Text Box 2"/>
          <p:cNvSpPr txBox="1">
            <a:spLocks noChangeArrowheads="1"/>
          </p:cNvSpPr>
          <p:nvPr/>
        </p:nvSpPr>
        <p:spPr bwMode="auto">
          <a:xfrm>
            <a:off x="750889" y="1272587"/>
            <a:ext cx="526029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pPr>
            <a:r>
              <a:rPr lang="ca-ES" sz="1400" b="1" dirty="0">
                <a:solidFill>
                  <a:srgbClr val="6B5C4F"/>
                </a:solidFill>
              </a:rPr>
              <a:t>Des de la direcció de l’empresa digues si s’ha treballat i identificat o descrit alguna de les següents temàtiques  </a:t>
            </a:r>
          </a:p>
        </p:txBody>
      </p:sp>
      <p:sp>
        <p:nvSpPr>
          <p:cNvPr id="672771" name="Rectangle 3"/>
          <p:cNvSpPr>
            <a:spLocks noChangeArrowheads="1"/>
          </p:cNvSpPr>
          <p:nvPr/>
        </p:nvSpPr>
        <p:spPr bwMode="auto">
          <a:xfrm>
            <a:off x="720000" y="252000"/>
            <a:ext cx="87376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eaLnBrk="1" hangingPunct="1"/>
            <a:r>
              <a:rPr lang="ca-ES" altLang="es-ES" sz="1500" b="1" dirty="0">
                <a:solidFill>
                  <a:srgbClr val="8A0000"/>
                </a:solidFill>
                <a:latin typeface="Century Gothic" pitchFamily="34" charset="0"/>
              </a:rPr>
              <a:t>Temes d’Actualitat ►</a:t>
            </a:r>
          </a:p>
        </p:txBody>
      </p:sp>
      <p:sp>
        <p:nvSpPr>
          <p:cNvPr id="672772" name="Rectangle 4"/>
          <p:cNvSpPr>
            <a:spLocks noChangeArrowheads="1"/>
          </p:cNvSpPr>
          <p:nvPr/>
        </p:nvSpPr>
        <p:spPr bwMode="auto">
          <a:xfrm>
            <a:off x="720000" y="576000"/>
            <a:ext cx="7272337"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a:r>
              <a:rPr lang="ca-ES" altLang="es-ES" sz="1900" b="1" dirty="0">
                <a:solidFill>
                  <a:srgbClr val="6B5C4F"/>
                </a:solidFill>
                <a:latin typeface="Century Gothic" pitchFamily="34" charset="0"/>
              </a:rPr>
              <a:t>COVID19: Temàtiques treballades des de la direcció</a:t>
            </a:r>
          </a:p>
        </p:txBody>
      </p:sp>
      <p:sp>
        <p:nvSpPr>
          <p:cNvPr id="10" name="Rectangle 28"/>
          <p:cNvSpPr>
            <a:spLocks noChangeArrowheads="1"/>
          </p:cNvSpPr>
          <p:nvPr/>
        </p:nvSpPr>
        <p:spPr bwMode="auto">
          <a:xfrm>
            <a:off x="5948000" y="1427325"/>
            <a:ext cx="359825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endParaRPr lang="ca-ES" altLang="es-ES" sz="1200" dirty="0"/>
          </a:p>
          <a:p>
            <a:pPr algn="just"/>
            <a:endParaRPr lang="ca-ES" altLang="es-ES" sz="1200" dirty="0"/>
          </a:p>
        </p:txBody>
      </p:sp>
      <p:sp>
        <p:nvSpPr>
          <p:cNvPr id="11" name="Marcador de número de diapositiva 1"/>
          <p:cNvSpPr txBox="1">
            <a:spLocks/>
          </p:cNvSpPr>
          <p:nvPr/>
        </p:nvSpPr>
        <p:spPr>
          <a:xfrm>
            <a:off x="9255219" y="6356351"/>
            <a:ext cx="608806" cy="365125"/>
          </a:xfrm>
          <a:prstGeom prst="rect">
            <a:avLst/>
          </a:prstGeom>
        </p:spPr>
        <p:txBody>
          <a:bodyPr/>
          <a:lstStyle>
            <a:defPPr>
              <a:defRPr lang="ca-ES"/>
            </a:defPPr>
            <a:lvl1pPr algn="l" rtl="0" fontAlgn="base">
              <a:spcBef>
                <a:spcPct val="0"/>
              </a:spcBef>
              <a:spcAft>
                <a:spcPct val="0"/>
              </a:spcAft>
              <a:defRPr sz="1000" kern="1200">
                <a:solidFill>
                  <a:schemeClr val="tx1"/>
                </a:solidFill>
                <a:latin typeface="Century Gothic" pitchFamily="34" charset="0"/>
                <a:ea typeface="+mn-ea"/>
                <a:cs typeface="+mn-cs"/>
              </a:defRPr>
            </a:lvl1pPr>
            <a:lvl2pPr marL="457200" algn="l" rtl="0" fontAlgn="base">
              <a:spcBef>
                <a:spcPct val="0"/>
              </a:spcBef>
              <a:spcAft>
                <a:spcPct val="0"/>
              </a:spcAft>
              <a:defRPr sz="1000" kern="1200">
                <a:solidFill>
                  <a:schemeClr val="tx1"/>
                </a:solidFill>
                <a:latin typeface="Century Gothic" pitchFamily="34" charset="0"/>
                <a:ea typeface="+mn-ea"/>
                <a:cs typeface="+mn-cs"/>
              </a:defRPr>
            </a:lvl2pPr>
            <a:lvl3pPr marL="914400" algn="l" rtl="0" fontAlgn="base">
              <a:spcBef>
                <a:spcPct val="0"/>
              </a:spcBef>
              <a:spcAft>
                <a:spcPct val="0"/>
              </a:spcAft>
              <a:defRPr sz="1000" kern="1200">
                <a:solidFill>
                  <a:schemeClr val="tx1"/>
                </a:solidFill>
                <a:latin typeface="Century Gothic" pitchFamily="34" charset="0"/>
                <a:ea typeface="+mn-ea"/>
                <a:cs typeface="+mn-cs"/>
              </a:defRPr>
            </a:lvl3pPr>
            <a:lvl4pPr marL="1371600" algn="l" rtl="0" fontAlgn="base">
              <a:spcBef>
                <a:spcPct val="0"/>
              </a:spcBef>
              <a:spcAft>
                <a:spcPct val="0"/>
              </a:spcAft>
              <a:defRPr sz="1000" kern="1200">
                <a:solidFill>
                  <a:schemeClr val="tx1"/>
                </a:solidFill>
                <a:latin typeface="Century Gothic" pitchFamily="34" charset="0"/>
                <a:ea typeface="+mn-ea"/>
                <a:cs typeface="+mn-cs"/>
              </a:defRPr>
            </a:lvl4pPr>
            <a:lvl5pPr marL="1828800" algn="l" rtl="0" fontAlgn="base">
              <a:spcBef>
                <a:spcPct val="0"/>
              </a:spcBef>
              <a:spcAft>
                <a:spcPct val="0"/>
              </a:spcAft>
              <a:defRPr sz="1000" kern="1200">
                <a:solidFill>
                  <a:schemeClr val="tx1"/>
                </a:solidFill>
                <a:latin typeface="Century Gothic" pitchFamily="34" charset="0"/>
                <a:ea typeface="+mn-ea"/>
                <a:cs typeface="+mn-cs"/>
              </a:defRPr>
            </a:lvl5pPr>
            <a:lvl6pPr marL="2286000" algn="l" defTabSz="914400" rtl="0" eaLnBrk="1" latinLnBrk="0" hangingPunct="1">
              <a:defRPr sz="1000" kern="1200">
                <a:solidFill>
                  <a:schemeClr val="tx1"/>
                </a:solidFill>
                <a:latin typeface="Century Gothic" pitchFamily="34" charset="0"/>
                <a:ea typeface="+mn-ea"/>
                <a:cs typeface="+mn-cs"/>
              </a:defRPr>
            </a:lvl6pPr>
            <a:lvl7pPr marL="2743200" algn="l" defTabSz="914400" rtl="0" eaLnBrk="1" latinLnBrk="0" hangingPunct="1">
              <a:defRPr sz="1000" kern="1200">
                <a:solidFill>
                  <a:schemeClr val="tx1"/>
                </a:solidFill>
                <a:latin typeface="Century Gothic" pitchFamily="34" charset="0"/>
                <a:ea typeface="+mn-ea"/>
                <a:cs typeface="+mn-cs"/>
              </a:defRPr>
            </a:lvl7pPr>
            <a:lvl8pPr marL="3200400" algn="l" defTabSz="914400" rtl="0" eaLnBrk="1" latinLnBrk="0" hangingPunct="1">
              <a:defRPr sz="1000" kern="1200">
                <a:solidFill>
                  <a:schemeClr val="tx1"/>
                </a:solidFill>
                <a:latin typeface="Century Gothic" pitchFamily="34" charset="0"/>
                <a:ea typeface="+mn-ea"/>
                <a:cs typeface="+mn-cs"/>
              </a:defRPr>
            </a:lvl8pPr>
            <a:lvl9pPr marL="3657600" algn="l" defTabSz="914400" rtl="0" eaLnBrk="1" latinLnBrk="0" hangingPunct="1">
              <a:defRPr sz="1000" kern="1200">
                <a:solidFill>
                  <a:schemeClr val="tx1"/>
                </a:solidFill>
                <a:latin typeface="Century Gothic" pitchFamily="34" charset="0"/>
                <a:ea typeface="+mn-ea"/>
                <a:cs typeface="+mn-cs"/>
              </a:defRPr>
            </a:lvl9pPr>
          </a:lstStyle>
          <a:p>
            <a:r>
              <a:rPr lang="es-ES" dirty="0"/>
              <a:t>18</a:t>
            </a:r>
            <a:endParaRPr lang="ca-ES" dirty="0"/>
          </a:p>
        </p:txBody>
      </p:sp>
      <p:sp>
        <p:nvSpPr>
          <p:cNvPr id="8" name="Rectangle 28"/>
          <p:cNvSpPr>
            <a:spLocks noChangeArrowheads="1"/>
          </p:cNvSpPr>
          <p:nvPr/>
        </p:nvSpPr>
        <p:spPr bwMode="auto">
          <a:xfrm>
            <a:off x="5948000" y="3721044"/>
            <a:ext cx="3693555" cy="14619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ts val="600"/>
              </a:spcBef>
            </a:pPr>
            <a:r>
              <a:rPr lang="ca-ES" altLang="es-ES" sz="1200" dirty="0">
                <a:solidFill>
                  <a:srgbClr val="8A0000"/>
                </a:solidFill>
              </a:rPr>
              <a:t>En més del 60% de les empreses s’han </a:t>
            </a:r>
            <a:r>
              <a:rPr lang="ca-ES" altLang="es-ES" sz="1200" b="1" dirty="0">
                <a:solidFill>
                  <a:srgbClr val="8A0000"/>
                </a:solidFill>
              </a:rPr>
              <a:t>treballat</a:t>
            </a:r>
            <a:r>
              <a:rPr lang="ca-ES" altLang="es-ES" sz="1200" dirty="0">
                <a:solidFill>
                  <a:srgbClr val="8A0000"/>
                </a:solidFill>
              </a:rPr>
              <a:t> o descrit per part de la direcció els </a:t>
            </a:r>
            <a:r>
              <a:rPr lang="ca-ES" altLang="es-ES" sz="1200" b="1" dirty="0">
                <a:solidFill>
                  <a:srgbClr val="8A0000"/>
                </a:solidFill>
              </a:rPr>
              <a:t>escenaris de futur</a:t>
            </a:r>
            <a:r>
              <a:rPr lang="ca-ES" altLang="es-ES" sz="1200" dirty="0">
                <a:solidFill>
                  <a:srgbClr val="8A0000"/>
                </a:solidFill>
              </a:rPr>
              <a:t> en relació al sector d’activitat, noves </a:t>
            </a:r>
            <a:r>
              <a:rPr lang="ca-ES" altLang="es-ES" sz="1200" b="1" dirty="0">
                <a:solidFill>
                  <a:srgbClr val="8A0000"/>
                </a:solidFill>
              </a:rPr>
              <a:t>estratègies</a:t>
            </a:r>
            <a:r>
              <a:rPr lang="ca-ES" altLang="es-ES" sz="1200" dirty="0">
                <a:solidFill>
                  <a:srgbClr val="8A0000"/>
                </a:solidFill>
              </a:rPr>
              <a:t> i </a:t>
            </a:r>
            <a:r>
              <a:rPr lang="ca-ES" altLang="es-ES" sz="1200" b="1" dirty="0">
                <a:solidFill>
                  <a:srgbClr val="8A0000"/>
                </a:solidFill>
              </a:rPr>
              <a:t>plans d’actuació a curt termini</a:t>
            </a:r>
            <a:r>
              <a:rPr lang="ca-ES" altLang="es-ES" sz="1200" dirty="0">
                <a:solidFill>
                  <a:srgbClr val="8A0000"/>
                </a:solidFill>
              </a:rPr>
              <a:t>.</a:t>
            </a:r>
          </a:p>
          <a:p>
            <a:pPr algn="just">
              <a:spcBef>
                <a:spcPts val="600"/>
              </a:spcBef>
            </a:pPr>
            <a:r>
              <a:rPr lang="ca-ES" altLang="es-ES" sz="1200" dirty="0">
                <a:solidFill>
                  <a:srgbClr val="8A0000"/>
                </a:solidFill>
              </a:rPr>
              <a:t>En segon lloc, s’han refet objectius, incrementat el finançament, revisar les inversions i revisar el model de negoci.</a:t>
            </a:r>
          </a:p>
        </p:txBody>
      </p:sp>
      <p:graphicFrame>
        <p:nvGraphicFramePr>
          <p:cNvPr id="9" name="1 Gráfico">
            <a:extLst>
              <a:ext uri="{FF2B5EF4-FFF2-40B4-BE49-F238E27FC236}">
                <a16:creationId xmlns:a16="http://schemas.microsoft.com/office/drawing/2014/main" id="{8EEBBB3D-1CF7-49FB-BA94-D225B2C47420}"/>
              </a:ext>
            </a:extLst>
          </p:cNvPr>
          <p:cNvGraphicFramePr/>
          <p:nvPr>
            <p:extLst>
              <p:ext uri="{D42A27DB-BD31-4B8C-83A1-F6EECF244321}">
                <p14:modId xmlns:p14="http://schemas.microsoft.com/office/powerpoint/2010/main" val="1952831108"/>
              </p:ext>
            </p:extLst>
          </p:nvPr>
        </p:nvGraphicFramePr>
        <p:xfrm>
          <a:off x="750889" y="1962822"/>
          <a:ext cx="5815373" cy="419310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884072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2770" name="Text Box 2"/>
          <p:cNvSpPr txBox="1">
            <a:spLocks noChangeArrowheads="1"/>
          </p:cNvSpPr>
          <p:nvPr/>
        </p:nvSpPr>
        <p:spPr bwMode="auto">
          <a:xfrm>
            <a:off x="750889" y="1272587"/>
            <a:ext cx="5260297"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pPr>
            <a:r>
              <a:rPr lang="ca-ES" sz="1400" b="1" dirty="0">
                <a:solidFill>
                  <a:srgbClr val="6B5C4F"/>
                </a:solidFill>
              </a:rPr>
              <a:t>I quin preveus que pot ser el termini per a que l’activitat econòmica del teu sector es situï en nivells similars als d’abans d’aquesta crisi?  </a:t>
            </a:r>
          </a:p>
        </p:txBody>
      </p:sp>
      <p:sp>
        <p:nvSpPr>
          <p:cNvPr id="672771" name="Rectangle 3"/>
          <p:cNvSpPr>
            <a:spLocks noChangeArrowheads="1"/>
          </p:cNvSpPr>
          <p:nvPr/>
        </p:nvSpPr>
        <p:spPr bwMode="auto">
          <a:xfrm>
            <a:off x="720000" y="252000"/>
            <a:ext cx="87376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eaLnBrk="1" hangingPunct="1"/>
            <a:r>
              <a:rPr lang="ca-ES" altLang="es-ES" sz="1500" b="1" dirty="0">
                <a:solidFill>
                  <a:srgbClr val="8A0000"/>
                </a:solidFill>
                <a:latin typeface="Century Gothic" pitchFamily="34" charset="0"/>
              </a:rPr>
              <a:t>Temes d’Actualitat ►</a:t>
            </a:r>
          </a:p>
        </p:txBody>
      </p:sp>
      <p:sp>
        <p:nvSpPr>
          <p:cNvPr id="672772" name="Rectangle 4"/>
          <p:cNvSpPr>
            <a:spLocks noChangeArrowheads="1"/>
          </p:cNvSpPr>
          <p:nvPr/>
        </p:nvSpPr>
        <p:spPr bwMode="auto">
          <a:xfrm>
            <a:off x="720000" y="576000"/>
            <a:ext cx="7272337"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a:r>
              <a:rPr lang="ca-ES" altLang="es-ES" sz="1900" b="1" dirty="0">
                <a:solidFill>
                  <a:srgbClr val="6B5C4F"/>
                </a:solidFill>
                <a:latin typeface="Century Gothic" pitchFamily="34" charset="0"/>
              </a:rPr>
              <a:t>COVID19: Termini de recuperació de l’activitat del sector</a:t>
            </a:r>
          </a:p>
        </p:txBody>
      </p:sp>
      <p:sp>
        <p:nvSpPr>
          <p:cNvPr id="10" name="Rectangle 28"/>
          <p:cNvSpPr>
            <a:spLocks noChangeArrowheads="1"/>
          </p:cNvSpPr>
          <p:nvPr/>
        </p:nvSpPr>
        <p:spPr bwMode="auto">
          <a:xfrm>
            <a:off x="5948000" y="1427325"/>
            <a:ext cx="359825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endParaRPr lang="ca-ES" altLang="es-ES" sz="1200" dirty="0"/>
          </a:p>
          <a:p>
            <a:pPr algn="just"/>
            <a:endParaRPr lang="ca-ES" altLang="es-ES" sz="1200" dirty="0"/>
          </a:p>
        </p:txBody>
      </p:sp>
      <p:sp>
        <p:nvSpPr>
          <p:cNvPr id="11" name="Marcador de número de diapositiva 1"/>
          <p:cNvSpPr txBox="1">
            <a:spLocks/>
          </p:cNvSpPr>
          <p:nvPr/>
        </p:nvSpPr>
        <p:spPr>
          <a:xfrm>
            <a:off x="9255219" y="6356351"/>
            <a:ext cx="608806" cy="365125"/>
          </a:xfrm>
          <a:prstGeom prst="rect">
            <a:avLst/>
          </a:prstGeom>
        </p:spPr>
        <p:txBody>
          <a:bodyPr/>
          <a:lstStyle>
            <a:defPPr>
              <a:defRPr lang="ca-ES"/>
            </a:defPPr>
            <a:lvl1pPr algn="l" rtl="0" fontAlgn="base">
              <a:spcBef>
                <a:spcPct val="0"/>
              </a:spcBef>
              <a:spcAft>
                <a:spcPct val="0"/>
              </a:spcAft>
              <a:defRPr sz="1000" kern="1200">
                <a:solidFill>
                  <a:schemeClr val="tx1"/>
                </a:solidFill>
                <a:latin typeface="Century Gothic" pitchFamily="34" charset="0"/>
                <a:ea typeface="+mn-ea"/>
                <a:cs typeface="+mn-cs"/>
              </a:defRPr>
            </a:lvl1pPr>
            <a:lvl2pPr marL="457200" algn="l" rtl="0" fontAlgn="base">
              <a:spcBef>
                <a:spcPct val="0"/>
              </a:spcBef>
              <a:spcAft>
                <a:spcPct val="0"/>
              </a:spcAft>
              <a:defRPr sz="1000" kern="1200">
                <a:solidFill>
                  <a:schemeClr val="tx1"/>
                </a:solidFill>
                <a:latin typeface="Century Gothic" pitchFamily="34" charset="0"/>
                <a:ea typeface="+mn-ea"/>
                <a:cs typeface="+mn-cs"/>
              </a:defRPr>
            </a:lvl2pPr>
            <a:lvl3pPr marL="914400" algn="l" rtl="0" fontAlgn="base">
              <a:spcBef>
                <a:spcPct val="0"/>
              </a:spcBef>
              <a:spcAft>
                <a:spcPct val="0"/>
              </a:spcAft>
              <a:defRPr sz="1000" kern="1200">
                <a:solidFill>
                  <a:schemeClr val="tx1"/>
                </a:solidFill>
                <a:latin typeface="Century Gothic" pitchFamily="34" charset="0"/>
                <a:ea typeface="+mn-ea"/>
                <a:cs typeface="+mn-cs"/>
              </a:defRPr>
            </a:lvl3pPr>
            <a:lvl4pPr marL="1371600" algn="l" rtl="0" fontAlgn="base">
              <a:spcBef>
                <a:spcPct val="0"/>
              </a:spcBef>
              <a:spcAft>
                <a:spcPct val="0"/>
              </a:spcAft>
              <a:defRPr sz="1000" kern="1200">
                <a:solidFill>
                  <a:schemeClr val="tx1"/>
                </a:solidFill>
                <a:latin typeface="Century Gothic" pitchFamily="34" charset="0"/>
                <a:ea typeface="+mn-ea"/>
                <a:cs typeface="+mn-cs"/>
              </a:defRPr>
            </a:lvl4pPr>
            <a:lvl5pPr marL="1828800" algn="l" rtl="0" fontAlgn="base">
              <a:spcBef>
                <a:spcPct val="0"/>
              </a:spcBef>
              <a:spcAft>
                <a:spcPct val="0"/>
              </a:spcAft>
              <a:defRPr sz="1000" kern="1200">
                <a:solidFill>
                  <a:schemeClr val="tx1"/>
                </a:solidFill>
                <a:latin typeface="Century Gothic" pitchFamily="34" charset="0"/>
                <a:ea typeface="+mn-ea"/>
                <a:cs typeface="+mn-cs"/>
              </a:defRPr>
            </a:lvl5pPr>
            <a:lvl6pPr marL="2286000" algn="l" defTabSz="914400" rtl="0" eaLnBrk="1" latinLnBrk="0" hangingPunct="1">
              <a:defRPr sz="1000" kern="1200">
                <a:solidFill>
                  <a:schemeClr val="tx1"/>
                </a:solidFill>
                <a:latin typeface="Century Gothic" pitchFamily="34" charset="0"/>
                <a:ea typeface="+mn-ea"/>
                <a:cs typeface="+mn-cs"/>
              </a:defRPr>
            </a:lvl6pPr>
            <a:lvl7pPr marL="2743200" algn="l" defTabSz="914400" rtl="0" eaLnBrk="1" latinLnBrk="0" hangingPunct="1">
              <a:defRPr sz="1000" kern="1200">
                <a:solidFill>
                  <a:schemeClr val="tx1"/>
                </a:solidFill>
                <a:latin typeface="Century Gothic" pitchFamily="34" charset="0"/>
                <a:ea typeface="+mn-ea"/>
                <a:cs typeface="+mn-cs"/>
              </a:defRPr>
            </a:lvl7pPr>
            <a:lvl8pPr marL="3200400" algn="l" defTabSz="914400" rtl="0" eaLnBrk="1" latinLnBrk="0" hangingPunct="1">
              <a:defRPr sz="1000" kern="1200">
                <a:solidFill>
                  <a:schemeClr val="tx1"/>
                </a:solidFill>
                <a:latin typeface="Century Gothic" pitchFamily="34" charset="0"/>
                <a:ea typeface="+mn-ea"/>
                <a:cs typeface="+mn-cs"/>
              </a:defRPr>
            </a:lvl8pPr>
            <a:lvl9pPr marL="3657600" algn="l" defTabSz="914400" rtl="0" eaLnBrk="1" latinLnBrk="0" hangingPunct="1">
              <a:defRPr sz="1000" kern="1200">
                <a:solidFill>
                  <a:schemeClr val="tx1"/>
                </a:solidFill>
                <a:latin typeface="Century Gothic" pitchFamily="34" charset="0"/>
                <a:ea typeface="+mn-ea"/>
                <a:cs typeface="+mn-cs"/>
              </a:defRPr>
            </a:lvl9pPr>
          </a:lstStyle>
          <a:p>
            <a:r>
              <a:rPr lang="es-ES" dirty="0"/>
              <a:t>18</a:t>
            </a:r>
            <a:endParaRPr lang="ca-ES" dirty="0"/>
          </a:p>
        </p:txBody>
      </p:sp>
      <p:graphicFrame>
        <p:nvGraphicFramePr>
          <p:cNvPr id="9" name="1 Gráfico">
            <a:extLst>
              <a:ext uri="{FF2B5EF4-FFF2-40B4-BE49-F238E27FC236}">
                <a16:creationId xmlns:a16="http://schemas.microsoft.com/office/drawing/2014/main" id="{8EEBBB3D-1CF7-49FB-BA94-D225B2C47420}"/>
              </a:ext>
            </a:extLst>
          </p:cNvPr>
          <p:cNvGraphicFramePr/>
          <p:nvPr>
            <p:extLst>
              <p:ext uri="{D42A27DB-BD31-4B8C-83A1-F6EECF244321}">
                <p14:modId xmlns:p14="http://schemas.microsoft.com/office/powerpoint/2010/main" val="3298343286"/>
              </p:ext>
            </p:extLst>
          </p:nvPr>
        </p:nvGraphicFramePr>
        <p:xfrm>
          <a:off x="750890" y="2096318"/>
          <a:ext cx="5300286" cy="2928525"/>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28"/>
          <p:cNvSpPr>
            <a:spLocks noChangeArrowheads="1"/>
          </p:cNvSpPr>
          <p:nvPr/>
        </p:nvSpPr>
        <p:spPr bwMode="auto">
          <a:xfrm>
            <a:off x="5318761" y="2832770"/>
            <a:ext cx="4206240" cy="18312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ts val="600"/>
              </a:spcBef>
            </a:pPr>
            <a:r>
              <a:rPr lang="ca-ES" altLang="es-ES" sz="1200" dirty="0">
                <a:solidFill>
                  <a:srgbClr val="8A0000"/>
                </a:solidFill>
              </a:rPr>
              <a:t>La </a:t>
            </a:r>
            <a:r>
              <a:rPr lang="ca-ES" altLang="es-ES" sz="1200" b="1" dirty="0">
                <a:solidFill>
                  <a:srgbClr val="8A0000"/>
                </a:solidFill>
              </a:rPr>
              <a:t>majoria</a:t>
            </a:r>
            <a:r>
              <a:rPr lang="ca-ES" altLang="es-ES" sz="1200" dirty="0">
                <a:solidFill>
                  <a:srgbClr val="8A0000"/>
                </a:solidFill>
              </a:rPr>
              <a:t> d’empreses preveu que el </a:t>
            </a:r>
            <a:r>
              <a:rPr lang="ca-ES" altLang="es-ES" sz="1200" b="1" dirty="0">
                <a:solidFill>
                  <a:srgbClr val="8A0000"/>
                </a:solidFill>
              </a:rPr>
              <a:t>termini</a:t>
            </a:r>
            <a:r>
              <a:rPr lang="ca-ES" altLang="es-ES" sz="1200" dirty="0">
                <a:solidFill>
                  <a:srgbClr val="8A0000"/>
                </a:solidFill>
              </a:rPr>
              <a:t> per </a:t>
            </a:r>
            <a:r>
              <a:rPr lang="ca-ES" altLang="es-ES" sz="1200" b="1" dirty="0">
                <a:solidFill>
                  <a:srgbClr val="8A0000"/>
                </a:solidFill>
              </a:rPr>
              <a:t>recuperar</a:t>
            </a:r>
            <a:r>
              <a:rPr lang="ca-ES" altLang="es-ES" sz="1200" dirty="0">
                <a:solidFill>
                  <a:srgbClr val="8A0000"/>
                </a:solidFill>
              </a:rPr>
              <a:t> l’activitat econòmica del sector i que es situï en nivells similars als d’abans de la crisi serà d’entre </a:t>
            </a:r>
            <a:r>
              <a:rPr lang="ca-ES" altLang="es-ES" sz="1200" b="1" dirty="0">
                <a:solidFill>
                  <a:srgbClr val="8A0000"/>
                </a:solidFill>
              </a:rPr>
              <a:t>6 i 18 </a:t>
            </a:r>
            <a:r>
              <a:rPr lang="ca-ES" altLang="es-ES" sz="1200" dirty="0">
                <a:solidFill>
                  <a:srgbClr val="8A0000"/>
                </a:solidFill>
              </a:rPr>
              <a:t>mesos.</a:t>
            </a:r>
          </a:p>
          <a:p>
            <a:pPr algn="just">
              <a:spcBef>
                <a:spcPts val="600"/>
              </a:spcBef>
            </a:pPr>
            <a:r>
              <a:rPr lang="ca-ES" altLang="es-ES" sz="1200" dirty="0">
                <a:solidFill>
                  <a:srgbClr val="8A0000"/>
                </a:solidFill>
              </a:rPr>
              <a:t>En els extrems, un </a:t>
            </a:r>
            <a:r>
              <a:rPr lang="ca-ES" altLang="es-ES" sz="1200" b="1" dirty="0">
                <a:solidFill>
                  <a:srgbClr val="8A0000"/>
                </a:solidFill>
              </a:rPr>
              <a:t>15%</a:t>
            </a:r>
            <a:r>
              <a:rPr lang="ca-ES" altLang="es-ES" sz="1200" dirty="0">
                <a:solidFill>
                  <a:srgbClr val="8A0000"/>
                </a:solidFill>
              </a:rPr>
              <a:t> dels empresaris consultats té una visió molt </a:t>
            </a:r>
            <a:r>
              <a:rPr lang="ca-ES" altLang="es-ES" sz="1200" b="1" dirty="0">
                <a:solidFill>
                  <a:srgbClr val="8A0000"/>
                </a:solidFill>
              </a:rPr>
              <a:t>optimista</a:t>
            </a:r>
            <a:r>
              <a:rPr lang="ca-ES" altLang="es-ES" sz="1200" dirty="0">
                <a:solidFill>
                  <a:srgbClr val="8A0000"/>
                </a:solidFill>
              </a:rPr>
              <a:t> i considera que la recuperació trigarà menys de 6 mesos; mentre que un </a:t>
            </a:r>
            <a:r>
              <a:rPr lang="ca-ES" altLang="es-ES" sz="1200" b="1" dirty="0">
                <a:solidFill>
                  <a:srgbClr val="8A0000"/>
                </a:solidFill>
              </a:rPr>
              <a:t>18%</a:t>
            </a:r>
            <a:r>
              <a:rPr lang="ca-ES" altLang="es-ES" sz="1200" dirty="0">
                <a:solidFill>
                  <a:srgbClr val="8A0000"/>
                </a:solidFill>
              </a:rPr>
              <a:t> té una visió </a:t>
            </a:r>
            <a:r>
              <a:rPr lang="ca-ES" altLang="es-ES" sz="1200" b="1" dirty="0">
                <a:solidFill>
                  <a:srgbClr val="8A0000"/>
                </a:solidFill>
              </a:rPr>
              <a:t>pessimista</a:t>
            </a:r>
            <a:r>
              <a:rPr lang="ca-ES" altLang="es-ES" sz="1200" dirty="0">
                <a:solidFill>
                  <a:srgbClr val="8A0000"/>
                </a:solidFill>
              </a:rPr>
              <a:t> i no creu que la recuperació arribi abans de 19 mesos.</a:t>
            </a:r>
          </a:p>
        </p:txBody>
      </p:sp>
    </p:spTree>
    <p:extLst>
      <p:ext uri="{BB962C8B-B14F-4D97-AF65-F5344CB8AC3E}">
        <p14:creationId xmlns:p14="http://schemas.microsoft.com/office/powerpoint/2010/main" val="7221953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3" name="1 Gráfico">
            <a:extLst>
              <a:ext uri="{FF2B5EF4-FFF2-40B4-BE49-F238E27FC236}">
                <a16:creationId xmlns:a16="http://schemas.microsoft.com/office/drawing/2014/main" id="{2C3B6B66-9550-46E2-B91E-3E01EF9A4BBC}"/>
              </a:ext>
            </a:extLst>
          </p:cNvPr>
          <p:cNvGraphicFramePr/>
          <p:nvPr>
            <p:extLst>
              <p:ext uri="{D42A27DB-BD31-4B8C-83A1-F6EECF244321}">
                <p14:modId xmlns:p14="http://schemas.microsoft.com/office/powerpoint/2010/main" val="1485087703"/>
              </p:ext>
            </p:extLst>
          </p:nvPr>
        </p:nvGraphicFramePr>
        <p:xfrm>
          <a:off x="4431543" y="1890310"/>
          <a:ext cx="5260297" cy="1800000"/>
        </p:xfrm>
        <a:graphic>
          <a:graphicData uri="http://schemas.openxmlformats.org/drawingml/2006/chart">
            <c:chart xmlns:c="http://schemas.openxmlformats.org/drawingml/2006/chart" xmlns:r="http://schemas.openxmlformats.org/officeDocument/2006/relationships" r:id="rId3"/>
          </a:graphicData>
        </a:graphic>
      </p:graphicFrame>
      <p:sp>
        <p:nvSpPr>
          <p:cNvPr id="672770" name="Text Box 2"/>
          <p:cNvSpPr txBox="1">
            <a:spLocks noChangeArrowheads="1"/>
          </p:cNvSpPr>
          <p:nvPr/>
        </p:nvSpPr>
        <p:spPr bwMode="auto">
          <a:xfrm>
            <a:off x="750889" y="1272587"/>
            <a:ext cx="526029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pPr>
            <a:r>
              <a:rPr lang="ca-ES" sz="1400" b="1" dirty="0">
                <a:solidFill>
                  <a:srgbClr val="6B5C4F"/>
                </a:solidFill>
              </a:rPr>
              <a:t>Com creus que serà la recuperació econòmica de l’activitat del teu sector?   </a:t>
            </a:r>
          </a:p>
        </p:txBody>
      </p:sp>
      <p:sp>
        <p:nvSpPr>
          <p:cNvPr id="672771" name="Rectangle 3"/>
          <p:cNvSpPr>
            <a:spLocks noChangeArrowheads="1"/>
          </p:cNvSpPr>
          <p:nvPr/>
        </p:nvSpPr>
        <p:spPr bwMode="auto">
          <a:xfrm>
            <a:off x="720000" y="252000"/>
            <a:ext cx="87376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eaLnBrk="1" hangingPunct="1"/>
            <a:r>
              <a:rPr lang="ca-ES" altLang="es-ES" sz="1500" b="1" dirty="0">
                <a:solidFill>
                  <a:srgbClr val="8A0000"/>
                </a:solidFill>
                <a:latin typeface="Century Gothic" pitchFamily="34" charset="0"/>
              </a:rPr>
              <a:t>Temes d’Actualitat ►</a:t>
            </a:r>
          </a:p>
        </p:txBody>
      </p:sp>
      <p:sp>
        <p:nvSpPr>
          <p:cNvPr id="672772" name="Rectangle 4"/>
          <p:cNvSpPr>
            <a:spLocks noChangeArrowheads="1"/>
          </p:cNvSpPr>
          <p:nvPr/>
        </p:nvSpPr>
        <p:spPr bwMode="auto">
          <a:xfrm>
            <a:off x="720000" y="576000"/>
            <a:ext cx="7272337"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a:r>
              <a:rPr lang="ca-ES" altLang="es-ES" sz="1900" b="1" dirty="0">
                <a:solidFill>
                  <a:srgbClr val="6B5C4F"/>
                </a:solidFill>
                <a:latin typeface="Century Gothic" pitchFamily="34" charset="0"/>
              </a:rPr>
              <a:t>COVID19: Forma de recuperació de l’activitat del sector</a:t>
            </a:r>
          </a:p>
        </p:txBody>
      </p:sp>
      <p:sp>
        <p:nvSpPr>
          <p:cNvPr id="10" name="Rectangle 28"/>
          <p:cNvSpPr>
            <a:spLocks noChangeArrowheads="1"/>
          </p:cNvSpPr>
          <p:nvPr/>
        </p:nvSpPr>
        <p:spPr bwMode="auto">
          <a:xfrm>
            <a:off x="5948000" y="1427325"/>
            <a:ext cx="359825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endParaRPr lang="ca-ES" altLang="es-ES" sz="1200" dirty="0"/>
          </a:p>
          <a:p>
            <a:pPr algn="just"/>
            <a:endParaRPr lang="ca-ES" altLang="es-ES" sz="1200" dirty="0"/>
          </a:p>
        </p:txBody>
      </p:sp>
      <p:sp>
        <p:nvSpPr>
          <p:cNvPr id="11" name="Marcador de número de diapositiva 1"/>
          <p:cNvSpPr txBox="1">
            <a:spLocks/>
          </p:cNvSpPr>
          <p:nvPr/>
        </p:nvSpPr>
        <p:spPr>
          <a:xfrm>
            <a:off x="9255219" y="6356351"/>
            <a:ext cx="608806" cy="365125"/>
          </a:xfrm>
          <a:prstGeom prst="rect">
            <a:avLst/>
          </a:prstGeom>
        </p:spPr>
        <p:txBody>
          <a:bodyPr/>
          <a:lstStyle>
            <a:defPPr>
              <a:defRPr lang="ca-ES"/>
            </a:defPPr>
            <a:lvl1pPr algn="l" rtl="0" fontAlgn="base">
              <a:spcBef>
                <a:spcPct val="0"/>
              </a:spcBef>
              <a:spcAft>
                <a:spcPct val="0"/>
              </a:spcAft>
              <a:defRPr sz="1000" kern="1200">
                <a:solidFill>
                  <a:schemeClr val="tx1"/>
                </a:solidFill>
                <a:latin typeface="Century Gothic" pitchFamily="34" charset="0"/>
                <a:ea typeface="+mn-ea"/>
                <a:cs typeface="+mn-cs"/>
              </a:defRPr>
            </a:lvl1pPr>
            <a:lvl2pPr marL="457200" algn="l" rtl="0" fontAlgn="base">
              <a:spcBef>
                <a:spcPct val="0"/>
              </a:spcBef>
              <a:spcAft>
                <a:spcPct val="0"/>
              </a:spcAft>
              <a:defRPr sz="1000" kern="1200">
                <a:solidFill>
                  <a:schemeClr val="tx1"/>
                </a:solidFill>
                <a:latin typeface="Century Gothic" pitchFamily="34" charset="0"/>
                <a:ea typeface="+mn-ea"/>
                <a:cs typeface="+mn-cs"/>
              </a:defRPr>
            </a:lvl2pPr>
            <a:lvl3pPr marL="914400" algn="l" rtl="0" fontAlgn="base">
              <a:spcBef>
                <a:spcPct val="0"/>
              </a:spcBef>
              <a:spcAft>
                <a:spcPct val="0"/>
              </a:spcAft>
              <a:defRPr sz="1000" kern="1200">
                <a:solidFill>
                  <a:schemeClr val="tx1"/>
                </a:solidFill>
                <a:latin typeface="Century Gothic" pitchFamily="34" charset="0"/>
                <a:ea typeface="+mn-ea"/>
                <a:cs typeface="+mn-cs"/>
              </a:defRPr>
            </a:lvl3pPr>
            <a:lvl4pPr marL="1371600" algn="l" rtl="0" fontAlgn="base">
              <a:spcBef>
                <a:spcPct val="0"/>
              </a:spcBef>
              <a:spcAft>
                <a:spcPct val="0"/>
              </a:spcAft>
              <a:defRPr sz="1000" kern="1200">
                <a:solidFill>
                  <a:schemeClr val="tx1"/>
                </a:solidFill>
                <a:latin typeface="Century Gothic" pitchFamily="34" charset="0"/>
                <a:ea typeface="+mn-ea"/>
                <a:cs typeface="+mn-cs"/>
              </a:defRPr>
            </a:lvl4pPr>
            <a:lvl5pPr marL="1828800" algn="l" rtl="0" fontAlgn="base">
              <a:spcBef>
                <a:spcPct val="0"/>
              </a:spcBef>
              <a:spcAft>
                <a:spcPct val="0"/>
              </a:spcAft>
              <a:defRPr sz="1000" kern="1200">
                <a:solidFill>
                  <a:schemeClr val="tx1"/>
                </a:solidFill>
                <a:latin typeface="Century Gothic" pitchFamily="34" charset="0"/>
                <a:ea typeface="+mn-ea"/>
                <a:cs typeface="+mn-cs"/>
              </a:defRPr>
            </a:lvl5pPr>
            <a:lvl6pPr marL="2286000" algn="l" defTabSz="914400" rtl="0" eaLnBrk="1" latinLnBrk="0" hangingPunct="1">
              <a:defRPr sz="1000" kern="1200">
                <a:solidFill>
                  <a:schemeClr val="tx1"/>
                </a:solidFill>
                <a:latin typeface="Century Gothic" pitchFamily="34" charset="0"/>
                <a:ea typeface="+mn-ea"/>
                <a:cs typeface="+mn-cs"/>
              </a:defRPr>
            </a:lvl6pPr>
            <a:lvl7pPr marL="2743200" algn="l" defTabSz="914400" rtl="0" eaLnBrk="1" latinLnBrk="0" hangingPunct="1">
              <a:defRPr sz="1000" kern="1200">
                <a:solidFill>
                  <a:schemeClr val="tx1"/>
                </a:solidFill>
                <a:latin typeface="Century Gothic" pitchFamily="34" charset="0"/>
                <a:ea typeface="+mn-ea"/>
                <a:cs typeface="+mn-cs"/>
              </a:defRPr>
            </a:lvl7pPr>
            <a:lvl8pPr marL="3200400" algn="l" defTabSz="914400" rtl="0" eaLnBrk="1" latinLnBrk="0" hangingPunct="1">
              <a:defRPr sz="1000" kern="1200">
                <a:solidFill>
                  <a:schemeClr val="tx1"/>
                </a:solidFill>
                <a:latin typeface="Century Gothic" pitchFamily="34" charset="0"/>
                <a:ea typeface="+mn-ea"/>
                <a:cs typeface="+mn-cs"/>
              </a:defRPr>
            </a:lvl8pPr>
            <a:lvl9pPr marL="3657600" algn="l" defTabSz="914400" rtl="0" eaLnBrk="1" latinLnBrk="0" hangingPunct="1">
              <a:defRPr sz="1000" kern="1200">
                <a:solidFill>
                  <a:schemeClr val="tx1"/>
                </a:solidFill>
                <a:latin typeface="Century Gothic" pitchFamily="34" charset="0"/>
                <a:ea typeface="+mn-ea"/>
                <a:cs typeface="+mn-cs"/>
              </a:defRPr>
            </a:lvl9pPr>
          </a:lstStyle>
          <a:p>
            <a:r>
              <a:rPr lang="es-ES" dirty="0"/>
              <a:t>18</a:t>
            </a:r>
            <a:endParaRPr lang="ca-ES" dirty="0"/>
          </a:p>
        </p:txBody>
      </p:sp>
      <p:graphicFrame>
        <p:nvGraphicFramePr>
          <p:cNvPr id="9" name="1 Gráfico">
            <a:extLst>
              <a:ext uri="{FF2B5EF4-FFF2-40B4-BE49-F238E27FC236}">
                <a16:creationId xmlns:a16="http://schemas.microsoft.com/office/drawing/2014/main" id="{8EEBBB3D-1CF7-49FB-BA94-D225B2C47420}"/>
              </a:ext>
            </a:extLst>
          </p:cNvPr>
          <p:cNvGraphicFramePr/>
          <p:nvPr>
            <p:extLst>
              <p:ext uri="{D42A27DB-BD31-4B8C-83A1-F6EECF244321}">
                <p14:modId xmlns:p14="http://schemas.microsoft.com/office/powerpoint/2010/main" val="4235270454"/>
              </p:ext>
            </p:extLst>
          </p:nvPr>
        </p:nvGraphicFramePr>
        <p:xfrm>
          <a:off x="750890" y="1962822"/>
          <a:ext cx="5300286" cy="2896561"/>
        </p:xfrm>
        <a:graphic>
          <a:graphicData uri="http://schemas.openxmlformats.org/drawingml/2006/chart">
            <c:chart xmlns:c="http://schemas.openxmlformats.org/drawingml/2006/chart" xmlns:r="http://schemas.openxmlformats.org/officeDocument/2006/relationships" r:id="rId4"/>
          </a:graphicData>
        </a:graphic>
      </p:graphicFrame>
      <p:sp>
        <p:nvSpPr>
          <p:cNvPr id="8" name="Rectangle 28"/>
          <p:cNvSpPr>
            <a:spLocks noChangeArrowheads="1"/>
          </p:cNvSpPr>
          <p:nvPr/>
        </p:nvSpPr>
        <p:spPr bwMode="auto">
          <a:xfrm>
            <a:off x="412121" y="4911957"/>
            <a:ext cx="4958869" cy="14619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ts val="600"/>
              </a:spcBef>
            </a:pPr>
            <a:r>
              <a:rPr lang="ca-ES" altLang="es-ES" sz="1200" dirty="0">
                <a:solidFill>
                  <a:srgbClr val="8A0000"/>
                </a:solidFill>
              </a:rPr>
              <a:t>Gairebé la </a:t>
            </a:r>
            <a:r>
              <a:rPr lang="ca-ES" altLang="es-ES" sz="1200" b="1" dirty="0">
                <a:solidFill>
                  <a:srgbClr val="8A0000"/>
                </a:solidFill>
              </a:rPr>
              <a:t>meitat</a:t>
            </a:r>
            <a:r>
              <a:rPr lang="ca-ES" altLang="es-ES" sz="1200" dirty="0">
                <a:solidFill>
                  <a:srgbClr val="8A0000"/>
                </a:solidFill>
              </a:rPr>
              <a:t> dels consultats consideren que la recuperació serà </a:t>
            </a:r>
            <a:r>
              <a:rPr lang="ca-ES" altLang="es-ES" sz="1200" b="1" dirty="0">
                <a:solidFill>
                  <a:srgbClr val="8A0000"/>
                </a:solidFill>
              </a:rPr>
              <a:t>lenta i desigual </a:t>
            </a:r>
            <a:r>
              <a:rPr lang="ca-ES" altLang="es-ES" sz="1200" dirty="0">
                <a:solidFill>
                  <a:srgbClr val="8A0000"/>
                </a:solidFill>
              </a:rPr>
              <a:t>entre les empreses; mentre que les que consideren que la recuperació serà ràpida i similar és residual.</a:t>
            </a:r>
          </a:p>
          <a:p>
            <a:pPr algn="just">
              <a:spcBef>
                <a:spcPts val="600"/>
              </a:spcBef>
            </a:pPr>
            <a:r>
              <a:rPr lang="ca-ES" altLang="es-ES" sz="1200" dirty="0">
                <a:solidFill>
                  <a:srgbClr val="8A0000"/>
                </a:solidFill>
              </a:rPr>
              <a:t>Si desglossem els dos eixos analitzats, un 66% consideren que serà una recuperació lenta i només un 26% que serà ràpida; i un 68% que serà desigual entre les empreses i només un 24% que serà similar.</a:t>
            </a:r>
          </a:p>
        </p:txBody>
      </p:sp>
      <p:sp>
        <p:nvSpPr>
          <p:cNvPr id="3" name="Triángulo isósceles 2">
            <a:extLst>
              <a:ext uri="{FF2B5EF4-FFF2-40B4-BE49-F238E27FC236}">
                <a16:creationId xmlns:a16="http://schemas.microsoft.com/office/drawing/2014/main" id="{3115849B-ECC9-4ABC-9DE4-2000E9809CD5}"/>
              </a:ext>
            </a:extLst>
          </p:cNvPr>
          <p:cNvSpPr/>
          <p:nvPr/>
        </p:nvSpPr>
        <p:spPr>
          <a:xfrm rot="5400000">
            <a:off x="4432660" y="3418521"/>
            <a:ext cx="1715589" cy="302560"/>
          </a:xfrm>
          <a:prstGeom prst="triangle">
            <a:avLst/>
          </a:prstGeom>
          <a:solidFill>
            <a:srgbClr val="ECB1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p>
        </p:txBody>
      </p:sp>
      <p:sp>
        <p:nvSpPr>
          <p:cNvPr id="12" name="Text Box 2">
            <a:extLst>
              <a:ext uri="{FF2B5EF4-FFF2-40B4-BE49-F238E27FC236}">
                <a16:creationId xmlns:a16="http://schemas.microsoft.com/office/drawing/2014/main" id="{AF206455-4D51-4365-AB86-FD0B2C89BD00}"/>
              </a:ext>
            </a:extLst>
          </p:cNvPr>
          <p:cNvSpPr txBox="1">
            <a:spLocks noChangeArrowheads="1"/>
          </p:cNvSpPr>
          <p:nvPr/>
        </p:nvSpPr>
        <p:spPr bwMode="auto">
          <a:xfrm>
            <a:off x="5813968" y="1613176"/>
            <a:ext cx="5260297"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pPr>
            <a:r>
              <a:rPr lang="ca-ES" sz="1300" b="1" dirty="0">
                <a:solidFill>
                  <a:srgbClr val="6B5C4F"/>
                </a:solidFill>
              </a:rPr>
              <a:t>Lenta </a:t>
            </a:r>
            <a:r>
              <a:rPr lang="ca-ES" sz="1300" b="1" dirty="0" err="1">
                <a:solidFill>
                  <a:srgbClr val="6B5C4F"/>
                </a:solidFill>
              </a:rPr>
              <a:t>vs</a:t>
            </a:r>
            <a:r>
              <a:rPr lang="ca-ES" sz="1300" b="1" dirty="0">
                <a:solidFill>
                  <a:srgbClr val="6B5C4F"/>
                </a:solidFill>
              </a:rPr>
              <a:t> ràpida</a:t>
            </a:r>
          </a:p>
        </p:txBody>
      </p:sp>
      <p:graphicFrame>
        <p:nvGraphicFramePr>
          <p:cNvPr id="14" name="1 Gráfico">
            <a:extLst>
              <a:ext uri="{FF2B5EF4-FFF2-40B4-BE49-F238E27FC236}">
                <a16:creationId xmlns:a16="http://schemas.microsoft.com/office/drawing/2014/main" id="{18D774A0-07A3-4350-87CB-9D40BE8A4D91}"/>
              </a:ext>
            </a:extLst>
          </p:cNvPr>
          <p:cNvGraphicFramePr/>
          <p:nvPr>
            <p:extLst>
              <p:ext uri="{D42A27DB-BD31-4B8C-83A1-F6EECF244321}">
                <p14:modId xmlns:p14="http://schemas.microsoft.com/office/powerpoint/2010/main" val="2888618227"/>
              </p:ext>
            </p:extLst>
          </p:nvPr>
        </p:nvGraphicFramePr>
        <p:xfrm>
          <a:off x="4433021" y="4279888"/>
          <a:ext cx="5260297" cy="1800000"/>
        </p:xfrm>
        <a:graphic>
          <a:graphicData uri="http://schemas.openxmlformats.org/drawingml/2006/chart">
            <c:chart xmlns:c="http://schemas.openxmlformats.org/drawingml/2006/chart" xmlns:r="http://schemas.openxmlformats.org/officeDocument/2006/relationships" r:id="rId5"/>
          </a:graphicData>
        </a:graphic>
      </p:graphicFrame>
      <p:sp>
        <p:nvSpPr>
          <p:cNvPr id="15" name="Text Box 2">
            <a:extLst>
              <a:ext uri="{FF2B5EF4-FFF2-40B4-BE49-F238E27FC236}">
                <a16:creationId xmlns:a16="http://schemas.microsoft.com/office/drawing/2014/main" id="{0936FFD5-D031-4B88-BAC9-94D2D62D05DC}"/>
              </a:ext>
            </a:extLst>
          </p:cNvPr>
          <p:cNvSpPr txBox="1">
            <a:spLocks noChangeArrowheads="1"/>
          </p:cNvSpPr>
          <p:nvPr/>
        </p:nvSpPr>
        <p:spPr bwMode="auto">
          <a:xfrm>
            <a:off x="5815446" y="4002754"/>
            <a:ext cx="5260297"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pPr>
            <a:r>
              <a:rPr lang="ca-ES" sz="1300" b="1" dirty="0">
                <a:solidFill>
                  <a:srgbClr val="6B5C4F"/>
                </a:solidFill>
              </a:rPr>
              <a:t>Desigual </a:t>
            </a:r>
            <a:r>
              <a:rPr lang="ca-ES" sz="1300" b="1" dirty="0" err="1">
                <a:solidFill>
                  <a:srgbClr val="6B5C4F"/>
                </a:solidFill>
              </a:rPr>
              <a:t>vs</a:t>
            </a:r>
            <a:r>
              <a:rPr lang="ca-ES" sz="1300" b="1" dirty="0">
                <a:solidFill>
                  <a:srgbClr val="6B5C4F"/>
                </a:solidFill>
              </a:rPr>
              <a:t> similar</a:t>
            </a:r>
          </a:p>
        </p:txBody>
      </p:sp>
    </p:spTree>
    <p:extLst>
      <p:ext uri="{BB962C8B-B14F-4D97-AF65-F5344CB8AC3E}">
        <p14:creationId xmlns:p14="http://schemas.microsoft.com/office/powerpoint/2010/main" val="24522902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2770" name="Text Box 2"/>
          <p:cNvSpPr txBox="1">
            <a:spLocks noChangeArrowheads="1"/>
          </p:cNvSpPr>
          <p:nvPr/>
        </p:nvSpPr>
        <p:spPr bwMode="auto">
          <a:xfrm>
            <a:off x="750889" y="1272587"/>
            <a:ext cx="526029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pPr>
            <a:r>
              <a:rPr lang="ca-ES" sz="1400" b="1" dirty="0">
                <a:solidFill>
                  <a:srgbClr val="6B5C4F"/>
                </a:solidFill>
              </a:rPr>
              <a:t>Quin factors creus que poden ajudar a una recuperació més ràpida de l’economia?</a:t>
            </a:r>
          </a:p>
        </p:txBody>
      </p:sp>
      <p:sp>
        <p:nvSpPr>
          <p:cNvPr id="672771" name="Rectangle 3"/>
          <p:cNvSpPr>
            <a:spLocks noChangeArrowheads="1"/>
          </p:cNvSpPr>
          <p:nvPr/>
        </p:nvSpPr>
        <p:spPr bwMode="auto">
          <a:xfrm>
            <a:off x="720000" y="252000"/>
            <a:ext cx="87376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eaLnBrk="1" hangingPunct="1"/>
            <a:r>
              <a:rPr lang="ca-ES" altLang="es-ES" sz="1500" b="1" dirty="0">
                <a:solidFill>
                  <a:srgbClr val="8A0000"/>
                </a:solidFill>
                <a:latin typeface="Century Gothic" pitchFamily="34" charset="0"/>
              </a:rPr>
              <a:t>Temes d’Actualitat ►</a:t>
            </a:r>
          </a:p>
        </p:txBody>
      </p:sp>
      <p:sp>
        <p:nvSpPr>
          <p:cNvPr id="672772" name="Rectangle 4"/>
          <p:cNvSpPr>
            <a:spLocks noChangeArrowheads="1"/>
          </p:cNvSpPr>
          <p:nvPr/>
        </p:nvSpPr>
        <p:spPr bwMode="auto">
          <a:xfrm>
            <a:off x="720000" y="576000"/>
            <a:ext cx="8389166"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a:r>
              <a:rPr lang="ca-ES" altLang="es-ES" sz="1900" b="1" dirty="0">
                <a:solidFill>
                  <a:srgbClr val="6B5C4F"/>
                </a:solidFill>
                <a:latin typeface="Century Gothic" pitchFamily="34" charset="0"/>
              </a:rPr>
              <a:t>COVID19: Factors que poden ajudar a la recuperació de l’economia</a:t>
            </a:r>
          </a:p>
        </p:txBody>
      </p:sp>
      <p:sp>
        <p:nvSpPr>
          <p:cNvPr id="10" name="Rectangle 28"/>
          <p:cNvSpPr>
            <a:spLocks noChangeArrowheads="1"/>
          </p:cNvSpPr>
          <p:nvPr/>
        </p:nvSpPr>
        <p:spPr bwMode="auto">
          <a:xfrm>
            <a:off x="5948000" y="1427325"/>
            <a:ext cx="359825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endParaRPr lang="ca-ES" altLang="es-ES" sz="1200" dirty="0"/>
          </a:p>
          <a:p>
            <a:pPr algn="just"/>
            <a:endParaRPr lang="ca-ES" altLang="es-ES" sz="1200" dirty="0"/>
          </a:p>
        </p:txBody>
      </p:sp>
      <p:sp>
        <p:nvSpPr>
          <p:cNvPr id="11" name="Marcador de número de diapositiva 1"/>
          <p:cNvSpPr txBox="1">
            <a:spLocks/>
          </p:cNvSpPr>
          <p:nvPr/>
        </p:nvSpPr>
        <p:spPr>
          <a:xfrm>
            <a:off x="9255219" y="6356351"/>
            <a:ext cx="608806" cy="365125"/>
          </a:xfrm>
          <a:prstGeom prst="rect">
            <a:avLst/>
          </a:prstGeom>
        </p:spPr>
        <p:txBody>
          <a:bodyPr/>
          <a:lstStyle>
            <a:defPPr>
              <a:defRPr lang="ca-ES"/>
            </a:defPPr>
            <a:lvl1pPr algn="l" rtl="0" fontAlgn="base">
              <a:spcBef>
                <a:spcPct val="0"/>
              </a:spcBef>
              <a:spcAft>
                <a:spcPct val="0"/>
              </a:spcAft>
              <a:defRPr sz="1000" kern="1200">
                <a:solidFill>
                  <a:schemeClr val="tx1"/>
                </a:solidFill>
                <a:latin typeface="Century Gothic" pitchFamily="34" charset="0"/>
                <a:ea typeface="+mn-ea"/>
                <a:cs typeface="+mn-cs"/>
              </a:defRPr>
            </a:lvl1pPr>
            <a:lvl2pPr marL="457200" algn="l" rtl="0" fontAlgn="base">
              <a:spcBef>
                <a:spcPct val="0"/>
              </a:spcBef>
              <a:spcAft>
                <a:spcPct val="0"/>
              </a:spcAft>
              <a:defRPr sz="1000" kern="1200">
                <a:solidFill>
                  <a:schemeClr val="tx1"/>
                </a:solidFill>
                <a:latin typeface="Century Gothic" pitchFamily="34" charset="0"/>
                <a:ea typeface="+mn-ea"/>
                <a:cs typeface="+mn-cs"/>
              </a:defRPr>
            </a:lvl2pPr>
            <a:lvl3pPr marL="914400" algn="l" rtl="0" fontAlgn="base">
              <a:spcBef>
                <a:spcPct val="0"/>
              </a:spcBef>
              <a:spcAft>
                <a:spcPct val="0"/>
              </a:spcAft>
              <a:defRPr sz="1000" kern="1200">
                <a:solidFill>
                  <a:schemeClr val="tx1"/>
                </a:solidFill>
                <a:latin typeface="Century Gothic" pitchFamily="34" charset="0"/>
                <a:ea typeface="+mn-ea"/>
                <a:cs typeface="+mn-cs"/>
              </a:defRPr>
            </a:lvl3pPr>
            <a:lvl4pPr marL="1371600" algn="l" rtl="0" fontAlgn="base">
              <a:spcBef>
                <a:spcPct val="0"/>
              </a:spcBef>
              <a:spcAft>
                <a:spcPct val="0"/>
              </a:spcAft>
              <a:defRPr sz="1000" kern="1200">
                <a:solidFill>
                  <a:schemeClr val="tx1"/>
                </a:solidFill>
                <a:latin typeface="Century Gothic" pitchFamily="34" charset="0"/>
                <a:ea typeface="+mn-ea"/>
                <a:cs typeface="+mn-cs"/>
              </a:defRPr>
            </a:lvl4pPr>
            <a:lvl5pPr marL="1828800" algn="l" rtl="0" fontAlgn="base">
              <a:spcBef>
                <a:spcPct val="0"/>
              </a:spcBef>
              <a:spcAft>
                <a:spcPct val="0"/>
              </a:spcAft>
              <a:defRPr sz="1000" kern="1200">
                <a:solidFill>
                  <a:schemeClr val="tx1"/>
                </a:solidFill>
                <a:latin typeface="Century Gothic" pitchFamily="34" charset="0"/>
                <a:ea typeface="+mn-ea"/>
                <a:cs typeface="+mn-cs"/>
              </a:defRPr>
            </a:lvl5pPr>
            <a:lvl6pPr marL="2286000" algn="l" defTabSz="914400" rtl="0" eaLnBrk="1" latinLnBrk="0" hangingPunct="1">
              <a:defRPr sz="1000" kern="1200">
                <a:solidFill>
                  <a:schemeClr val="tx1"/>
                </a:solidFill>
                <a:latin typeface="Century Gothic" pitchFamily="34" charset="0"/>
                <a:ea typeface="+mn-ea"/>
                <a:cs typeface="+mn-cs"/>
              </a:defRPr>
            </a:lvl6pPr>
            <a:lvl7pPr marL="2743200" algn="l" defTabSz="914400" rtl="0" eaLnBrk="1" latinLnBrk="0" hangingPunct="1">
              <a:defRPr sz="1000" kern="1200">
                <a:solidFill>
                  <a:schemeClr val="tx1"/>
                </a:solidFill>
                <a:latin typeface="Century Gothic" pitchFamily="34" charset="0"/>
                <a:ea typeface="+mn-ea"/>
                <a:cs typeface="+mn-cs"/>
              </a:defRPr>
            </a:lvl7pPr>
            <a:lvl8pPr marL="3200400" algn="l" defTabSz="914400" rtl="0" eaLnBrk="1" latinLnBrk="0" hangingPunct="1">
              <a:defRPr sz="1000" kern="1200">
                <a:solidFill>
                  <a:schemeClr val="tx1"/>
                </a:solidFill>
                <a:latin typeface="Century Gothic" pitchFamily="34" charset="0"/>
                <a:ea typeface="+mn-ea"/>
                <a:cs typeface="+mn-cs"/>
              </a:defRPr>
            </a:lvl8pPr>
            <a:lvl9pPr marL="3657600" algn="l" defTabSz="914400" rtl="0" eaLnBrk="1" latinLnBrk="0" hangingPunct="1">
              <a:defRPr sz="1000" kern="1200">
                <a:solidFill>
                  <a:schemeClr val="tx1"/>
                </a:solidFill>
                <a:latin typeface="Century Gothic" pitchFamily="34" charset="0"/>
                <a:ea typeface="+mn-ea"/>
                <a:cs typeface="+mn-cs"/>
              </a:defRPr>
            </a:lvl9pPr>
          </a:lstStyle>
          <a:p>
            <a:r>
              <a:rPr lang="es-ES" dirty="0"/>
              <a:t>18</a:t>
            </a:r>
            <a:endParaRPr lang="ca-ES" dirty="0"/>
          </a:p>
        </p:txBody>
      </p:sp>
      <p:sp>
        <p:nvSpPr>
          <p:cNvPr id="8" name="Rectangle 28"/>
          <p:cNvSpPr>
            <a:spLocks noChangeArrowheads="1"/>
          </p:cNvSpPr>
          <p:nvPr/>
        </p:nvSpPr>
        <p:spPr bwMode="auto">
          <a:xfrm>
            <a:off x="6011186" y="2772141"/>
            <a:ext cx="3535065" cy="22775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ts val="600"/>
              </a:spcBef>
            </a:pPr>
            <a:r>
              <a:rPr lang="ca-ES" altLang="es-ES" sz="1200" dirty="0">
                <a:solidFill>
                  <a:srgbClr val="8A0000"/>
                </a:solidFill>
              </a:rPr>
              <a:t>La percepció dels empresaris és que el principal factor que pot ajudar a una </a:t>
            </a:r>
            <a:r>
              <a:rPr lang="ca-ES" altLang="es-ES" sz="1200" b="1" dirty="0">
                <a:solidFill>
                  <a:srgbClr val="8A0000"/>
                </a:solidFill>
              </a:rPr>
              <a:t>recuperació més ràpida </a:t>
            </a:r>
            <a:r>
              <a:rPr lang="ca-ES" altLang="es-ES" sz="1200" dirty="0">
                <a:solidFill>
                  <a:srgbClr val="8A0000"/>
                </a:solidFill>
              </a:rPr>
              <a:t>de l’economia és la </a:t>
            </a:r>
            <a:r>
              <a:rPr lang="ca-ES" altLang="es-ES" sz="1200" b="1" dirty="0">
                <a:solidFill>
                  <a:srgbClr val="8A0000"/>
                </a:solidFill>
              </a:rPr>
              <a:t>cura del </a:t>
            </a:r>
            <a:r>
              <a:rPr lang="ca-ES" altLang="es-ES" sz="1200" b="1" dirty="0" err="1">
                <a:solidFill>
                  <a:srgbClr val="8A0000"/>
                </a:solidFill>
              </a:rPr>
              <a:t>Covid</a:t>
            </a:r>
            <a:r>
              <a:rPr lang="ca-ES" altLang="es-ES" sz="1200" b="1" dirty="0">
                <a:solidFill>
                  <a:srgbClr val="8A0000"/>
                </a:solidFill>
              </a:rPr>
              <a:t> 19 o el desenvolupament de la vacuna</a:t>
            </a:r>
            <a:r>
              <a:rPr lang="ca-ES" altLang="es-ES" sz="1200" dirty="0">
                <a:solidFill>
                  <a:srgbClr val="8A0000"/>
                </a:solidFill>
              </a:rPr>
              <a:t>.</a:t>
            </a:r>
          </a:p>
          <a:p>
            <a:pPr algn="just">
              <a:spcBef>
                <a:spcPts val="600"/>
              </a:spcBef>
            </a:pPr>
            <a:r>
              <a:rPr lang="ca-ES" altLang="es-ES" sz="1200" dirty="0">
                <a:solidFill>
                  <a:srgbClr val="8A0000"/>
                </a:solidFill>
              </a:rPr>
              <a:t>A continuació, destaca l’increment de la despesa pública.</a:t>
            </a:r>
          </a:p>
          <a:p>
            <a:pPr algn="just">
              <a:spcBef>
                <a:spcPts val="600"/>
              </a:spcBef>
            </a:pPr>
            <a:r>
              <a:rPr lang="ca-ES" altLang="es-ES" sz="1200" dirty="0">
                <a:solidFill>
                  <a:srgbClr val="8A0000"/>
                </a:solidFill>
              </a:rPr>
              <a:t>Altres factors esmentats per una part important d’empresaris són l'obertura de fronteres i disposar d’una legislació laboral flexible.</a:t>
            </a:r>
          </a:p>
        </p:txBody>
      </p:sp>
      <p:graphicFrame>
        <p:nvGraphicFramePr>
          <p:cNvPr id="9" name="1 Gráfico">
            <a:extLst>
              <a:ext uri="{FF2B5EF4-FFF2-40B4-BE49-F238E27FC236}">
                <a16:creationId xmlns:a16="http://schemas.microsoft.com/office/drawing/2014/main" id="{8EEBBB3D-1CF7-49FB-BA94-D225B2C47420}"/>
              </a:ext>
            </a:extLst>
          </p:cNvPr>
          <p:cNvGraphicFramePr/>
          <p:nvPr>
            <p:extLst>
              <p:ext uri="{D42A27DB-BD31-4B8C-83A1-F6EECF244321}">
                <p14:modId xmlns:p14="http://schemas.microsoft.com/office/powerpoint/2010/main" val="1496824589"/>
              </p:ext>
            </p:extLst>
          </p:nvPr>
        </p:nvGraphicFramePr>
        <p:xfrm>
          <a:off x="750890" y="1919277"/>
          <a:ext cx="5588950" cy="4193105"/>
        </p:xfrm>
        <a:graphic>
          <a:graphicData uri="http://schemas.openxmlformats.org/drawingml/2006/chart">
            <c:chart xmlns:c="http://schemas.openxmlformats.org/drawingml/2006/chart" xmlns:r="http://schemas.openxmlformats.org/officeDocument/2006/relationships" r:id="rId3"/>
          </a:graphicData>
        </a:graphic>
      </p:graphicFrame>
      <p:sp>
        <p:nvSpPr>
          <p:cNvPr id="13" name="Globo: línea con barra de énfasis 12">
            <a:extLst>
              <a:ext uri="{FF2B5EF4-FFF2-40B4-BE49-F238E27FC236}">
                <a16:creationId xmlns:a16="http://schemas.microsoft.com/office/drawing/2014/main" id="{F450C073-8054-47AF-A971-80D332AD9A03}"/>
              </a:ext>
            </a:extLst>
          </p:cNvPr>
          <p:cNvSpPr/>
          <p:nvPr/>
        </p:nvSpPr>
        <p:spPr>
          <a:xfrm>
            <a:off x="4111394" y="5072440"/>
            <a:ext cx="3440101" cy="360000"/>
          </a:xfrm>
          <a:prstGeom prst="accentCallout1">
            <a:avLst>
              <a:gd name="adj1" fmla="val 19887"/>
              <a:gd name="adj2" fmla="val -15"/>
              <a:gd name="adj3" fmla="val 35489"/>
              <a:gd name="adj4" fmla="val -6204"/>
            </a:avLst>
          </a:prstGeom>
          <a:noFill/>
          <a:ln w="9525">
            <a:solidFill>
              <a:srgbClr val="8A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ca-ES" sz="800" dirty="0">
                <a:solidFill>
                  <a:schemeClr val="tx1"/>
                </a:solidFill>
                <a:latin typeface="+mj-lt"/>
              </a:rPr>
              <a:t>Establir ajudes econòmiques directes a la població </a:t>
            </a:r>
          </a:p>
          <a:p>
            <a:pPr marL="171450" indent="-171450">
              <a:buFont typeface="Arial" panose="020B0604020202020204" pitchFamily="34" charset="0"/>
              <a:buChar char="•"/>
            </a:pPr>
            <a:r>
              <a:rPr lang="ca-ES" sz="800" dirty="0">
                <a:solidFill>
                  <a:schemeClr val="tx1"/>
                </a:solidFill>
                <a:latin typeface="+mj-lt"/>
              </a:rPr>
              <a:t>Reducció d'impostos per promoure l'activació de l'economia</a:t>
            </a:r>
          </a:p>
        </p:txBody>
      </p:sp>
    </p:spTree>
    <p:extLst>
      <p:ext uri="{BB962C8B-B14F-4D97-AF65-F5344CB8AC3E}">
        <p14:creationId xmlns:p14="http://schemas.microsoft.com/office/powerpoint/2010/main" val="31893683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2770" name="Text Box 2"/>
          <p:cNvSpPr txBox="1">
            <a:spLocks noChangeArrowheads="1"/>
          </p:cNvSpPr>
          <p:nvPr/>
        </p:nvSpPr>
        <p:spPr bwMode="auto">
          <a:xfrm>
            <a:off x="750889" y="1272587"/>
            <a:ext cx="526029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pPr>
            <a:r>
              <a:rPr lang="ca-ES" sz="1400" b="1" dirty="0">
                <a:solidFill>
                  <a:srgbClr val="6B5C4F"/>
                </a:solidFill>
              </a:rPr>
              <a:t>Quin factors creus que poden provocar una recuperació més lenta de l’economia?</a:t>
            </a:r>
          </a:p>
        </p:txBody>
      </p:sp>
      <p:sp>
        <p:nvSpPr>
          <p:cNvPr id="672771" name="Rectangle 3"/>
          <p:cNvSpPr>
            <a:spLocks noChangeArrowheads="1"/>
          </p:cNvSpPr>
          <p:nvPr/>
        </p:nvSpPr>
        <p:spPr bwMode="auto">
          <a:xfrm>
            <a:off x="720000" y="252000"/>
            <a:ext cx="87376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eaLnBrk="1" hangingPunct="1"/>
            <a:r>
              <a:rPr lang="ca-ES" altLang="es-ES" sz="1500" b="1" dirty="0">
                <a:solidFill>
                  <a:srgbClr val="8A0000"/>
                </a:solidFill>
                <a:latin typeface="Century Gothic" pitchFamily="34" charset="0"/>
              </a:rPr>
              <a:t>Temes d’Actualitat ►</a:t>
            </a:r>
          </a:p>
        </p:txBody>
      </p:sp>
      <p:sp>
        <p:nvSpPr>
          <p:cNvPr id="672772" name="Rectangle 4"/>
          <p:cNvSpPr>
            <a:spLocks noChangeArrowheads="1"/>
          </p:cNvSpPr>
          <p:nvPr/>
        </p:nvSpPr>
        <p:spPr bwMode="auto">
          <a:xfrm>
            <a:off x="719999" y="576000"/>
            <a:ext cx="8535219"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a:r>
              <a:rPr lang="ca-ES" altLang="es-ES" sz="1900" b="1" dirty="0">
                <a:solidFill>
                  <a:srgbClr val="6B5C4F"/>
                </a:solidFill>
                <a:latin typeface="Century Gothic" pitchFamily="34" charset="0"/>
              </a:rPr>
              <a:t>COVID19: Factors que poden endarrerir la recuperació de l’economia</a:t>
            </a:r>
          </a:p>
        </p:txBody>
      </p:sp>
      <p:sp>
        <p:nvSpPr>
          <p:cNvPr id="10" name="Rectangle 28"/>
          <p:cNvSpPr>
            <a:spLocks noChangeArrowheads="1"/>
          </p:cNvSpPr>
          <p:nvPr/>
        </p:nvSpPr>
        <p:spPr bwMode="auto">
          <a:xfrm>
            <a:off x="5948000" y="1427325"/>
            <a:ext cx="359825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endParaRPr lang="ca-ES" altLang="es-ES" sz="1200" dirty="0"/>
          </a:p>
          <a:p>
            <a:pPr algn="just"/>
            <a:endParaRPr lang="ca-ES" altLang="es-ES" sz="1200" dirty="0"/>
          </a:p>
        </p:txBody>
      </p:sp>
      <p:sp>
        <p:nvSpPr>
          <p:cNvPr id="11" name="Marcador de número de diapositiva 1"/>
          <p:cNvSpPr txBox="1">
            <a:spLocks/>
          </p:cNvSpPr>
          <p:nvPr/>
        </p:nvSpPr>
        <p:spPr>
          <a:xfrm>
            <a:off x="9255219" y="6356351"/>
            <a:ext cx="608806" cy="365125"/>
          </a:xfrm>
          <a:prstGeom prst="rect">
            <a:avLst/>
          </a:prstGeom>
        </p:spPr>
        <p:txBody>
          <a:bodyPr/>
          <a:lstStyle>
            <a:defPPr>
              <a:defRPr lang="ca-ES"/>
            </a:defPPr>
            <a:lvl1pPr algn="l" rtl="0" fontAlgn="base">
              <a:spcBef>
                <a:spcPct val="0"/>
              </a:spcBef>
              <a:spcAft>
                <a:spcPct val="0"/>
              </a:spcAft>
              <a:defRPr sz="1000" kern="1200">
                <a:solidFill>
                  <a:schemeClr val="tx1"/>
                </a:solidFill>
                <a:latin typeface="Century Gothic" pitchFamily="34" charset="0"/>
                <a:ea typeface="+mn-ea"/>
                <a:cs typeface="+mn-cs"/>
              </a:defRPr>
            </a:lvl1pPr>
            <a:lvl2pPr marL="457200" algn="l" rtl="0" fontAlgn="base">
              <a:spcBef>
                <a:spcPct val="0"/>
              </a:spcBef>
              <a:spcAft>
                <a:spcPct val="0"/>
              </a:spcAft>
              <a:defRPr sz="1000" kern="1200">
                <a:solidFill>
                  <a:schemeClr val="tx1"/>
                </a:solidFill>
                <a:latin typeface="Century Gothic" pitchFamily="34" charset="0"/>
                <a:ea typeface="+mn-ea"/>
                <a:cs typeface="+mn-cs"/>
              </a:defRPr>
            </a:lvl2pPr>
            <a:lvl3pPr marL="914400" algn="l" rtl="0" fontAlgn="base">
              <a:spcBef>
                <a:spcPct val="0"/>
              </a:spcBef>
              <a:spcAft>
                <a:spcPct val="0"/>
              </a:spcAft>
              <a:defRPr sz="1000" kern="1200">
                <a:solidFill>
                  <a:schemeClr val="tx1"/>
                </a:solidFill>
                <a:latin typeface="Century Gothic" pitchFamily="34" charset="0"/>
                <a:ea typeface="+mn-ea"/>
                <a:cs typeface="+mn-cs"/>
              </a:defRPr>
            </a:lvl3pPr>
            <a:lvl4pPr marL="1371600" algn="l" rtl="0" fontAlgn="base">
              <a:spcBef>
                <a:spcPct val="0"/>
              </a:spcBef>
              <a:spcAft>
                <a:spcPct val="0"/>
              </a:spcAft>
              <a:defRPr sz="1000" kern="1200">
                <a:solidFill>
                  <a:schemeClr val="tx1"/>
                </a:solidFill>
                <a:latin typeface="Century Gothic" pitchFamily="34" charset="0"/>
                <a:ea typeface="+mn-ea"/>
                <a:cs typeface="+mn-cs"/>
              </a:defRPr>
            </a:lvl4pPr>
            <a:lvl5pPr marL="1828800" algn="l" rtl="0" fontAlgn="base">
              <a:spcBef>
                <a:spcPct val="0"/>
              </a:spcBef>
              <a:spcAft>
                <a:spcPct val="0"/>
              </a:spcAft>
              <a:defRPr sz="1000" kern="1200">
                <a:solidFill>
                  <a:schemeClr val="tx1"/>
                </a:solidFill>
                <a:latin typeface="Century Gothic" pitchFamily="34" charset="0"/>
                <a:ea typeface="+mn-ea"/>
                <a:cs typeface="+mn-cs"/>
              </a:defRPr>
            </a:lvl5pPr>
            <a:lvl6pPr marL="2286000" algn="l" defTabSz="914400" rtl="0" eaLnBrk="1" latinLnBrk="0" hangingPunct="1">
              <a:defRPr sz="1000" kern="1200">
                <a:solidFill>
                  <a:schemeClr val="tx1"/>
                </a:solidFill>
                <a:latin typeface="Century Gothic" pitchFamily="34" charset="0"/>
                <a:ea typeface="+mn-ea"/>
                <a:cs typeface="+mn-cs"/>
              </a:defRPr>
            </a:lvl6pPr>
            <a:lvl7pPr marL="2743200" algn="l" defTabSz="914400" rtl="0" eaLnBrk="1" latinLnBrk="0" hangingPunct="1">
              <a:defRPr sz="1000" kern="1200">
                <a:solidFill>
                  <a:schemeClr val="tx1"/>
                </a:solidFill>
                <a:latin typeface="Century Gothic" pitchFamily="34" charset="0"/>
                <a:ea typeface="+mn-ea"/>
                <a:cs typeface="+mn-cs"/>
              </a:defRPr>
            </a:lvl7pPr>
            <a:lvl8pPr marL="3200400" algn="l" defTabSz="914400" rtl="0" eaLnBrk="1" latinLnBrk="0" hangingPunct="1">
              <a:defRPr sz="1000" kern="1200">
                <a:solidFill>
                  <a:schemeClr val="tx1"/>
                </a:solidFill>
                <a:latin typeface="Century Gothic" pitchFamily="34" charset="0"/>
                <a:ea typeface="+mn-ea"/>
                <a:cs typeface="+mn-cs"/>
              </a:defRPr>
            </a:lvl8pPr>
            <a:lvl9pPr marL="3657600" algn="l" defTabSz="914400" rtl="0" eaLnBrk="1" latinLnBrk="0" hangingPunct="1">
              <a:defRPr sz="1000" kern="1200">
                <a:solidFill>
                  <a:schemeClr val="tx1"/>
                </a:solidFill>
                <a:latin typeface="Century Gothic" pitchFamily="34" charset="0"/>
                <a:ea typeface="+mn-ea"/>
                <a:cs typeface="+mn-cs"/>
              </a:defRPr>
            </a:lvl9pPr>
          </a:lstStyle>
          <a:p>
            <a:r>
              <a:rPr lang="es-ES" dirty="0"/>
              <a:t>18</a:t>
            </a:r>
            <a:endParaRPr lang="ca-ES" dirty="0"/>
          </a:p>
        </p:txBody>
      </p:sp>
      <p:sp>
        <p:nvSpPr>
          <p:cNvPr id="8" name="Rectangle 28"/>
          <p:cNvSpPr>
            <a:spLocks noChangeArrowheads="1"/>
          </p:cNvSpPr>
          <p:nvPr/>
        </p:nvSpPr>
        <p:spPr bwMode="auto">
          <a:xfrm>
            <a:off x="5948000" y="3492532"/>
            <a:ext cx="3693555" cy="1908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ts val="600"/>
              </a:spcBef>
            </a:pPr>
            <a:r>
              <a:rPr lang="ca-ES" altLang="es-ES" sz="1200" dirty="0">
                <a:solidFill>
                  <a:srgbClr val="8A0000"/>
                </a:solidFill>
              </a:rPr>
              <a:t>En el sentit contrari, els </a:t>
            </a:r>
            <a:r>
              <a:rPr lang="ca-ES" altLang="es-ES" sz="1200" b="1" dirty="0">
                <a:solidFill>
                  <a:srgbClr val="8A0000"/>
                </a:solidFill>
              </a:rPr>
              <a:t>rebrots</a:t>
            </a:r>
            <a:r>
              <a:rPr lang="ca-ES" altLang="es-ES" sz="1200" dirty="0">
                <a:solidFill>
                  <a:srgbClr val="8A0000"/>
                </a:solidFill>
              </a:rPr>
              <a:t> són percebuts con el principal factor que pot provocar una </a:t>
            </a:r>
            <a:r>
              <a:rPr lang="ca-ES" altLang="es-ES" sz="1200" b="1" dirty="0">
                <a:solidFill>
                  <a:srgbClr val="8A0000"/>
                </a:solidFill>
              </a:rPr>
              <a:t>recuperació</a:t>
            </a:r>
            <a:r>
              <a:rPr lang="ca-ES" altLang="es-ES" sz="1200" dirty="0">
                <a:solidFill>
                  <a:srgbClr val="8A0000"/>
                </a:solidFill>
              </a:rPr>
              <a:t> econòmica </a:t>
            </a:r>
            <a:r>
              <a:rPr lang="ca-ES" altLang="es-ES" sz="1200" b="1" dirty="0">
                <a:solidFill>
                  <a:srgbClr val="8A0000"/>
                </a:solidFill>
              </a:rPr>
              <a:t>més</a:t>
            </a:r>
            <a:r>
              <a:rPr lang="ca-ES" altLang="es-ES" sz="1200" dirty="0">
                <a:solidFill>
                  <a:srgbClr val="8A0000"/>
                </a:solidFill>
              </a:rPr>
              <a:t> </a:t>
            </a:r>
            <a:r>
              <a:rPr lang="ca-ES" altLang="es-ES" sz="1200" b="1" dirty="0">
                <a:solidFill>
                  <a:srgbClr val="8A0000"/>
                </a:solidFill>
              </a:rPr>
              <a:t>lenta</a:t>
            </a:r>
            <a:r>
              <a:rPr lang="ca-ES" altLang="es-ES" sz="1200" dirty="0">
                <a:solidFill>
                  <a:srgbClr val="8A0000"/>
                </a:solidFill>
              </a:rPr>
              <a:t>.</a:t>
            </a:r>
          </a:p>
          <a:p>
            <a:pPr algn="just">
              <a:spcBef>
                <a:spcPts val="600"/>
              </a:spcBef>
            </a:pPr>
            <a:r>
              <a:rPr lang="ca-ES" altLang="es-ES" sz="1200" dirty="0">
                <a:solidFill>
                  <a:srgbClr val="8A0000"/>
                </a:solidFill>
              </a:rPr>
              <a:t>A continuació, destaca la incertesa sobre el futur i la manca de polítiques públiques.</a:t>
            </a:r>
          </a:p>
          <a:p>
            <a:pPr algn="just">
              <a:spcBef>
                <a:spcPts val="600"/>
              </a:spcBef>
            </a:pPr>
            <a:r>
              <a:rPr lang="ca-ES" altLang="es-ES" sz="1200" dirty="0">
                <a:solidFill>
                  <a:srgbClr val="8A0000"/>
                </a:solidFill>
              </a:rPr>
              <a:t>Altres factors esmentats per una part important d’empresaris són la menor capacitat de consum per part de consumidors i empreses i la no flexibilització de la legislació laboral.</a:t>
            </a:r>
          </a:p>
        </p:txBody>
      </p:sp>
      <p:graphicFrame>
        <p:nvGraphicFramePr>
          <p:cNvPr id="14" name="1 Gráfico">
            <a:extLst>
              <a:ext uri="{FF2B5EF4-FFF2-40B4-BE49-F238E27FC236}">
                <a16:creationId xmlns:a16="http://schemas.microsoft.com/office/drawing/2014/main" id="{9E9B8F56-8183-4AE3-A6B0-9D6F660C8219}"/>
              </a:ext>
            </a:extLst>
          </p:cNvPr>
          <p:cNvGraphicFramePr/>
          <p:nvPr>
            <p:extLst>
              <p:ext uri="{D42A27DB-BD31-4B8C-83A1-F6EECF244321}">
                <p14:modId xmlns:p14="http://schemas.microsoft.com/office/powerpoint/2010/main" val="659939266"/>
              </p:ext>
            </p:extLst>
          </p:nvPr>
        </p:nvGraphicFramePr>
        <p:xfrm>
          <a:off x="750890" y="1919277"/>
          <a:ext cx="5588950" cy="419310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694746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2770" name="Text Box 2"/>
          <p:cNvSpPr txBox="1">
            <a:spLocks noChangeArrowheads="1"/>
          </p:cNvSpPr>
          <p:nvPr/>
        </p:nvSpPr>
        <p:spPr bwMode="auto">
          <a:xfrm>
            <a:off x="750889" y="1272587"/>
            <a:ext cx="596342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pPr>
            <a:r>
              <a:rPr lang="ca-ES" sz="1400" b="1" dirty="0">
                <a:solidFill>
                  <a:srgbClr val="6B5C4F"/>
                </a:solidFill>
              </a:rPr>
              <a:t>El teletreball ha estat una mesura aplicada per moltes empreses durant aquest període. Quina situació s’ajusta millor al cas concret de la teva empresa? El teletreball es pot aplicar en...</a:t>
            </a:r>
          </a:p>
        </p:txBody>
      </p:sp>
      <p:sp>
        <p:nvSpPr>
          <p:cNvPr id="672771" name="Rectangle 3"/>
          <p:cNvSpPr>
            <a:spLocks noChangeArrowheads="1"/>
          </p:cNvSpPr>
          <p:nvPr/>
        </p:nvSpPr>
        <p:spPr bwMode="auto">
          <a:xfrm>
            <a:off x="720000" y="252000"/>
            <a:ext cx="87376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eaLnBrk="1" hangingPunct="1"/>
            <a:r>
              <a:rPr lang="ca-ES" altLang="es-ES" sz="1500" b="1" dirty="0">
                <a:solidFill>
                  <a:srgbClr val="8A0000"/>
                </a:solidFill>
                <a:latin typeface="Century Gothic" pitchFamily="34" charset="0"/>
              </a:rPr>
              <a:t>Temes d’Actualitat ►</a:t>
            </a:r>
          </a:p>
        </p:txBody>
      </p:sp>
      <p:sp>
        <p:nvSpPr>
          <p:cNvPr id="672772" name="Rectangle 4"/>
          <p:cNvSpPr>
            <a:spLocks noChangeArrowheads="1"/>
          </p:cNvSpPr>
          <p:nvPr/>
        </p:nvSpPr>
        <p:spPr bwMode="auto">
          <a:xfrm>
            <a:off x="719999" y="576000"/>
            <a:ext cx="8535219"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a:r>
              <a:rPr lang="ca-ES" altLang="es-ES" sz="1900" b="1" dirty="0">
                <a:solidFill>
                  <a:srgbClr val="6B5C4F"/>
                </a:solidFill>
                <a:latin typeface="Century Gothic" pitchFamily="34" charset="0"/>
              </a:rPr>
              <a:t>Aplicació del teletreball a l’empresa</a:t>
            </a:r>
          </a:p>
        </p:txBody>
      </p:sp>
      <p:sp>
        <p:nvSpPr>
          <p:cNvPr id="10" name="Rectangle 28"/>
          <p:cNvSpPr>
            <a:spLocks noChangeArrowheads="1"/>
          </p:cNvSpPr>
          <p:nvPr/>
        </p:nvSpPr>
        <p:spPr bwMode="auto">
          <a:xfrm>
            <a:off x="5948000" y="1427325"/>
            <a:ext cx="359825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endParaRPr lang="ca-ES" altLang="es-ES" sz="1200" dirty="0"/>
          </a:p>
          <a:p>
            <a:pPr algn="just"/>
            <a:endParaRPr lang="ca-ES" altLang="es-ES" sz="1200" dirty="0"/>
          </a:p>
        </p:txBody>
      </p:sp>
      <p:sp>
        <p:nvSpPr>
          <p:cNvPr id="11" name="Marcador de número de diapositiva 1"/>
          <p:cNvSpPr txBox="1">
            <a:spLocks/>
          </p:cNvSpPr>
          <p:nvPr/>
        </p:nvSpPr>
        <p:spPr>
          <a:xfrm>
            <a:off x="9255219" y="6356351"/>
            <a:ext cx="608806" cy="365125"/>
          </a:xfrm>
          <a:prstGeom prst="rect">
            <a:avLst/>
          </a:prstGeom>
        </p:spPr>
        <p:txBody>
          <a:bodyPr/>
          <a:lstStyle>
            <a:defPPr>
              <a:defRPr lang="ca-ES"/>
            </a:defPPr>
            <a:lvl1pPr algn="l" rtl="0" fontAlgn="base">
              <a:spcBef>
                <a:spcPct val="0"/>
              </a:spcBef>
              <a:spcAft>
                <a:spcPct val="0"/>
              </a:spcAft>
              <a:defRPr sz="1000" kern="1200">
                <a:solidFill>
                  <a:schemeClr val="tx1"/>
                </a:solidFill>
                <a:latin typeface="Century Gothic" pitchFamily="34" charset="0"/>
                <a:ea typeface="+mn-ea"/>
                <a:cs typeface="+mn-cs"/>
              </a:defRPr>
            </a:lvl1pPr>
            <a:lvl2pPr marL="457200" algn="l" rtl="0" fontAlgn="base">
              <a:spcBef>
                <a:spcPct val="0"/>
              </a:spcBef>
              <a:spcAft>
                <a:spcPct val="0"/>
              </a:spcAft>
              <a:defRPr sz="1000" kern="1200">
                <a:solidFill>
                  <a:schemeClr val="tx1"/>
                </a:solidFill>
                <a:latin typeface="Century Gothic" pitchFamily="34" charset="0"/>
                <a:ea typeface="+mn-ea"/>
                <a:cs typeface="+mn-cs"/>
              </a:defRPr>
            </a:lvl2pPr>
            <a:lvl3pPr marL="914400" algn="l" rtl="0" fontAlgn="base">
              <a:spcBef>
                <a:spcPct val="0"/>
              </a:spcBef>
              <a:spcAft>
                <a:spcPct val="0"/>
              </a:spcAft>
              <a:defRPr sz="1000" kern="1200">
                <a:solidFill>
                  <a:schemeClr val="tx1"/>
                </a:solidFill>
                <a:latin typeface="Century Gothic" pitchFamily="34" charset="0"/>
                <a:ea typeface="+mn-ea"/>
                <a:cs typeface="+mn-cs"/>
              </a:defRPr>
            </a:lvl3pPr>
            <a:lvl4pPr marL="1371600" algn="l" rtl="0" fontAlgn="base">
              <a:spcBef>
                <a:spcPct val="0"/>
              </a:spcBef>
              <a:spcAft>
                <a:spcPct val="0"/>
              </a:spcAft>
              <a:defRPr sz="1000" kern="1200">
                <a:solidFill>
                  <a:schemeClr val="tx1"/>
                </a:solidFill>
                <a:latin typeface="Century Gothic" pitchFamily="34" charset="0"/>
                <a:ea typeface="+mn-ea"/>
                <a:cs typeface="+mn-cs"/>
              </a:defRPr>
            </a:lvl4pPr>
            <a:lvl5pPr marL="1828800" algn="l" rtl="0" fontAlgn="base">
              <a:spcBef>
                <a:spcPct val="0"/>
              </a:spcBef>
              <a:spcAft>
                <a:spcPct val="0"/>
              </a:spcAft>
              <a:defRPr sz="1000" kern="1200">
                <a:solidFill>
                  <a:schemeClr val="tx1"/>
                </a:solidFill>
                <a:latin typeface="Century Gothic" pitchFamily="34" charset="0"/>
                <a:ea typeface="+mn-ea"/>
                <a:cs typeface="+mn-cs"/>
              </a:defRPr>
            </a:lvl5pPr>
            <a:lvl6pPr marL="2286000" algn="l" defTabSz="914400" rtl="0" eaLnBrk="1" latinLnBrk="0" hangingPunct="1">
              <a:defRPr sz="1000" kern="1200">
                <a:solidFill>
                  <a:schemeClr val="tx1"/>
                </a:solidFill>
                <a:latin typeface="Century Gothic" pitchFamily="34" charset="0"/>
                <a:ea typeface="+mn-ea"/>
                <a:cs typeface="+mn-cs"/>
              </a:defRPr>
            </a:lvl6pPr>
            <a:lvl7pPr marL="2743200" algn="l" defTabSz="914400" rtl="0" eaLnBrk="1" latinLnBrk="0" hangingPunct="1">
              <a:defRPr sz="1000" kern="1200">
                <a:solidFill>
                  <a:schemeClr val="tx1"/>
                </a:solidFill>
                <a:latin typeface="Century Gothic" pitchFamily="34" charset="0"/>
                <a:ea typeface="+mn-ea"/>
                <a:cs typeface="+mn-cs"/>
              </a:defRPr>
            </a:lvl7pPr>
            <a:lvl8pPr marL="3200400" algn="l" defTabSz="914400" rtl="0" eaLnBrk="1" latinLnBrk="0" hangingPunct="1">
              <a:defRPr sz="1000" kern="1200">
                <a:solidFill>
                  <a:schemeClr val="tx1"/>
                </a:solidFill>
                <a:latin typeface="Century Gothic" pitchFamily="34" charset="0"/>
                <a:ea typeface="+mn-ea"/>
                <a:cs typeface="+mn-cs"/>
              </a:defRPr>
            </a:lvl8pPr>
            <a:lvl9pPr marL="3657600" algn="l" defTabSz="914400" rtl="0" eaLnBrk="1" latinLnBrk="0" hangingPunct="1">
              <a:defRPr sz="1000" kern="1200">
                <a:solidFill>
                  <a:schemeClr val="tx1"/>
                </a:solidFill>
                <a:latin typeface="Century Gothic" pitchFamily="34" charset="0"/>
                <a:ea typeface="+mn-ea"/>
                <a:cs typeface="+mn-cs"/>
              </a:defRPr>
            </a:lvl9pPr>
          </a:lstStyle>
          <a:p>
            <a:r>
              <a:rPr lang="es-ES" dirty="0"/>
              <a:t>18</a:t>
            </a:r>
            <a:endParaRPr lang="ca-ES" dirty="0"/>
          </a:p>
        </p:txBody>
      </p:sp>
      <p:sp>
        <p:nvSpPr>
          <p:cNvPr id="8" name="Rectangle 28"/>
          <p:cNvSpPr>
            <a:spLocks noChangeArrowheads="1"/>
          </p:cNvSpPr>
          <p:nvPr/>
        </p:nvSpPr>
        <p:spPr bwMode="auto">
          <a:xfrm>
            <a:off x="5791201" y="2452978"/>
            <a:ext cx="3464017" cy="16466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ts val="600"/>
              </a:spcBef>
            </a:pPr>
            <a:r>
              <a:rPr lang="ca-ES" altLang="es-ES" sz="1200" dirty="0">
                <a:solidFill>
                  <a:srgbClr val="8A0000"/>
                </a:solidFill>
              </a:rPr>
              <a:t>L’aplicació del teletreball és una pràctica viable entre la major part de les empreses, ja que </a:t>
            </a:r>
            <a:r>
              <a:rPr lang="ca-ES" altLang="es-ES" sz="1200" b="1" dirty="0">
                <a:solidFill>
                  <a:srgbClr val="8A0000"/>
                </a:solidFill>
              </a:rPr>
              <a:t>6 de cada 10 </a:t>
            </a:r>
            <a:r>
              <a:rPr lang="ca-ES" altLang="es-ES" sz="1200" dirty="0">
                <a:solidFill>
                  <a:srgbClr val="8A0000"/>
                </a:solidFill>
              </a:rPr>
              <a:t>poden realitzar-hi com a </a:t>
            </a:r>
            <a:r>
              <a:rPr lang="ca-ES" altLang="es-ES" sz="1200" b="1" dirty="0">
                <a:solidFill>
                  <a:srgbClr val="8A0000"/>
                </a:solidFill>
              </a:rPr>
              <a:t>mínim la meitat </a:t>
            </a:r>
            <a:r>
              <a:rPr lang="ca-ES" altLang="es-ES" sz="1200" dirty="0">
                <a:solidFill>
                  <a:srgbClr val="8A0000"/>
                </a:solidFill>
              </a:rPr>
              <a:t>de les seves tasques.</a:t>
            </a:r>
          </a:p>
          <a:p>
            <a:pPr algn="just">
              <a:spcBef>
                <a:spcPts val="600"/>
              </a:spcBef>
            </a:pPr>
            <a:r>
              <a:rPr lang="ca-ES" altLang="es-ES" sz="1200" dirty="0">
                <a:solidFill>
                  <a:srgbClr val="8A0000"/>
                </a:solidFill>
              </a:rPr>
              <a:t>Per contra, en un 30% dels casos aquesta aplicació només és possible en una minoria de tasques i en un 4% no es pot aplicar en cap.</a:t>
            </a:r>
          </a:p>
        </p:txBody>
      </p:sp>
      <p:graphicFrame>
        <p:nvGraphicFramePr>
          <p:cNvPr id="4" name="Gráfico 3">
            <a:extLst>
              <a:ext uri="{FF2B5EF4-FFF2-40B4-BE49-F238E27FC236}">
                <a16:creationId xmlns:a16="http://schemas.microsoft.com/office/drawing/2014/main" id="{971F5F84-D530-48FE-8F69-6E483AA060A4}"/>
              </a:ext>
            </a:extLst>
          </p:cNvPr>
          <p:cNvGraphicFramePr/>
          <p:nvPr>
            <p:extLst>
              <p:ext uri="{D42A27DB-BD31-4B8C-83A1-F6EECF244321}">
                <p14:modId xmlns:p14="http://schemas.microsoft.com/office/powerpoint/2010/main" val="2334661082"/>
              </p:ext>
            </p:extLst>
          </p:nvPr>
        </p:nvGraphicFramePr>
        <p:xfrm>
          <a:off x="113210" y="2058212"/>
          <a:ext cx="5068434" cy="33724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53987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a:spLocks noChangeArrowheads="1"/>
          </p:cNvSpPr>
          <p:nvPr/>
        </p:nvSpPr>
        <p:spPr bwMode="auto">
          <a:xfrm>
            <a:off x="377372" y="1120861"/>
            <a:ext cx="4337504" cy="553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fontAlgn="base">
              <a:spcBef>
                <a:spcPts val="600"/>
              </a:spcBef>
              <a:spcAft>
                <a:spcPts val="600"/>
              </a:spcAft>
              <a:buClr>
                <a:srgbClr val="C97A01"/>
              </a:buClr>
            </a:pPr>
            <a:r>
              <a:rPr lang="ca-ES" sz="1200" b="1" dirty="0">
                <a:solidFill>
                  <a:srgbClr val="6B614F"/>
                </a:solidFill>
              </a:rPr>
              <a:t>DADES GENERALS DEL PROJECTE :</a:t>
            </a:r>
          </a:p>
          <a:p>
            <a:pPr algn="just">
              <a:spcBef>
                <a:spcPts val="600"/>
              </a:spcBef>
              <a:spcAft>
                <a:spcPts val="600"/>
              </a:spcAft>
              <a:buClr>
                <a:srgbClr val="C97A01"/>
              </a:buClr>
            </a:pPr>
            <a:r>
              <a:rPr lang="ca-ES" sz="1200" b="1" dirty="0">
                <a:solidFill>
                  <a:srgbClr val="8A0000"/>
                </a:solidFill>
              </a:rPr>
              <a:t>Propòsit: </a:t>
            </a:r>
            <a:r>
              <a:rPr lang="ca-ES" sz="1200" dirty="0"/>
              <a:t>Conèixer de forma periòdica la situació, necessitats i preocupacions de les empreses de la demarcació i esdevenir una eina de comunicació amb aquestes.</a:t>
            </a:r>
          </a:p>
          <a:p>
            <a:pPr algn="just">
              <a:spcBef>
                <a:spcPts val="600"/>
              </a:spcBef>
              <a:spcAft>
                <a:spcPts val="600"/>
              </a:spcAft>
              <a:buClr>
                <a:srgbClr val="C97A01"/>
              </a:buClr>
            </a:pPr>
            <a:r>
              <a:rPr lang="ca-ES" sz="1200" b="1" dirty="0">
                <a:solidFill>
                  <a:srgbClr val="8A0000"/>
                </a:solidFill>
              </a:rPr>
              <a:t>Metodologia:</a:t>
            </a:r>
            <a:r>
              <a:rPr lang="ca-ES" sz="1200" dirty="0">
                <a:solidFill>
                  <a:srgbClr val="8A0000"/>
                </a:solidFill>
              </a:rPr>
              <a:t> </a:t>
            </a:r>
            <a:r>
              <a:rPr lang="ca-ES" sz="1200" dirty="0"/>
              <a:t>Panel, és a dir una mostra que es consulta de forma periòdica.  </a:t>
            </a:r>
            <a:endParaRPr lang="ca-ES" sz="1200" b="1" dirty="0">
              <a:solidFill>
                <a:srgbClr val="E17B00"/>
              </a:solidFill>
            </a:endParaRPr>
          </a:p>
          <a:p>
            <a:pPr algn="just">
              <a:spcBef>
                <a:spcPts val="600"/>
              </a:spcBef>
              <a:spcAft>
                <a:spcPts val="600"/>
              </a:spcAft>
              <a:buClr>
                <a:srgbClr val="C97A01"/>
              </a:buClr>
            </a:pPr>
            <a:r>
              <a:rPr lang="ca-ES" sz="1200" b="1" dirty="0">
                <a:solidFill>
                  <a:srgbClr val="8A0000"/>
                </a:solidFill>
              </a:rPr>
              <a:t>Àmbit territorial: </a:t>
            </a:r>
            <a:r>
              <a:rPr lang="ca-ES" sz="1200" dirty="0"/>
              <a:t>Demarcació de la Cambra de Comerç de Reus.</a:t>
            </a:r>
          </a:p>
          <a:p>
            <a:pPr algn="just">
              <a:spcBef>
                <a:spcPts val="600"/>
              </a:spcBef>
              <a:spcAft>
                <a:spcPts val="600"/>
              </a:spcAft>
              <a:buClr>
                <a:srgbClr val="C97A01"/>
              </a:buClr>
            </a:pPr>
            <a:r>
              <a:rPr lang="ca-ES" sz="1200" b="1" dirty="0">
                <a:solidFill>
                  <a:srgbClr val="8A0000"/>
                </a:solidFill>
              </a:rPr>
              <a:t>Univers:  </a:t>
            </a:r>
            <a:r>
              <a:rPr lang="ca-ES" sz="1200" dirty="0"/>
              <a:t>Empreses de la demarcació.</a:t>
            </a:r>
            <a:endParaRPr lang="ca-ES" sz="1200" b="1" dirty="0">
              <a:solidFill>
                <a:srgbClr val="E17B00"/>
              </a:solidFill>
            </a:endParaRPr>
          </a:p>
          <a:p>
            <a:pPr algn="just">
              <a:spcBef>
                <a:spcPts val="600"/>
              </a:spcBef>
              <a:spcAft>
                <a:spcPts val="600"/>
              </a:spcAft>
              <a:buClr>
                <a:srgbClr val="C97A01"/>
              </a:buClr>
            </a:pPr>
            <a:r>
              <a:rPr lang="ca-ES" sz="1200" b="1" dirty="0">
                <a:solidFill>
                  <a:srgbClr val="8A0000"/>
                </a:solidFill>
              </a:rPr>
              <a:t>Definició de la Mostra: </a:t>
            </a:r>
            <a:r>
              <a:rPr lang="ca-ES" sz="1200" dirty="0"/>
              <a:t>Empresaris i responsables màxims d’empreses de la demarcació de la Cambra.</a:t>
            </a:r>
            <a:endParaRPr lang="ca-ES" sz="1200" dirty="0">
              <a:solidFill>
                <a:srgbClr val="FF0000"/>
              </a:solidFill>
            </a:endParaRPr>
          </a:p>
          <a:p>
            <a:pPr algn="just">
              <a:spcBef>
                <a:spcPts val="600"/>
              </a:spcBef>
              <a:spcAft>
                <a:spcPts val="600"/>
              </a:spcAft>
              <a:buClr>
                <a:srgbClr val="C97A01"/>
              </a:buClr>
            </a:pPr>
            <a:r>
              <a:rPr lang="ca-ES" sz="1200" b="1" dirty="0">
                <a:solidFill>
                  <a:srgbClr val="8A0000"/>
                </a:solidFill>
              </a:rPr>
              <a:t>Procediment de Captació: </a:t>
            </a:r>
            <a:r>
              <a:rPr lang="ca-ES" sz="1200" dirty="0"/>
              <a:t>La captació, que duu a terme la Cambra a partir del protocol facilitat per Ceres, es realitza mitjançant el web de la Cambra, mailings a empreses i trucades telefòniques.</a:t>
            </a:r>
          </a:p>
          <a:p>
            <a:pPr algn="just">
              <a:spcBef>
                <a:spcPts val="600"/>
              </a:spcBef>
              <a:spcAft>
                <a:spcPts val="600"/>
              </a:spcAft>
              <a:buClr>
                <a:srgbClr val="C97A01"/>
              </a:buClr>
            </a:pPr>
            <a:r>
              <a:rPr lang="ca-ES" sz="1200" b="1" dirty="0">
                <a:solidFill>
                  <a:srgbClr val="8A0000"/>
                </a:solidFill>
              </a:rPr>
              <a:t>Periodicitat: </a:t>
            </a:r>
            <a:r>
              <a:rPr lang="ca-ES" sz="1200" dirty="0"/>
              <a:t>Trimestral. </a:t>
            </a:r>
          </a:p>
          <a:p>
            <a:pPr algn="just">
              <a:spcBef>
                <a:spcPts val="600"/>
              </a:spcBef>
              <a:spcAft>
                <a:spcPts val="600"/>
              </a:spcAft>
              <a:buClr>
                <a:srgbClr val="C97A01"/>
              </a:buClr>
            </a:pPr>
            <a:r>
              <a:rPr lang="ca-ES" sz="1200" b="1" dirty="0">
                <a:solidFill>
                  <a:srgbClr val="8A0000"/>
                </a:solidFill>
              </a:rPr>
              <a:t>Instrument: </a:t>
            </a:r>
            <a:r>
              <a:rPr lang="ca-ES" sz="1200" dirty="0">
                <a:solidFill>
                  <a:srgbClr val="000000"/>
                </a:solidFill>
              </a:rPr>
              <a:t>Formularis estructurats amb aplicació telemàtica. </a:t>
            </a:r>
          </a:p>
          <a:p>
            <a:pPr algn="just">
              <a:spcBef>
                <a:spcPts val="600"/>
              </a:spcBef>
              <a:spcAft>
                <a:spcPts val="600"/>
              </a:spcAft>
              <a:buClr>
                <a:srgbClr val="C97A01"/>
              </a:buClr>
            </a:pPr>
            <a:r>
              <a:rPr lang="ca-ES" sz="1200" b="1" dirty="0">
                <a:solidFill>
                  <a:srgbClr val="8A0000"/>
                </a:solidFill>
              </a:rPr>
              <a:t>Promotor: </a:t>
            </a:r>
            <a:r>
              <a:rPr lang="ca-ES" sz="1200" dirty="0">
                <a:solidFill>
                  <a:srgbClr val="000000"/>
                </a:solidFill>
              </a:rPr>
              <a:t>Projecte que lideren conjuntament la Cambra i Ceres, </a:t>
            </a:r>
            <a:r>
              <a:rPr lang="ca-ES" sz="1200" dirty="0"/>
              <a:t>amb el suport de la Regidoria de Promoció Econòmica de l’Ajuntament de Reus.</a:t>
            </a:r>
          </a:p>
        </p:txBody>
      </p:sp>
      <p:sp>
        <p:nvSpPr>
          <p:cNvPr id="6" name="5 Rectángulo"/>
          <p:cNvSpPr>
            <a:spLocks noChangeArrowheads="1"/>
          </p:cNvSpPr>
          <p:nvPr/>
        </p:nvSpPr>
        <p:spPr bwMode="auto">
          <a:xfrm>
            <a:off x="5370286" y="1120860"/>
            <a:ext cx="4078514"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spcBef>
                <a:spcPts val="600"/>
              </a:spcBef>
              <a:spcAft>
                <a:spcPts val="600"/>
              </a:spcAft>
              <a:buClr>
                <a:srgbClr val="C97A01"/>
              </a:buClr>
            </a:pPr>
            <a:r>
              <a:rPr lang="ca-ES" sz="1200" b="1" dirty="0">
                <a:solidFill>
                  <a:srgbClr val="6B614F"/>
                </a:solidFill>
              </a:rPr>
              <a:t>DADES PARTICULARS DE LA 22A ONADA </a:t>
            </a:r>
            <a:endParaRPr lang="ca-ES" sz="1600" b="1" dirty="0">
              <a:solidFill>
                <a:srgbClr val="6B614F"/>
              </a:solidFill>
            </a:endParaRPr>
          </a:p>
          <a:p>
            <a:pPr algn="just">
              <a:spcBef>
                <a:spcPts val="600"/>
              </a:spcBef>
              <a:spcAft>
                <a:spcPts val="600"/>
              </a:spcAft>
              <a:buClr>
                <a:srgbClr val="C97A01"/>
              </a:buClr>
            </a:pPr>
            <a:r>
              <a:rPr lang="ca-ES" sz="1200" b="1" dirty="0">
                <a:solidFill>
                  <a:srgbClr val="8A0000"/>
                </a:solidFill>
              </a:rPr>
              <a:t>Inscrits: </a:t>
            </a:r>
            <a:r>
              <a:rPr lang="ca-ES" sz="1200" dirty="0"/>
              <a:t>223 participants</a:t>
            </a:r>
            <a:r>
              <a:rPr lang="ca-ES" sz="1200" b="1" dirty="0"/>
              <a:t>.</a:t>
            </a:r>
          </a:p>
          <a:p>
            <a:pPr algn="just">
              <a:spcBef>
                <a:spcPts val="600"/>
              </a:spcBef>
              <a:spcAft>
                <a:spcPts val="600"/>
              </a:spcAft>
              <a:buClr>
                <a:srgbClr val="C97A01"/>
              </a:buClr>
            </a:pPr>
            <a:r>
              <a:rPr lang="ca-ES" sz="1200" b="1" dirty="0">
                <a:solidFill>
                  <a:srgbClr val="8A0000"/>
                </a:solidFill>
              </a:rPr>
              <a:t>Mostra: </a:t>
            </a:r>
            <a:r>
              <a:rPr lang="ca-ES" sz="1200" dirty="0">
                <a:solidFill>
                  <a:srgbClr val="000000"/>
                </a:solidFill>
              </a:rPr>
              <a:t>la mostra de panelistes que ha respost el qüestionari de la 26a onada ha </a:t>
            </a:r>
            <a:r>
              <a:rPr lang="ca-ES" sz="1200" dirty="0"/>
              <a:t>estat de 46 persones</a:t>
            </a:r>
            <a:r>
              <a:rPr lang="ca-ES" sz="1200" dirty="0">
                <a:solidFill>
                  <a:srgbClr val="000000"/>
                </a:solidFill>
              </a:rPr>
              <a:t>. </a:t>
            </a:r>
          </a:p>
          <a:p>
            <a:pPr algn="just">
              <a:spcBef>
                <a:spcPts val="600"/>
              </a:spcBef>
              <a:spcAft>
                <a:spcPts val="600"/>
              </a:spcAft>
              <a:buClr>
                <a:srgbClr val="C97A01"/>
              </a:buClr>
            </a:pPr>
            <a:r>
              <a:rPr lang="ca-ES" sz="1200" b="1" dirty="0">
                <a:solidFill>
                  <a:srgbClr val="8A0000"/>
                </a:solidFill>
              </a:rPr>
              <a:t>Instrument: </a:t>
            </a:r>
            <a:r>
              <a:rPr lang="ca-ES" sz="1200" dirty="0">
                <a:solidFill>
                  <a:srgbClr val="000000"/>
                </a:solidFill>
              </a:rPr>
              <a:t>formulari estructurat específic de l’onada, amb preguntes de classificació, preguntes constants i preguntes específiques de l’onada.</a:t>
            </a:r>
            <a:endParaRPr lang="ca-ES" sz="1200" b="1" dirty="0">
              <a:solidFill>
                <a:srgbClr val="000000"/>
              </a:solidFill>
            </a:endParaRPr>
          </a:p>
          <a:p>
            <a:pPr algn="just">
              <a:spcBef>
                <a:spcPts val="600"/>
              </a:spcBef>
              <a:spcAft>
                <a:spcPts val="600"/>
              </a:spcAft>
              <a:buClr>
                <a:srgbClr val="C97A01"/>
              </a:buClr>
            </a:pPr>
            <a:r>
              <a:rPr lang="ca-ES" sz="1200" b="1" dirty="0">
                <a:solidFill>
                  <a:srgbClr val="8A0000"/>
                </a:solidFill>
              </a:rPr>
              <a:t>Dates treball de camp: </a:t>
            </a:r>
            <a:r>
              <a:rPr lang="ca-ES" sz="1200" dirty="0"/>
              <a:t>entre el 4 de juny i el 2 de juliol de 2020.</a:t>
            </a:r>
            <a:endParaRPr lang="ca-ES" sz="1200" b="1" dirty="0"/>
          </a:p>
        </p:txBody>
      </p:sp>
      <p:cxnSp>
        <p:nvCxnSpPr>
          <p:cNvPr id="9" name="8 Conector recto"/>
          <p:cNvCxnSpPr/>
          <p:nvPr/>
        </p:nvCxnSpPr>
        <p:spPr>
          <a:xfrm>
            <a:off x="4924425" y="997034"/>
            <a:ext cx="0" cy="5688000"/>
          </a:xfrm>
          <a:prstGeom prst="line">
            <a:avLst/>
          </a:prstGeom>
          <a:ln w="19050">
            <a:solidFill>
              <a:srgbClr val="8A0000"/>
            </a:solidFill>
          </a:ln>
        </p:spPr>
        <p:style>
          <a:lnRef idx="1">
            <a:schemeClr val="accent1"/>
          </a:lnRef>
          <a:fillRef idx="0">
            <a:schemeClr val="accent1"/>
          </a:fillRef>
          <a:effectRef idx="0">
            <a:schemeClr val="accent1"/>
          </a:effectRef>
          <a:fontRef idx="minor">
            <a:schemeClr val="tx1"/>
          </a:fontRef>
        </p:style>
      </p:cxnSp>
      <p:sp>
        <p:nvSpPr>
          <p:cNvPr id="7" name="Marcador de número de diapositiva 6"/>
          <p:cNvSpPr>
            <a:spLocks noGrp="1"/>
          </p:cNvSpPr>
          <p:nvPr>
            <p:ph type="sldNum" sz="quarter" idx="4"/>
          </p:nvPr>
        </p:nvSpPr>
        <p:spPr/>
        <p:txBody>
          <a:bodyPr/>
          <a:lstStyle/>
          <a:p>
            <a:fld id="{79B00DB0-4C43-45CD-A043-B77402D452F6}" type="slidenum">
              <a:rPr lang="ca-ES" smtClean="0"/>
              <a:t>3</a:t>
            </a:fld>
            <a:endParaRPr lang="ca-ES"/>
          </a:p>
        </p:txBody>
      </p:sp>
      <p:sp>
        <p:nvSpPr>
          <p:cNvPr id="10" name="1 Título">
            <a:extLst>
              <a:ext uri="{FF2B5EF4-FFF2-40B4-BE49-F238E27FC236}">
                <a16:creationId xmlns:a16="http://schemas.microsoft.com/office/drawing/2014/main" id="{F73EFC5C-1C30-48DC-AED0-D3E16C44B7B8}"/>
              </a:ext>
            </a:extLst>
          </p:cNvPr>
          <p:cNvSpPr txBox="1">
            <a:spLocks/>
          </p:cNvSpPr>
          <p:nvPr/>
        </p:nvSpPr>
        <p:spPr bwMode="auto">
          <a:xfrm>
            <a:off x="720000" y="252000"/>
            <a:ext cx="8420100" cy="436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a:r>
              <a:rPr lang="ca-ES" sz="1500" b="1" kern="0" dirty="0">
                <a:solidFill>
                  <a:srgbClr val="8A0000"/>
                </a:solidFill>
                <a:latin typeface="Century Gothic" pitchFamily="34" charset="0"/>
              </a:rPr>
              <a:t>Aspectes metodològics ► </a:t>
            </a:r>
          </a:p>
        </p:txBody>
      </p:sp>
      <p:sp>
        <p:nvSpPr>
          <p:cNvPr id="11" name="2 Subtítulo">
            <a:extLst>
              <a:ext uri="{FF2B5EF4-FFF2-40B4-BE49-F238E27FC236}">
                <a16:creationId xmlns:a16="http://schemas.microsoft.com/office/drawing/2014/main" id="{71C0FBA4-7A84-47DE-888E-B54BE80B44FF}"/>
              </a:ext>
            </a:extLst>
          </p:cNvPr>
          <p:cNvSpPr txBox="1">
            <a:spLocks/>
          </p:cNvSpPr>
          <p:nvPr/>
        </p:nvSpPr>
        <p:spPr bwMode="auto">
          <a:xfrm>
            <a:off x="720000" y="576000"/>
            <a:ext cx="7693025" cy="423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ca-ES" sz="1800" b="1" kern="0" dirty="0">
                <a:solidFill>
                  <a:srgbClr val="6B5C4F"/>
                </a:solidFill>
                <a:latin typeface="Century Gothic" pitchFamily="34" charset="0"/>
              </a:rPr>
              <a:t>Propòsit i fitxa tècnica</a:t>
            </a:r>
          </a:p>
        </p:txBody>
      </p:sp>
    </p:spTree>
    <p:extLst>
      <p:ext uri="{BB962C8B-B14F-4D97-AF65-F5344CB8AC3E}">
        <p14:creationId xmlns:p14="http://schemas.microsoft.com/office/powerpoint/2010/main" val="23636202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2770" name="Text Box 2"/>
          <p:cNvSpPr txBox="1">
            <a:spLocks noChangeArrowheads="1"/>
          </p:cNvSpPr>
          <p:nvPr/>
        </p:nvSpPr>
        <p:spPr bwMode="auto">
          <a:xfrm>
            <a:off x="750889" y="1272587"/>
            <a:ext cx="596342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pPr>
            <a:r>
              <a:rPr lang="ca-ES" sz="1400" b="1" dirty="0">
                <a:solidFill>
                  <a:srgbClr val="6B5C4F"/>
                </a:solidFill>
              </a:rPr>
              <a:t>Quines creus que són les principals barreres per no aplicar teletreball de forma més o menys generalitzada en la teva empresa? </a:t>
            </a:r>
          </a:p>
        </p:txBody>
      </p:sp>
      <p:sp>
        <p:nvSpPr>
          <p:cNvPr id="672771" name="Rectangle 3"/>
          <p:cNvSpPr>
            <a:spLocks noChangeArrowheads="1"/>
          </p:cNvSpPr>
          <p:nvPr/>
        </p:nvSpPr>
        <p:spPr bwMode="auto">
          <a:xfrm>
            <a:off x="720000" y="252000"/>
            <a:ext cx="87376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eaLnBrk="1" hangingPunct="1"/>
            <a:r>
              <a:rPr lang="ca-ES" altLang="es-ES" sz="1500" b="1" dirty="0">
                <a:solidFill>
                  <a:srgbClr val="8A0000"/>
                </a:solidFill>
                <a:latin typeface="Century Gothic" pitchFamily="34" charset="0"/>
              </a:rPr>
              <a:t>Temes d’Actualitat ►</a:t>
            </a:r>
          </a:p>
        </p:txBody>
      </p:sp>
      <p:sp>
        <p:nvSpPr>
          <p:cNvPr id="672772" name="Rectangle 4"/>
          <p:cNvSpPr>
            <a:spLocks noChangeArrowheads="1"/>
          </p:cNvSpPr>
          <p:nvPr/>
        </p:nvSpPr>
        <p:spPr bwMode="auto">
          <a:xfrm>
            <a:off x="719999" y="576000"/>
            <a:ext cx="8535219"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a:r>
              <a:rPr lang="ca-ES" altLang="es-ES" sz="1900" b="1" dirty="0">
                <a:solidFill>
                  <a:srgbClr val="6B5C4F"/>
                </a:solidFill>
                <a:latin typeface="Century Gothic" pitchFamily="34" charset="0"/>
              </a:rPr>
              <a:t>Barreres per l’aplicació del teletreball a l’empresa</a:t>
            </a:r>
          </a:p>
        </p:txBody>
      </p:sp>
      <p:sp>
        <p:nvSpPr>
          <p:cNvPr id="10" name="Rectangle 28"/>
          <p:cNvSpPr>
            <a:spLocks noChangeArrowheads="1"/>
          </p:cNvSpPr>
          <p:nvPr/>
        </p:nvSpPr>
        <p:spPr bwMode="auto">
          <a:xfrm>
            <a:off x="5948000" y="1427325"/>
            <a:ext cx="359825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endParaRPr lang="ca-ES" altLang="es-ES" sz="1200" dirty="0"/>
          </a:p>
          <a:p>
            <a:pPr algn="just"/>
            <a:endParaRPr lang="ca-ES" altLang="es-ES" sz="1200" dirty="0"/>
          </a:p>
        </p:txBody>
      </p:sp>
      <p:sp>
        <p:nvSpPr>
          <p:cNvPr id="11" name="Marcador de número de diapositiva 1"/>
          <p:cNvSpPr txBox="1">
            <a:spLocks/>
          </p:cNvSpPr>
          <p:nvPr/>
        </p:nvSpPr>
        <p:spPr>
          <a:xfrm>
            <a:off x="9255219" y="6356351"/>
            <a:ext cx="608806" cy="365125"/>
          </a:xfrm>
          <a:prstGeom prst="rect">
            <a:avLst/>
          </a:prstGeom>
        </p:spPr>
        <p:txBody>
          <a:bodyPr/>
          <a:lstStyle>
            <a:defPPr>
              <a:defRPr lang="ca-ES"/>
            </a:defPPr>
            <a:lvl1pPr algn="l" rtl="0" fontAlgn="base">
              <a:spcBef>
                <a:spcPct val="0"/>
              </a:spcBef>
              <a:spcAft>
                <a:spcPct val="0"/>
              </a:spcAft>
              <a:defRPr sz="1000" kern="1200">
                <a:solidFill>
                  <a:schemeClr val="tx1"/>
                </a:solidFill>
                <a:latin typeface="Century Gothic" pitchFamily="34" charset="0"/>
                <a:ea typeface="+mn-ea"/>
                <a:cs typeface="+mn-cs"/>
              </a:defRPr>
            </a:lvl1pPr>
            <a:lvl2pPr marL="457200" algn="l" rtl="0" fontAlgn="base">
              <a:spcBef>
                <a:spcPct val="0"/>
              </a:spcBef>
              <a:spcAft>
                <a:spcPct val="0"/>
              </a:spcAft>
              <a:defRPr sz="1000" kern="1200">
                <a:solidFill>
                  <a:schemeClr val="tx1"/>
                </a:solidFill>
                <a:latin typeface="Century Gothic" pitchFamily="34" charset="0"/>
                <a:ea typeface="+mn-ea"/>
                <a:cs typeface="+mn-cs"/>
              </a:defRPr>
            </a:lvl2pPr>
            <a:lvl3pPr marL="914400" algn="l" rtl="0" fontAlgn="base">
              <a:spcBef>
                <a:spcPct val="0"/>
              </a:spcBef>
              <a:spcAft>
                <a:spcPct val="0"/>
              </a:spcAft>
              <a:defRPr sz="1000" kern="1200">
                <a:solidFill>
                  <a:schemeClr val="tx1"/>
                </a:solidFill>
                <a:latin typeface="Century Gothic" pitchFamily="34" charset="0"/>
                <a:ea typeface="+mn-ea"/>
                <a:cs typeface="+mn-cs"/>
              </a:defRPr>
            </a:lvl3pPr>
            <a:lvl4pPr marL="1371600" algn="l" rtl="0" fontAlgn="base">
              <a:spcBef>
                <a:spcPct val="0"/>
              </a:spcBef>
              <a:spcAft>
                <a:spcPct val="0"/>
              </a:spcAft>
              <a:defRPr sz="1000" kern="1200">
                <a:solidFill>
                  <a:schemeClr val="tx1"/>
                </a:solidFill>
                <a:latin typeface="Century Gothic" pitchFamily="34" charset="0"/>
                <a:ea typeface="+mn-ea"/>
                <a:cs typeface="+mn-cs"/>
              </a:defRPr>
            </a:lvl4pPr>
            <a:lvl5pPr marL="1828800" algn="l" rtl="0" fontAlgn="base">
              <a:spcBef>
                <a:spcPct val="0"/>
              </a:spcBef>
              <a:spcAft>
                <a:spcPct val="0"/>
              </a:spcAft>
              <a:defRPr sz="1000" kern="1200">
                <a:solidFill>
                  <a:schemeClr val="tx1"/>
                </a:solidFill>
                <a:latin typeface="Century Gothic" pitchFamily="34" charset="0"/>
                <a:ea typeface="+mn-ea"/>
                <a:cs typeface="+mn-cs"/>
              </a:defRPr>
            </a:lvl5pPr>
            <a:lvl6pPr marL="2286000" algn="l" defTabSz="914400" rtl="0" eaLnBrk="1" latinLnBrk="0" hangingPunct="1">
              <a:defRPr sz="1000" kern="1200">
                <a:solidFill>
                  <a:schemeClr val="tx1"/>
                </a:solidFill>
                <a:latin typeface="Century Gothic" pitchFamily="34" charset="0"/>
                <a:ea typeface="+mn-ea"/>
                <a:cs typeface="+mn-cs"/>
              </a:defRPr>
            </a:lvl6pPr>
            <a:lvl7pPr marL="2743200" algn="l" defTabSz="914400" rtl="0" eaLnBrk="1" latinLnBrk="0" hangingPunct="1">
              <a:defRPr sz="1000" kern="1200">
                <a:solidFill>
                  <a:schemeClr val="tx1"/>
                </a:solidFill>
                <a:latin typeface="Century Gothic" pitchFamily="34" charset="0"/>
                <a:ea typeface="+mn-ea"/>
                <a:cs typeface="+mn-cs"/>
              </a:defRPr>
            </a:lvl7pPr>
            <a:lvl8pPr marL="3200400" algn="l" defTabSz="914400" rtl="0" eaLnBrk="1" latinLnBrk="0" hangingPunct="1">
              <a:defRPr sz="1000" kern="1200">
                <a:solidFill>
                  <a:schemeClr val="tx1"/>
                </a:solidFill>
                <a:latin typeface="Century Gothic" pitchFamily="34" charset="0"/>
                <a:ea typeface="+mn-ea"/>
                <a:cs typeface="+mn-cs"/>
              </a:defRPr>
            </a:lvl8pPr>
            <a:lvl9pPr marL="3657600" algn="l" defTabSz="914400" rtl="0" eaLnBrk="1" latinLnBrk="0" hangingPunct="1">
              <a:defRPr sz="1000" kern="1200">
                <a:solidFill>
                  <a:schemeClr val="tx1"/>
                </a:solidFill>
                <a:latin typeface="Century Gothic" pitchFamily="34" charset="0"/>
                <a:ea typeface="+mn-ea"/>
                <a:cs typeface="+mn-cs"/>
              </a:defRPr>
            </a:lvl9pPr>
          </a:lstStyle>
          <a:p>
            <a:r>
              <a:rPr lang="es-ES" dirty="0"/>
              <a:t>18</a:t>
            </a:r>
            <a:endParaRPr lang="ca-ES" dirty="0"/>
          </a:p>
        </p:txBody>
      </p:sp>
      <p:sp>
        <p:nvSpPr>
          <p:cNvPr id="8" name="Rectangle 28"/>
          <p:cNvSpPr>
            <a:spLocks noChangeArrowheads="1"/>
          </p:cNvSpPr>
          <p:nvPr/>
        </p:nvSpPr>
        <p:spPr bwMode="auto">
          <a:xfrm>
            <a:off x="5338354" y="2832770"/>
            <a:ext cx="4186647" cy="2092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ts val="600"/>
              </a:spcBef>
            </a:pPr>
            <a:r>
              <a:rPr lang="ca-ES" altLang="es-ES" sz="1200" dirty="0">
                <a:solidFill>
                  <a:srgbClr val="8A0000"/>
                </a:solidFill>
              </a:rPr>
              <a:t>La principal </a:t>
            </a:r>
            <a:r>
              <a:rPr lang="ca-ES" altLang="es-ES" sz="1200" b="1" dirty="0">
                <a:solidFill>
                  <a:srgbClr val="8A0000"/>
                </a:solidFill>
              </a:rPr>
              <a:t>barrera</a:t>
            </a:r>
            <a:r>
              <a:rPr lang="ca-ES" altLang="es-ES" sz="1200" dirty="0">
                <a:solidFill>
                  <a:srgbClr val="8A0000"/>
                </a:solidFill>
              </a:rPr>
              <a:t> per no aplicar el teletreball de forma generalitzada és que </a:t>
            </a:r>
            <a:r>
              <a:rPr lang="ca-ES" altLang="es-ES" sz="1200" b="1" dirty="0">
                <a:solidFill>
                  <a:srgbClr val="8A0000"/>
                </a:solidFill>
              </a:rPr>
              <a:t>la feina a realitzar no és pot fer en teletreball</a:t>
            </a:r>
            <a:r>
              <a:rPr lang="ca-ES" altLang="es-ES" sz="1200" dirty="0">
                <a:solidFill>
                  <a:srgbClr val="8A0000"/>
                </a:solidFill>
              </a:rPr>
              <a:t>. Aquesta barrera està molt relacionada amb la resposta anterior, on un 64% de les empreses han indicat que poden fer en teletreball menys de la meitat de les seves tasques.</a:t>
            </a:r>
          </a:p>
          <a:p>
            <a:pPr algn="just">
              <a:spcBef>
                <a:spcPts val="600"/>
              </a:spcBef>
            </a:pPr>
            <a:r>
              <a:rPr lang="ca-ES" altLang="es-ES" sz="1200" dirty="0">
                <a:solidFill>
                  <a:srgbClr val="8A0000"/>
                </a:solidFill>
              </a:rPr>
              <a:t>A continuació, s’esmenta la dificultat de coordinació i la pitjor conciliació laboral-familiar.</a:t>
            </a:r>
          </a:p>
          <a:p>
            <a:pPr algn="just">
              <a:spcBef>
                <a:spcPts val="600"/>
              </a:spcBef>
            </a:pPr>
            <a:r>
              <a:rPr lang="ca-ES" altLang="es-ES" sz="1200" dirty="0">
                <a:solidFill>
                  <a:srgbClr val="8A0000"/>
                </a:solidFill>
              </a:rPr>
              <a:t>Destacar que un 2% dels empresaris afirma no veure cap barrera a l’aplicació del teletreball.</a:t>
            </a:r>
          </a:p>
        </p:txBody>
      </p:sp>
      <p:graphicFrame>
        <p:nvGraphicFramePr>
          <p:cNvPr id="9" name="1 Gráfico">
            <a:extLst>
              <a:ext uri="{FF2B5EF4-FFF2-40B4-BE49-F238E27FC236}">
                <a16:creationId xmlns:a16="http://schemas.microsoft.com/office/drawing/2014/main" id="{8EEBBB3D-1CF7-49FB-BA94-D225B2C47420}"/>
              </a:ext>
            </a:extLst>
          </p:cNvPr>
          <p:cNvGraphicFramePr/>
          <p:nvPr>
            <p:extLst>
              <p:ext uri="{D42A27DB-BD31-4B8C-83A1-F6EECF244321}">
                <p14:modId xmlns:p14="http://schemas.microsoft.com/office/powerpoint/2010/main" val="3396252425"/>
              </p:ext>
            </p:extLst>
          </p:nvPr>
        </p:nvGraphicFramePr>
        <p:xfrm>
          <a:off x="750890" y="1962822"/>
          <a:ext cx="5300286" cy="329715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28829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2772" name="Rectangle 4"/>
          <p:cNvSpPr>
            <a:spLocks noChangeArrowheads="1"/>
          </p:cNvSpPr>
          <p:nvPr/>
        </p:nvSpPr>
        <p:spPr bwMode="auto">
          <a:xfrm>
            <a:off x="720000" y="576000"/>
            <a:ext cx="8737600"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a:r>
              <a:rPr lang="ca-ES" altLang="es-ES" sz="1900" b="1" dirty="0">
                <a:solidFill>
                  <a:srgbClr val="6B5C4F"/>
                </a:solidFill>
                <a:latin typeface="Century Gothic" pitchFamily="34" charset="0"/>
              </a:rPr>
              <a:t>Comentaris sobre els temes d’actualitat</a:t>
            </a:r>
          </a:p>
        </p:txBody>
      </p:sp>
      <p:sp>
        <p:nvSpPr>
          <p:cNvPr id="11" name="Rectangle 28"/>
          <p:cNvSpPr>
            <a:spLocks noChangeArrowheads="1"/>
          </p:cNvSpPr>
          <p:nvPr/>
        </p:nvSpPr>
        <p:spPr bwMode="auto">
          <a:xfrm>
            <a:off x="752475" y="1433578"/>
            <a:ext cx="7804150" cy="1877437"/>
          </a:xfrm>
          <a:prstGeom prst="rect">
            <a:avLst/>
          </a:prstGeom>
          <a:noFill/>
          <a:ln w="19050">
            <a:solidFill>
              <a:srgbClr val="8A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spAutoFit/>
          </a:bodyPr>
          <a:lstStyle/>
          <a:p>
            <a:pPr marL="171450" indent="-171450">
              <a:spcBef>
                <a:spcPts val="1200"/>
              </a:spcBef>
              <a:spcAft>
                <a:spcPts val="0"/>
              </a:spcAft>
              <a:buFont typeface="Wingdings" pitchFamily="2" charset="2"/>
              <a:buChar char="ü"/>
            </a:pPr>
            <a:r>
              <a:rPr lang="ca-ES" altLang="es-ES" sz="1200" dirty="0">
                <a:solidFill>
                  <a:srgbClr val="8A0000"/>
                </a:solidFill>
              </a:rPr>
              <a:t>Quan parlem de teletreball només parlem del personal tècnic administratiu.  Els operaris de planta ja van venir a treballar en la fase 1 i evidentment el seu treball és presencial a la planta.</a:t>
            </a:r>
          </a:p>
          <a:p>
            <a:pPr marL="171450" indent="-171450">
              <a:spcBef>
                <a:spcPts val="1200"/>
              </a:spcBef>
              <a:spcAft>
                <a:spcPts val="0"/>
              </a:spcAft>
              <a:buFont typeface="Wingdings" pitchFamily="2" charset="2"/>
              <a:buChar char="ü"/>
            </a:pPr>
            <a:r>
              <a:rPr lang="ca-ES" altLang="es-ES" sz="1200" dirty="0">
                <a:solidFill>
                  <a:srgbClr val="8A0000"/>
                </a:solidFill>
              </a:rPr>
              <a:t>Les oficines han fet teletreball al 100% en el confinament. Els llocs de treball de fàbrica, instal·lació i botigues no s'ha pogut fer teletreball perquè són llocs de ma d'obra. Tot i així, s'han pres altres mesures per vetllar per la seguretat dels treballadors i ha funcionat molt bé.</a:t>
            </a:r>
          </a:p>
          <a:p>
            <a:pPr marL="171450" indent="-171450">
              <a:spcBef>
                <a:spcPts val="1200"/>
              </a:spcBef>
              <a:spcAft>
                <a:spcPts val="0"/>
              </a:spcAft>
              <a:buFont typeface="Wingdings" pitchFamily="2" charset="2"/>
              <a:buChar char="ü"/>
            </a:pPr>
            <a:r>
              <a:rPr lang="ca-ES" altLang="es-ES" sz="1200" dirty="0">
                <a:solidFill>
                  <a:srgbClr val="8A0000"/>
                </a:solidFill>
              </a:rPr>
              <a:t>Des de la perspectiva de l'empresa el teletreball no ha de ser un objectiu, però pot ser una eina per aconseguir altres objectius: millora de la satisfacció dels treballadors, millora de l'eficiència, ampliar el radi comercial,...</a:t>
            </a:r>
          </a:p>
        </p:txBody>
      </p:sp>
      <p:sp>
        <p:nvSpPr>
          <p:cNvPr id="5" name="Rectangle 3"/>
          <p:cNvSpPr>
            <a:spLocks noChangeArrowheads="1"/>
          </p:cNvSpPr>
          <p:nvPr/>
        </p:nvSpPr>
        <p:spPr bwMode="auto">
          <a:xfrm>
            <a:off x="720000" y="252000"/>
            <a:ext cx="87376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eaLnBrk="1" hangingPunct="1"/>
            <a:r>
              <a:rPr lang="ca-ES" altLang="es-ES" sz="1500" b="1" dirty="0">
                <a:solidFill>
                  <a:srgbClr val="8A0000"/>
                </a:solidFill>
                <a:latin typeface="Century Gothic" pitchFamily="34" charset="0"/>
              </a:rPr>
              <a:t>Temes d’Actualitat ►</a:t>
            </a:r>
          </a:p>
        </p:txBody>
      </p:sp>
      <p:sp>
        <p:nvSpPr>
          <p:cNvPr id="7" name="Marcador de número de diapositiva 2">
            <a:extLst>
              <a:ext uri="{FF2B5EF4-FFF2-40B4-BE49-F238E27FC236}">
                <a16:creationId xmlns:a16="http://schemas.microsoft.com/office/drawing/2014/main" id="{9B1D880C-534F-4172-8395-38BF33F3AB2D}"/>
              </a:ext>
            </a:extLst>
          </p:cNvPr>
          <p:cNvSpPr>
            <a:spLocks noGrp="1"/>
          </p:cNvSpPr>
          <p:nvPr>
            <p:ph type="sldNum" sz="quarter" idx="4"/>
          </p:nvPr>
        </p:nvSpPr>
        <p:spPr>
          <a:xfrm>
            <a:off x="7460140" y="6356350"/>
            <a:ext cx="2228850" cy="365125"/>
          </a:xfrm>
        </p:spPr>
        <p:txBody>
          <a:bodyPr/>
          <a:lstStyle/>
          <a:p>
            <a:fld id="{79B00DB0-4C43-45CD-A043-B77402D452F6}" type="slidenum">
              <a:rPr lang="ca-ES" smtClean="0"/>
              <a:t>31</a:t>
            </a:fld>
            <a:endParaRPr lang="ca-ES" dirty="0"/>
          </a:p>
        </p:txBody>
      </p:sp>
    </p:spTree>
    <p:extLst>
      <p:ext uri="{BB962C8B-B14F-4D97-AF65-F5344CB8AC3E}">
        <p14:creationId xmlns:p14="http://schemas.microsoft.com/office/powerpoint/2010/main" val="25749912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2772" name="Rectangle 4"/>
          <p:cNvSpPr>
            <a:spLocks noChangeArrowheads="1"/>
          </p:cNvSpPr>
          <p:nvPr/>
        </p:nvSpPr>
        <p:spPr bwMode="auto">
          <a:xfrm>
            <a:off x="720000" y="576000"/>
            <a:ext cx="8737600"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a:r>
              <a:rPr lang="ca-ES" altLang="es-ES" sz="1900" b="1" dirty="0">
                <a:solidFill>
                  <a:srgbClr val="6B5C4F"/>
                </a:solidFill>
                <a:latin typeface="Century Gothic" pitchFamily="34" charset="0"/>
              </a:rPr>
              <a:t>Proposta de temes per a properes onades</a:t>
            </a:r>
          </a:p>
        </p:txBody>
      </p:sp>
      <p:sp>
        <p:nvSpPr>
          <p:cNvPr id="11" name="Rectangle 28"/>
          <p:cNvSpPr>
            <a:spLocks noChangeArrowheads="1"/>
          </p:cNvSpPr>
          <p:nvPr/>
        </p:nvSpPr>
        <p:spPr bwMode="auto">
          <a:xfrm>
            <a:off x="752475" y="1433578"/>
            <a:ext cx="7804150" cy="1015663"/>
          </a:xfrm>
          <a:prstGeom prst="rect">
            <a:avLst/>
          </a:prstGeom>
          <a:noFill/>
          <a:ln w="19050">
            <a:solidFill>
              <a:srgbClr val="8A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spAutoFit/>
          </a:bodyPr>
          <a:lstStyle/>
          <a:p>
            <a:pPr marL="171450" indent="-171450">
              <a:spcBef>
                <a:spcPts val="1200"/>
              </a:spcBef>
              <a:spcAft>
                <a:spcPts val="0"/>
              </a:spcAft>
              <a:buFont typeface="Wingdings" pitchFamily="2" charset="2"/>
              <a:buChar char="ü"/>
            </a:pPr>
            <a:r>
              <a:rPr lang="ca-ES" altLang="es-ES" sz="1200">
                <a:solidFill>
                  <a:srgbClr val="8A0000"/>
                </a:solidFill>
              </a:rPr>
              <a:t>Perquè es </a:t>
            </a:r>
            <a:r>
              <a:rPr lang="ca-ES" altLang="es-ES" sz="1200" dirty="0">
                <a:solidFill>
                  <a:srgbClr val="8A0000"/>
                </a:solidFill>
              </a:rPr>
              <a:t>programen ajudes amb valors econòmics que no poden arribar a tot el teixit comercial, deixant tres parts del mateix exclosos i sense capacitat per accedir-hi? El programa per qui està dissenyat, no haurien de ser economistes objectius amb la demanda i l’oferta els encarregats de mesurar les ajudes i així poder assolir el repte d’ajudar a tothom, i no un perit cercle que sempre ho agafa tot?</a:t>
            </a:r>
          </a:p>
        </p:txBody>
      </p:sp>
      <p:sp>
        <p:nvSpPr>
          <p:cNvPr id="5" name="Rectangle 3"/>
          <p:cNvSpPr>
            <a:spLocks noChangeArrowheads="1"/>
          </p:cNvSpPr>
          <p:nvPr/>
        </p:nvSpPr>
        <p:spPr bwMode="auto">
          <a:xfrm>
            <a:off x="720000" y="252000"/>
            <a:ext cx="87376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eaLnBrk="1" hangingPunct="1"/>
            <a:r>
              <a:rPr lang="ca-ES" altLang="es-ES" sz="1500" b="1" dirty="0">
                <a:solidFill>
                  <a:srgbClr val="8A0000"/>
                </a:solidFill>
                <a:latin typeface="Century Gothic" pitchFamily="34" charset="0"/>
              </a:rPr>
              <a:t>Temes d’Actualitat ►</a:t>
            </a:r>
          </a:p>
        </p:txBody>
      </p:sp>
      <p:sp>
        <p:nvSpPr>
          <p:cNvPr id="7" name="Marcador de número de diapositiva 2">
            <a:extLst>
              <a:ext uri="{FF2B5EF4-FFF2-40B4-BE49-F238E27FC236}">
                <a16:creationId xmlns:a16="http://schemas.microsoft.com/office/drawing/2014/main" id="{9B1D880C-534F-4172-8395-38BF33F3AB2D}"/>
              </a:ext>
            </a:extLst>
          </p:cNvPr>
          <p:cNvSpPr>
            <a:spLocks noGrp="1"/>
          </p:cNvSpPr>
          <p:nvPr>
            <p:ph type="sldNum" sz="quarter" idx="4"/>
          </p:nvPr>
        </p:nvSpPr>
        <p:spPr>
          <a:xfrm>
            <a:off x="7460140" y="6356350"/>
            <a:ext cx="2228850" cy="365125"/>
          </a:xfrm>
        </p:spPr>
        <p:txBody>
          <a:bodyPr/>
          <a:lstStyle/>
          <a:p>
            <a:fld id="{79B00DB0-4C43-45CD-A043-B77402D452F6}" type="slidenum">
              <a:rPr lang="ca-ES" smtClean="0"/>
              <a:t>32</a:t>
            </a:fld>
            <a:endParaRPr lang="ca-ES" dirty="0"/>
          </a:p>
        </p:txBody>
      </p:sp>
    </p:spTree>
    <p:extLst>
      <p:ext uri="{BB962C8B-B14F-4D97-AF65-F5344CB8AC3E}">
        <p14:creationId xmlns:p14="http://schemas.microsoft.com/office/powerpoint/2010/main" val="3464794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txBox="1">
            <a:spLocks/>
          </p:cNvSpPr>
          <p:nvPr/>
        </p:nvSpPr>
        <p:spPr bwMode="auto">
          <a:xfrm>
            <a:off x="720000" y="252000"/>
            <a:ext cx="8420100" cy="436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a:r>
              <a:rPr lang="ca-ES" sz="1500" b="1" kern="0" dirty="0">
                <a:solidFill>
                  <a:srgbClr val="8A0000"/>
                </a:solidFill>
                <a:latin typeface="Century Gothic" pitchFamily="34" charset="0"/>
              </a:rPr>
              <a:t>Descripció de la mostra ► </a:t>
            </a:r>
          </a:p>
        </p:txBody>
      </p:sp>
      <p:sp>
        <p:nvSpPr>
          <p:cNvPr id="3" name="2 Subtítulo"/>
          <p:cNvSpPr txBox="1">
            <a:spLocks/>
          </p:cNvSpPr>
          <p:nvPr/>
        </p:nvSpPr>
        <p:spPr bwMode="auto">
          <a:xfrm>
            <a:off x="720000" y="576000"/>
            <a:ext cx="7693025" cy="423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ca-ES" sz="1800" b="1" kern="0" dirty="0">
                <a:solidFill>
                  <a:srgbClr val="6B5C4F"/>
                </a:solidFill>
                <a:latin typeface="Century Gothic" pitchFamily="34" charset="0"/>
              </a:rPr>
              <a:t>Classificació de les empreses (variables de disseny mostral)</a:t>
            </a:r>
          </a:p>
        </p:txBody>
      </p:sp>
      <p:grpSp>
        <p:nvGrpSpPr>
          <p:cNvPr id="4" name="Grupo 3"/>
          <p:cNvGrpSpPr/>
          <p:nvPr/>
        </p:nvGrpSpPr>
        <p:grpSpPr>
          <a:xfrm>
            <a:off x="427513" y="1799146"/>
            <a:ext cx="3960000" cy="3053261"/>
            <a:chOff x="373012" y="1392715"/>
            <a:chExt cx="3960000" cy="2410384"/>
          </a:xfrm>
        </p:grpSpPr>
        <p:sp>
          <p:nvSpPr>
            <p:cNvPr id="13" name="12 CuadroTexto"/>
            <p:cNvSpPr txBox="1"/>
            <p:nvPr/>
          </p:nvSpPr>
          <p:spPr>
            <a:xfrm>
              <a:off x="383221" y="1392715"/>
              <a:ext cx="3309300" cy="242973"/>
            </a:xfrm>
            <a:prstGeom prst="rect">
              <a:avLst/>
            </a:prstGeom>
            <a:noFill/>
          </p:spPr>
          <p:txBody>
            <a:bodyPr wrap="square" rtlCol="0">
              <a:spAutoFit/>
            </a:bodyPr>
            <a:lstStyle/>
            <a:p>
              <a:pPr marL="174625" indent="-174625" algn="l"/>
              <a:r>
                <a:rPr lang="ca-ES" sz="1400" b="1" dirty="0">
                  <a:solidFill>
                    <a:srgbClr val="725C4F"/>
                  </a:solidFill>
                  <a:cs typeface="Times New Roman" pitchFamily="18" charset="0"/>
                </a:rPr>
                <a:t>NOMBRE DE TREBALLADORS</a:t>
              </a:r>
              <a:endParaRPr lang="ca-ES" sz="1400" b="1" dirty="0">
                <a:solidFill>
                  <a:srgbClr val="725C4F"/>
                </a:solidFill>
              </a:endParaRPr>
            </a:p>
          </p:txBody>
        </p:sp>
        <p:graphicFrame>
          <p:nvGraphicFramePr>
            <p:cNvPr id="15" name="Object 29"/>
            <p:cNvGraphicFramePr>
              <a:graphicFrameLocks noChangeAspect="1"/>
            </p:cNvGraphicFramePr>
            <p:nvPr>
              <p:extLst>
                <p:ext uri="{D42A27DB-BD31-4B8C-83A1-F6EECF244321}">
                  <p14:modId xmlns:p14="http://schemas.microsoft.com/office/powerpoint/2010/main" val="1590496613"/>
                </p:ext>
              </p:extLst>
            </p:nvPr>
          </p:nvGraphicFramePr>
          <p:xfrm>
            <a:off x="373012" y="1711474"/>
            <a:ext cx="3960000" cy="2091625"/>
          </p:xfrm>
          <a:graphic>
            <a:graphicData uri="http://schemas.openxmlformats.org/drawingml/2006/chart">
              <c:chart xmlns:c="http://schemas.openxmlformats.org/drawingml/2006/chart" xmlns:r="http://schemas.openxmlformats.org/officeDocument/2006/relationships" r:id="rId2"/>
            </a:graphicData>
          </a:graphic>
        </p:graphicFrame>
      </p:grpSp>
      <p:grpSp>
        <p:nvGrpSpPr>
          <p:cNvPr id="7" name="Grupo 6"/>
          <p:cNvGrpSpPr/>
          <p:nvPr/>
        </p:nvGrpSpPr>
        <p:grpSpPr>
          <a:xfrm>
            <a:off x="5961910" y="1789822"/>
            <a:ext cx="4292476" cy="3071908"/>
            <a:chOff x="302373" y="3972264"/>
            <a:chExt cx="4393452" cy="2397858"/>
          </a:xfrm>
        </p:grpSpPr>
        <p:sp>
          <p:nvSpPr>
            <p:cNvPr id="16" name="15 CuadroTexto"/>
            <p:cNvSpPr txBox="1"/>
            <p:nvPr/>
          </p:nvSpPr>
          <p:spPr>
            <a:xfrm>
              <a:off x="1076685" y="3972264"/>
              <a:ext cx="3309300" cy="240243"/>
            </a:xfrm>
            <a:prstGeom prst="rect">
              <a:avLst/>
            </a:prstGeom>
            <a:noFill/>
          </p:spPr>
          <p:txBody>
            <a:bodyPr wrap="square" rtlCol="0">
              <a:spAutoFit/>
            </a:bodyPr>
            <a:lstStyle/>
            <a:p>
              <a:pPr marL="174625" indent="-174625" algn="l"/>
              <a:r>
                <a:rPr lang="ca-ES" sz="1400" b="1" dirty="0">
                  <a:solidFill>
                    <a:srgbClr val="725C4F"/>
                  </a:solidFill>
                  <a:cs typeface="Times New Roman" pitchFamily="18" charset="0"/>
                </a:rPr>
                <a:t>ZONES CAMBRA AGRUPADES</a:t>
              </a:r>
            </a:p>
          </p:txBody>
        </p:sp>
        <p:graphicFrame>
          <p:nvGraphicFramePr>
            <p:cNvPr id="17" name="Object 29"/>
            <p:cNvGraphicFramePr>
              <a:graphicFrameLocks noChangeAspect="1"/>
            </p:cNvGraphicFramePr>
            <p:nvPr>
              <p:extLst>
                <p:ext uri="{D42A27DB-BD31-4B8C-83A1-F6EECF244321}">
                  <p14:modId xmlns:p14="http://schemas.microsoft.com/office/powerpoint/2010/main" val="1116182680"/>
                </p:ext>
              </p:extLst>
            </p:nvPr>
          </p:nvGraphicFramePr>
          <p:xfrm>
            <a:off x="302373" y="4303197"/>
            <a:ext cx="4393452" cy="2066925"/>
          </p:xfrm>
          <a:graphic>
            <a:graphicData uri="http://schemas.openxmlformats.org/drawingml/2006/chart">
              <c:chart xmlns:c="http://schemas.openxmlformats.org/drawingml/2006/chart" xmlns:r="http://schemas.openxmlformats.org/officeDocument/2006/relationships" r:id="rId3"/>
            </a:graphicData>
          </a:graphic>
        </p:graphicFrame>
      </p:grpSp>
      <p:sp>
        <p:nvSpPr>
          <p:cNvPr id="5" name="Marcador de número de diapositiva 4"/>
          <p:cNvSpPr>
            <a:spLocks noGrp="1"/>
          </p:cNvSpPr>
          <p:nvPr>
            <p:ph type="sldNum" sz="quarter" idx="4"/>
          </p:nvPr>
        </p:nvSpPr>
        <p:spPr/>
        <p:txBody>
          <a:bodyPr/>
          <a:lstStyle/>
          <a:p>
            <a:fld id="{79B00DB0-4C43-45CD-A043-B77402D452F6}" type="slidenum">
              <a:rPr lang="ca-ES" smtClean="0"/>
              <a:t>4</a:t>
            </a:fld>
            <a:endParaRPr lang="ca-ES"/>
          </a:p>
        </p:txBody>
      </p:sp>
      <p:grpSp>
        <p:nvGrpSpPr>
          <p:cNvPr id="18" name="Grupo 17"/>
          <p:cNvGrpSpPr/>
          <p:nvPr/>
        </p:nvGrpSpPr>
        <p:grpSpPr>
          <a:xfrm>
            <a:off x="2799279" y="1798782"/>
            <a:ext cx="4779002" cy="3053988"/>
            <a:chOff x="302373" y="4041587"/>
            <a:chExt cx="4779002" cy="2328535"/>
          </a:xfrm>
        </p:grpSpPr>
        <p:sp>
          <p:nvSpPr>
            <p:cNvPr id="19" name="15 CuadroTexto"/>
            <p:cNvSpPr txBox="1"/>
            <p:nvPr/>
          </p:nvSpPr>
          <p:spPr>
            <a:xfrm>
              <a:off x="1772075" y="4041587"/>
              <a:ext cx="3309300" cy="234667"/>
            </a:xfrm>
            <a:prstGeom prst="rect">
              <a:avLst/>
            </a:prstGeom>
            <a:noFill/>
          </p:spPr>
          <p:txBody>
            <a:bodyPr wrap="square" rtlCol="0">
              <a:spAutoFit/>
            </a:bodyPr>
            <a:lstStyle/>
            <a:p>
              <a:pPr marL="174625" indent="-174625"/>
              <a:r>
                <a:rPr lang="ca-ES" sz="1400" b="1" dirty="0">
                  <a:solidFill>
                    <a:srgbClr val="725C4F"/>
                  </a:solidFill>
                  <a:cs typeface="Times New Roman" pitchFamily="18" charset="0"/>
                </a:rPr>
                <a:t>SECTOR</a:t>
              </a:r>
            </a:p>
          </p:txBody>
        </p:sp>
        <p:graphicFrame>
          <p:nvGraphicFramePr>
            <p:cNvPr id="20" name="Object 29"/>
            <p:cNvGraphicFramePr>
              <a:graphicFrameLocks noChangeAspect="1"/>
            </p:cNvGraphicFramePr>
            <p:nvPr>
              <p:extLst>
                <p:ext uri="{D42A27DB-BD31-4B8C-83A1-F6EECF244321}">
                  <p14:modId xmlns:p14="http://schemas.microsoft.com/office/powerpoint/2010/main" val="4010945425"/>
                </p:ext>
              </p:extLst>
            </p:nvPr>
          </p:nvGraphicFramePr>
          <p:xfrm>
            <a:off x="302373" y="4303197"/>
            <a:ext cx="4393452" cy="2066925"/>
          </p:xfrm>
          <a:graphic>
            <a:graphicData uri="http://schemas.openxmlformats.org/drawingml/2006/chart">
              <c:chart xmlns:c="http://schemas.openxmlformats.org/drawingml/2006/chart" xmlns:r="http://schemas.openxmlformats.org/officeDocument/2006/relationships" r:id="rId4"/>
            </a:graphicData>
          </a:graphic>
        </p:graphicFrame>
      </p:grpSp>
    </p:spTree>
    <p:extLst>
      <p:ext uri="{BB962C8B-B14F-4D97-AF65-F5344CB8AC3E}">
        <p14:creationId xmlns:p14="http://schemas.microsoft.com/office/powerpoint/2010/main" val="761894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txBox="1">
            <a:spLocks/>
          </p:cNvSpPr>
          <p:nvPr/>
        </p:nvSpPr>
        <p:spPr bwMode="auto">
          <a:xfrm>
            <a:off x="720000" y="576000"/>
            <a:ext cx="7693025" cy="423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ca-ES" sz="1800" b="1" kern="0" dirty="0">
                <a:solidFill>
                  <a:srgbClr val="6B5C4F"/>
                </a:solidFill>
                <a:latin typeface="Century Gothic" pitchFamily="34" charset="0"/>
              </a:rPr>
              <a:t>Classificació de les empreses</a:t>
            </a:r>
          </a:p>
        </p:txBody>
      </p:sp>
      <p:sp>
        <p:nvSpPr>
          <p:cNvPr id="13" name="12 CuadroTexto"/>
          <p:cNvSpPr txBox="1"/>
          <p:nvPr/>
        </p:nvSpPr>
        <p:spPr>
          <a:xfrm>
            <a:off x="1781995" y="1691252"/>
            <a:ext cx="3309300" cy="307777"/>
          </a:xfrm>
          <a:prstGeom prst="rect">
            <a:avLst/>
          </a:prstGeom>
          <a:noFill/>
        </p:spPr>
        <p:txBody>
          <a:bodyPr wrap="square" rtlCol="0">
            <a:spAutoFit/>
          </a:bodyPr>
          <a:lstStyle/>
          <a:p>
            <a:pPr marL="174625" indent="-174625"/>
            <a:r>
              <a:rPr lang="ca-ES" sz="1400" b="1" dirty="0">
                <a:solidFill>
                  <a:srgbClr val="725C4F"/>
                </a:solidFill>
                <a:cs typeface="Times New Roman" pitchFamily="18" charset="0"/>
              </a:rPr>
              <a:t>ÀMBIT COMERCIAL</a:t>
            </a:r>
          </a:p>
        </p:txBody>
      </p:sp>
      <p:sp>
        <p:nvSpPr>
          <p:cNvPr id="19" name="18 CuadroTexto"/>
          <p:cNvSpPr txBox="1"/>
          <p:nvPr/>
        </p:nvSpPr>
        <p:spPr>
          <a:xfrm>
            <a:off x="6056166" y="1691252"/>
            <a:ext cx="3309300" cy="307777"/>
          </a:xfrm>
          <a:prstGeom prst="rect">
            <a:avLst/>
          </a:prstGeom>
          <a:noFill/>
        </p:spPr>
        <p:txBody>
          <a:bodyPr wrap="square" rtlCol="0">
            <a:spAutoFit/>
          </a:bodyPr>
          <a:lstStyle/>
          <a:p>
            <a:pPr marL="174625" indent="-174625"/>
            <a:r>
              <a:rPr lang="ca-ES" sz="1400" b="1" dirty="0">
                <a:solidFill>
                  <a:srgbClr val="725C4F"/>
                </a:solidFill>
                <a:cs typeface="Times New Roman" pitchFamily="18" charset="0"/>
              </a:rPr>
              <a:t>FACTURACIÓ</a:t>
            </a:r>
          </a:p>
        </p:txBody>
      </p:sp>
      <p:graphicFrame>
        <p:nvGraphicFramePr>
          <p:cNvPr id="18" name="Object 29"/>
          <p:cNvGraphicFramePr>
            <a:graphicFrameLocks noChangeAspect="1"/>
          </p:cNvGraphicFramePr>
          <p:nvPr>
            <p:extLst>
              <p:ext uri="{D42A27DB-BD31-4B8C-83A1-F6EECF244321}">
                <p14:modId xmlns:p14="http://schemas.microsoft.com/office/powerpoint/2010/main" val="3557287724"/>
              </p:ext>
            </p:extLst>
          </p:nvPr>
        </p:nvGraphicFramePr>
        <p:xfrm>
          <a:off x="5901610" y="1943727"/>
          <a:ext cx="4889955" cy="301026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Object 29"/>
          <p:cNvGraphicFramePr>
            <a:graphicFrameLocks noChangeAspect="1"/>
          </p:cNvGraphicFramePr>
          <p:nvPr>
            <p:extLst>
              <p:ext uri="{D42A27DB-BD31-4B8C-83A1-F6EECF244321}">
                <p14:modId xmlns:p14="http://schemas.microsoft.com/office/powerpoint/2010/main" val="4072745343"/>
              </p:ext>
            </p:extLst>
          </p:nvPr>
        </p:nvGraphicFramePr>
        <p:xfrm>
          <a:off x="1219273" y="1972111"/>
          <a:ext cx="4370437" cy="2981881"/>
        </p:xfrm>
        <a:graphic>
          <a:graphicData uri="http://schemas.openxmlformats.org/drawingml/2006/chart">
            <c:chart xmlns:c="http://schemas.openxmlformats.org/drawingml/2006/chart" xmlns:r="http://schemas.openxmlformats.org/officeDocument/2006/relationships" r:id="rId4"/>
          </a:graphicData>
        </a:graphic>
      </p:graphicFrame>
      <p:sp>
        <p:nvSpPr>
          <p:cNvPr id="10" name="1 Título"/>
          <p:cNvSpPr txBox="1">
            <a:spLocks/>
          </p:cNvSpPr>
          <p:nvPr/>
        </p:nvSpPr>
        <p:spPr bwMode="auto">
          <a:xfrm>
            <a:off x="720000" y="252000"/>
            <a:ext cx="8420100" cy="436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a:r>
              <a:rPr lang="ca-ES" sz="1500" b="1" kern="0" dirty="0">
                <a:solidFill>
                  <a:srgbClr val="8A0000"/>
                </a:solidFill>
                <a:latin typeface="Century Gothic" pitchFamily="34" charset="0"/>
              </a:rPr>
              <a:t>Descripció de la mostra ► </a:t>
            </a:r>
          </a:p>
        </p:txBody>
      </p:sp>
      <p:sp>
        <p:nvSpPr>
          <p:cNvPr id="4" name="Marcador de número de diapositiva 3"/>
          <p:cNvSpPr>
            <a:spLocks noGrp="1"/>
          </p:cNvSpPr>
          <p:nvPr>
            <p:ph type="sldNum" sz="quarter" idx="4"/>
          </p:nvPr>
        </p:nvSpPr>
        <p:spPr/>
        <p:txBody>
          <a:bodyPr/>
          <a:lstStyle/>
          <a:p>
            <a:fld id="{79B00DB0-4C43-45CD-A043-B77402D452F6}" type="slidenum">
              <a:rPr lang="ca-ES" smtClean="0"/>
              <a:t>5</a:t>
            </a:fld>
            <a:endParaRPr lang="ca-ES"/>
          </a:p>
        </p:txBody>
      </p:sp>
    </p:spTree>
    <p:extLst>
      <p:ext uri="{BB962C8B-B14F-4D97-AF65-F5344CB8AC3E}">
        <p14:creationId xmlns:p14="http://schemas.microsoft.com/office/powerpoint/2010/main" val="2657641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txBox="1">
            <a:spLocks/>
          </p:cNvSpPr>
          <p:nvPr/>
        </p:nvSpPr>
        <p:spPr bwMode="auto">
          <a:xfrm>
            <a:off x="720000" y="576000"/>
            <a:ext cx="7693025" cy="423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ca-ES" sz="1800" b="1" kern="0" dirty="0">
                <a:solidFill>
                  <a:srgbClr val="6B5C4F"/>
                </a:solidFill>
                <a:latin typeface="Century Gothic" pitchFamily="34" charset="0"/>
              </a:rPr>
              <a:t>Classificació dels participants</a:t>
            </a:r>
          </a:p>
        </p:txBody>
      </p:sp>
      <p:graphicFrame>
        <p:nvGraphicFramePr>
          <p:cNvPr id="8" name="Object 27"/>
          <p:cNvGraphicFramePr>
            <a:graphicFrameLocks noChangeAspect="1"/>
          </p:cNvGraphicFramePr>
          <p:nvPr>
            <p:extLst>
              <p:ext uri="{D42A27DB-BD31-4B8C-83A1-F6EECF244321}">
                <p14:modId xmlns:p14="http://schemas.microsoft.com/office/powerpoint/2010/main" val="2586866674"/>
              </p:ext>
            </p:extLst>
          </p:nvPr>
        </p:nvGraphicFramePr>
        <p:xfrm>
          <a:off x="-501048" y="1910835"/>
          <a:ext cx="4415054" cy="3455880"/>
        </p:xfrm>
        <a:graphic>
          <a:graphicData uri="http://schemas.openxmlformats.org/drawingml/2006/chart">
            <c:chart xmlns:c="http://schemas.openxmlformats.org/drawingml/2006/chart" xmlns:r="http://schemas.openxmlformats.org/officeDocument/2006/relationships" r:id="rId2"/>
          </a:graphicData>
        </a:graphic>
      </p:graphicFrame>
      <p:sp>
        <p:nvSpPr>
          <p:cNvPr id="13" name="12 CuadroTexto"/>
          <p:cNvSpPr txBox="1"/>
          <p:nvPr/>
        </p:nvSpPr>
        <p:spPr>
          <a:xfrm>
            <a:off x="864524" y="1917584"/>
            <a:ext cx="3309300" cy="307777"/>
          </a:xfrm>
          <a:prstGeom prst="rect">
            <a:avLst/>
          </a:prstGeom>
          <a:noFill/>
        </p:spPr>
        <p:txBody>
          <a:bodyPr wrap="square" rtlCol="0">
            <a:spAutoFit/>
          </a:bodyPr>
          <a:lstStyle/>
          <a:p>
            <a:pPr marL="174625" indent="-174625" algn="l"/>
            <a:r>
              <a:rPr lang="ca-ES" sz="1400" b="1" dirty="0">
                <a:solidFill>
                  <a:srgbClr val="725C4F"/>
                </a:solidFill>
                <a:cs typeface="Times New Roman" pitchFamily="18" charset="0"/>
              </a:rPr>
              <a:t>SEXE</a:t>
            </a:r>
          </a:p>
        </p:txBody>
      </p:sp>
      <p:sp>
        <p:nvSpPr>
          <p:cNvPr id="14" name="13 CuadroTexto"/>
          <p:cNvSpPr txBox="1"/>
          <p:nvPr/>
        </p:nvSpPr>
        <p:spPr>
          <a:xfrm>
            <a:off x="3870746" y="1917584"/>
            <a:ext cx="3309300" cy="307777"/>
          </a:xfrm>
          <a:prstGeom prst="rect">
            <a:avLst/>
          </a:prstGeom>
          <a:noFill/>
        </p:spPr>
        <p:txBody>
          <a:bodyPr wrap="square" rtlCol="0">
            <a:spAutoFit/>
          </a:bodyPr>
          <a:lstStyle/>
          <a:p>
            <a:pPr marL="174625" indent="-174625"/>
            <a:r>
              <a:rPr lang="ca-ES" sz="1400" b="1" dirty="0">
                <a:solidFill>
                  <a:srgbClr val="725C4F"/>
                </a:solidFill>
                <a:cs typeface="Times New Roman" pitchFamily="18" charset="0"/>
              </a:rPr>
              <a:t>EDAT</a:t>
            </a:r>
          </a:p>
        </p:txBody>
      </p:sp>
      <p:sp>
        <p:nvSpPr>
          <p:cNvPr id="16" name="15 CuadroTexto"/>
          <p:cNvSpPr txBox="1"/>
          <p:nvPr/>
        </p:nvSpPr>
        <p:spPr>
          <a:xfrm>
            <a:off x="6711004" y="1910835"/>
            <a:ext cx="3309300" cy="307777"/>
          </a:xfrm>
          <a:prstGeom prst="rect">
            <a:avLst/>
          </a:prstGeom>
          <a:noFill/>
        </p:spPr>
        <p:txBody>
          <a:bodyPr wrap="square" rtlCol="0">
            <a:spAutoFit/>
          </a:bodyPr>
          <a:lstStyle/>
          <a:p>
            <a:pPr marL="174625" indent="-174625"/>
            <a:r>
              <a:rPr lang="ca-ES" sz="1400" b="1" dirty="0">
                <a:solidFill>
                  <a:srgbClr val="725C4F"/>
                </a:solidFill>
                <a:cs typeface="Times New Roman" pitchFamily="18" charset="0"/>
              </a:rPr>
              <a:t>CÀRREC A L’EMPRESA (AGRUPAT)</a:t>
            </a:r>
          </a:p>
        </p:txBody>
      </p:sp>
      <p:graphicFrame>
        <p:nvGraphicFramePr>
          <p:cNvPr id="12" name="Object 29"/>
          <p:cNvGraphicFramePr>
            <a:graphicFrameLocks noChangeAspect="1"/>
          </p:cNvGraphicFramePr>
          <p:nvPr>
            <p:extLst>
              <p:ext uri="{D42A27DB-BD31-4B8C-83A1-F6EECF244321}">
                <p14:modId xmlns:p14="http://schemas.microsoft.com/office/powerpoint/2010/main" val="3143015513"/>
              </p:ext>
            </p:extLst>
          </p:nvPr>
        </p:nvGraphicFramePr>
        <p:xfrm>
          <a:off x="3648867" y="2300947"/>
          <a:ext cx="4054475" cy="236821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Object 29"/>
          <p:cNvGraphicFramePr>
            <a:graphicFrameLocks noChangeAspect="1"/>
          </p:cNvGraphicFramePr>
          <p:nvPr>
            <p:extLst>
              <p:ext uri="{D42A27DB-BD31-4B8C-83A1-F6EECF244321}">
                <p14:modId xmlns:p14="http://schemas.microsoft.com/office/powerpoint/2010/main" val="2872955091"/>
              </p:ext>
            </p:extLst>
          </p:nvPr>
        </p:nvGraphicFramePr>
        <p:xfrm>
          <a:off x="5563775" y="2295633"/>
          <a:ext cx="4125215" cy="2378841"/>
        </p:xfrm>
        <a:graphic>
          <a:graphicData uri="http://schemas.openxmlformats.org/drawingml/2006/chart">
            <c:chart xmlns:c="http://schemas.openxmlformats.org/drawingml/2006/chart" xmlns:r="http://schemas.openxmlformats.org/officeDocument/2006/relationships" r:id="rId4"/>
          </a:graphicData>
        </a:graphic>
      </p:graphicFrame>
      <p:sp>
        <p:nvSpPr>
          <p:cNvPr id="11" name="1 Título"/>
          <p:cNvSpPr txBox="1">
            <a:spLocks/>
          </p:cNvSpPr>
          <p:nvPr/>
        </p:nvSpPr>
        <p:spPr bwMode="auto">
          <a:xfrm>
            <a:off x="720000" y="252000"/>
            <a:ext cx="8420100" cy="436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a:r>
              <a:rPr lang="ca-ES" sz="1500" b="1" kern="0" dirty="0">
                <a:solidFill>
                  <a:srgbClr val="8A0000"/>
                </a:solidFill>
                <a:latin typeface="Century Gothic" pitchFamily="34" charset="0"/>
              </a:rPr>
              <a:t>Descripció de la mostra ► </a:t>
            </a:r>
          </a:p>
        </p:txBody>
      </p:sp>
      <p:sp>
        <p:nvSpPr>
          <p:cNvPr id="4" name="Marcador de número de diapositiva 3"/>
          <p:cNvSpPr>
            <a:spLocks noGrp="1"/>
          </p:cNvSpPr>
          <p:nvPr>
            <p:ph type="sldNum" sz="quarter" idx="4"/>
          </p:nvPr>
        </p:nvSpPr>
        <p:spPr/>
        <p:txBody>
          <a:bodyPr/>
          <a:lstStyle/>
          <a:p>
            <a:fld id="{79B00DB0-4C43-45CD-A043-B77402D452F6}" type="slidenum">
              <a:rPr lang="ca-ES" smtClean="0"/>
              <a:t>6</a:t>
            </a:fld>
            <a:endParaRPr lang="ca-ES"/>
          </a:p>
        </p:txBody>
      </p:sp>
    </p:spTree>
    <p:extLst>
      <p:ext uri="{BB962C8B-B14F-4D97-AF65-F5344CB8AC3E}">
        <p14:creationId xmlns:p14="http://schemas.microsoft.com/office/powerpoint/2010/main" val="927379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Line 4"/>
          <p:cNvSpPr>
            <a:spLocks noChangeShapeType="1"/>
          </p:cNvSpPr>
          <p:nvPr/>
        </p:nvSpPr>
        <p:spPr bwMode="auto">
          <a:xfrm>
            <a:off x="2216150" y="1268413"/>
            <a:ext cx="0" cy="5329237"/>
          </a:xfrm>
          <a:prstGeom prst="line">
            <a:avLst/>
          </a:prstGeom>
          <a:noFill/>
          <a:ln w="9525">
            <a:solidFill>
              <a:srgbClr val="8A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10" name="Rectangle 6"/>
          <p:cNvSpPr>
            <a:spLocks noChangeArrowheads="1"/>
          </p:cNvSpPr>
          <p:nvPr/>
        </p:nvSpPr>
        <p:spPr bwMode="auto">
          <a:xfrm>
            <a:off x="2215959" y="2440535"/>
            <a:ext cx="6048375" cy="239712"/>
          </a:xfrm>
          <a:prstGeom prst="rect">
            <a:avLst/>
          </a:prstGeom>
          <a:solidFill>
            <a:schemeClr val="accent2"/>
          </a:solidFill>
          <a:ln>
            <a:noFill/>
          </a:ln>
          <a:effectLst/>
        </p:spPr>
        <p:txBody>
          <a:bodyPr wrap="none" anchor="ctr"/>
          <a:lstStyle/>
          <a:p>
            <a:pPr algn="ctr" eaLnBrk="1" hangingPunct="1"/>
            <a:endParaRPr lang="es-ES" noProof="1">
              <a:solidFill>
                <a:schemeClr val="bg1"/>
              </a:solidFill>
            </a:endParaRPr>
          </a:p>
        </p:txBody>
      </p:sp>
      <p:sp>
        <p:nvSpPr>
          <p:cNvPr id="12" name="Text Box 11"/>
          <p:cNvSpPr txBox="1">
            <a:spLocks noChangeArrowheads="1"/>
          </p:cNvSpPr>
          <p:nvPr/>
        </p:nvSpPr>
        <p:spPr bwMode="auto">
          <a:xfrm>
            <a:off x="2360613" y="1916113"/>
            <a:ext cx="6337300" cy="1666546"/>
          </a:xfrm>
          <a:prstGeom prst="rect">
            <a:avLst/>
          </a:prstGeom>
          <a:noFill/>
          <a:ln>
            <a:noFill/>
          </a:ln>
          <a:effectLst/>
          <a:extLst>
            <a:ext uri="{909E8E84-426E-40DD-AFC4-6F175D3DCCD1}">
              <a14:hiddenFill xmlns:a14="http://schemas.microsoft.com/office/drawing/2010/main">
                <a:solidFill>
                  <a:schemeClr val="accent1">
                    <a:alpha val="47842"/>
                  </a:schemeClr>
                </a:solidFill>
              </a14:hiddenFill>
            </a:ext>
            <a:ext uri="{91240B29-F687-4F45-9708-019B960494DF}">
              <a14:hiddenLine xmlns:a14="http://schemas.microsoft.com/office/drawing/2010/main" w="9525" algn="ctr">
                <a:solidFill>
                  <a:srgbClr val="E17B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nSpc>
                <a:spcPct val="150000"/>
              </a:lnSpc>
              <a:spcBef>
                <a:spcPct val="50000"/>
              </a:spcBef>
            </a:pPr>
            <a:r>
              <a:rPr lang="ca-ES" sz="1400" b="1" dirty="0">
                <a:solidFill>
                  <a:srgbClr val="6B5C4F"/>
                </a:solidFill>
                <a:latin typeface="Century Gothic" pitchFamily="34" charset="0"/>
              </a:rPr>
              <a:t>Aspectes metodològics 				2</a:t>
            </a:r>
          </a:p>
          <a:p>
            <a:pPr>
              <a:lnSpc>
                <a:spcPct val="150000"/>
              </a:lnSpc>
              <a:spcBef>
                <a:spcPct val="50000"/>
              </a:spcBef>
            </a:pPr>
            <a:r>
              <a:rPr lang="ca-ES" sz="1400" b="1" dirty="0">
                <a:solidFill>
                  <a:schemeClr val="bg1"/>
                </a:solidFill>
                <a:latin typeface="Century Gothic" pitchFamily="34" charset="0"/>
              </a:rPr>
              <a:t>Percepcions sobre la zona 				7</a:t>
            </a:r>
          </a:p>
          <a:p>
            <a:pPr>
              <a:lnSpc>
                <a:spcPct val="150000"/>
              </a:lnSpc>
              <a:spcBef>
                <a:spcPct val="50000"/>
              </a:spcBef>
            </a:pPr>
            <a:r>
              <a:rPr lang="ca-ES" sz="1400" b="1" dirty="0">
                <a:solidFill>
                  <a:srgbClr val="6B5C4F"/>
                </a:solidFill>
                <a:latin typeface="Century Gothic" pitchFamily="34" charset="0"/>
              </a:rPr>
              <a:t>Índex de Confiança Empresarial			23</a:t>
            </a:r>
          </a:p>
          <a:p>
            <a:pPr>
              <a:lnSpc>
                <a:spcPct val="150000"/>
              </a:lnSpc>
              <a:spcBef>
                <a:spcPct val="50000"/>
              </a:spcBef>
            </a:pPr>
            <a:r>
              <a:rPr lang="ca-ES" sz="1400" b="1" dirty="0">
                <a:solidFill>
                  <a:srgbClr val="6B5C4F"/>
                </a:solidFill>
                <a:latin typeface="Century Gothic" pitchFamily="34" charset="0"/>
              </a:rPr>
              <a:t>Temes d’Actualitat 					24</a:t>
            </a:r>
          </a:p>
        </p:txBody>
      </p:sp>
      <p:sp>
        <p:nvSpPr>
          <p:cNvPr id="3" name="Marcador de número de diapositiva 2"/>
          <p:cNvSpPr>
            <a:spLocks noGrp="1"/>
          </p:cNvSpPr>
          <p:nvPr>
            <p:ph type="sldNum" sz="quarter" idx="4"/>
          </p:nvPr>
        </p:nvSpPr>
        <p:spPr/>
        <p:txBody>
          <a:bodyPr/>
          <a:lstStyle/>
          <a:p>
            <a:fld id="{79B00DB0-4C43-45CD-A043-B77402D452F6}" type="slidenum">
              <a:rPr lang="ca-ES" smtClean="0"/>
              <a:t>7</a:t>
            </a:fld>
            <a:endParaRPr lang="ca-ES"/>
          </a:p>
        </p:txBody>
      </p:sp>
    </p:spTree>
    <p:extLst>
      <p:ext uri="{BB962C8B-B14F-4D97-AF65-F5344CB8AC3E}">
        <p14:creationId xmlns:p14="http://schemas.microsoft.com/office/powerpoint/2010/main" val="3451087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9154" name="Rectangle 2"/>
          <p:cNvSpPr>
            <a:spLocks noChangeArrowheads="1"/>
          </p:cNvSpPr>
          <p:nvPr/>
        </p:nvSpPr>
        <p:spPr bwMode="auto">
          <a:xfrm>
            <a:off x="-380998" y="1948584"/>
            <a:ext cx="18473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s-ES">
              <a:solidFill>
                <a:prstClr val="black"/>
              </a:solidFill>
            </a:endParaRPr>
          </a:p>
        </p:txBody>
      </p:sp>
      <p:sp>
        <p:nvSpPr>
          <p:cNvPr id="689155" name="Rectangle 3"/>
          <p:cNvSpPr>
            <a:spLocks noChangeArrowheads="1"/>
          </p:cNvSpPr>
          <p:nvPr/>
        </p:nvSpPr>
        <p:spPr bwMode="auto">
          <a:xfrm>
            <a:off x="-380998" y="1939058"/>
            <a:ext cx="18473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s-ES">
              <a:solidFill>
                <a:prstClr val="black"/>
              </a:solidFill>
            </a:endParaRPr>
          </a:p>
        </p:txBody>
      </p:sp>
      <p:sp>
        <p:nvSpPr>
          <p:cNvPr id="689156" name="Rectangle 4"/>
          <p:cNvSpPr>
            <a:spLocks noChangeArrowheads="1"/>
          </p:cNvSpPr>
          <p:nvPr/>
        </p:nvSpPr>
        <p:spPr bwMode="auto">
          <a:xfrm>
            <a:off x="-380998" y="1939058"/>
            <a:ext cx="18473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s-ES">
              <a:solidFill>
                <a:prstClr val="black"/>
              </a:solidFill>
            </a:endParaRPr>
          </a:p>
        </p:txBody>
      </p:sp>
      <p:sp>
        <p:nvSpPr>
          <p:cNvPr id="689157" name="Rectangle 5"/>
          <p:cNvSpPr>
            <a:spLocks noChangeArrowheads="1"/>
          </p:cNvSpPr>
          <p:nvPr/>
        </p:nvSpPr>
        <p:spPr bwMode="auto">
          <a:xfrm>
            <a:off x="-380998" y="1967633"/>
            <a:ext cx="18473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s-ES">
              <a:solidFill>
                <a:prstClr val="black"/>
              </a:solidFill>
            </a:endParaRPr>
          </a:p>
        </p:txBody>
      </p:sp>
      <p:sp>
        <p:nvSpPr>
          <p:cNvPr id="28" name="Rectangle 4"/>
          <p:cNvSpPr>
            <a:spLocks noChangeArrowheads="1"/>
          </p:cNvSpPr>
          <p:nvPr/>
        </p:nvSpPr>
        <p:spPr bwMode="auto">
          <a:xfrm>
            <a:off x="720004" y="576004"/>
            <a:ext cx="7272337"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fontAlgn="base">
              <a:spcBef>
                <a:spcPct val="0"/>
              </a:spcBef>
              <a:spcAft>
                <a:spcPct val="0"/>
              </a:spcAft>
            </a:pPr>
            <a:r>
              <a:rPr lang="ca-ES" altLang="es-ES" sz="1800" b="1" dirty="0">
                <a:solidFill>
                  <a:srgbClr val="6B5C4F"/>
                </a:solidFill>
                <a:latin typeface="Century Gothic" pitchFamily="34" charset="0"/>
              </a:rPr>
              <a:t>Situació econòmica actual</a:t>
            </a:r>
          </a:p>
        </p:txBody>
      </p:sp>
      <p:graphicFrame>
        <p:nvGraphicFramePr>
          <p:cNvPr id="32" name="Object 837"/>
          <p:cNvGraphicFramePr>
            <a:graphicFrameLocks/>
          </p:cNvGraphicFramePr>
          <p:nvPr>
            <p:extLst>
              <p:ext uri="{D42A27DB-BD31-4B8C-83A1-F6EECF244321}">
                <p14:modId xmlns:p14="http://schemas.microsoft.com/office/powerpoint/2010/main" val="658700725"/>
              </p:ext>
            </p:extLst>
          </p:nvPr>
        </p:nvGraphicFramePr>
        <p:xfrm>
          <a:off x="344488" y="1682280"/>
          <a:ext cx="9361147" cy="3475508"/>
        </p:xfrm>
        <a:graphic>
          <a:graphicData uri="http://schemas.openxmlformats.org/drawingml/2006/chart">
            <c:chart xmlns:c="http://schemas.openxmlformats.org/drawingml/2006/chart" xmlns:r="http://schemas.openxmlformats.org/officeDocument/2006/relationships" r:id="rId3"/>
          </a:graphicData>
        </a:graphic>
      </p:graphicFrame>
      <p:sp>
        <p:nvSpPr>
          <p:cNvPr id="18" name="Text Box 2"/>
          <p:cNvSpPr txBox="1">
            <a:spLocks noChangeArrowheads="1"/>
          </p:cNvSpPr>
          <p:nvPr/>
        </p:nvSpPr>
        <p:spPr bwMode="auto">
          <a:xfrm>
            <a:off x="755172" y="1280397"/>
            <a:ext cx="797939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50000"/>
              </a:spcBef>
              <a:spcAft>
                <a:spcPct val="0"/>
              </a:spcAft>
            </a:pPr>
            <a:r>
              <a:rPr lang="ca-ES" sz="1400" b="1" dirty="0">
                <a:solidFill>
                  <a:srgbClr val="6B5C4F"/>
                </a:solidFill>
              </a:rPr>
              <a:t>En termes generals, com qualificaries la situació econòmica actual de la teva zona? </a:t>
            </a:r>
            <a:endParaRPr lang="ca-ES" altLang="es-ES" sz="1400" b="1" i="1" dirty="0">
              <a:solidFill>
                <a:srgbClr val="6B5C4F"/>
              </a:solidFill>
            </a:endParaRPr>
          </a:p>
        </p:txBody>
      </p:sp>
      <p:sp>
        <p:nvSpPr>
          <p:cNvPr id="19" name="Rectangle 28"/>
          <p:cNvSpPr>
            <a:spLocks noChangeArrowheads="1"/>
          </p:cNvSpPr>
          <p:nvPr/>
        </p:nvSpPr>
        <p:spPr bwMode="auto">
          <a:xfrm>
            <a:off x="5442566" y="2527458"/>
            <a:ext cx="359825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fontAlgn="base">
              <a:spcBef>
                <a:spcPct val="0"/>
              </a:spcBef>
              <a:spcAft>
                <a:spcPct val="0"/>
              </a:spcAft>
            </a:pPr>
            <a:endParaRPr lang="ca-ES" altLang="es-ES" sz="1200" dirty="0">
              <a:solidFill>
                <a:prstClr val="black"/>
              </a:solidFill>
            </a:endParaRPr>
          </a:p>
          <a:p>
            <a:pPr algn="just" fontAlgn="base">
              <a:spcBef>
                <a:spcPct val="0"/>
              </a:spcBef>
              <a:spcAft>
                <a:spcPct val="0"/>
              </a:spcAft>
            </a:pPr>
            <a:endParaRPr lang="ca-ES" altLang="es-ES" sz="1200" dirty="0">
              <a:solidFill>
                <a:prstClr val="black"/>
              </a:solidFill>
            </a:endParaRPr>
          </a:p>
        </p:txBody>
      </p:sp>
      <p:sp>
        <p:nvSpPr>
          <p:cNvPr id="12" name="Rectangle 3"/>
          <p:cNvSpPr>
            <a:spLocks noChangeArrowheads="1"/>
          </p:cNvSpPr>
          <p:nvPr/>
        </p:nvSpPr>
        <p:spPr bwMode="auto">
          <a:xfrm>
            <a:off x="720000" y="252004"/>
            <a:ext cx="8737600" cy="33337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fontAlgn="base">
              <a:spcBef>
                <a:spcPct val="0"/>
              </a:spcBef>
              <a:spcAft>
                <a:spcPct val="0"/>
              </a:spcAft>
            </a:pPr>
            <a:r>
              <a:rPr lang="ca-ES" altLang="es-ES" sz="1500" b="1" dirty="0">
                <a:solidFill>
                  <a:srgbClr val="8A0000"/>
                </a:solidFill>
                <a:latin typeface="Century Gothic" pitchFamily="34" charset="0"/>
              </a:rPr>
              <a:t>Percepcions sobre la zona►</a:t>
            </a:r>
          </a:p>
        </p:txBody>
      </p:sp>
      <p:sp>
        <p:nvSpPr>
          <p:cNvPr id="14" name="12 CuadroTexto"/>
          <p:cNvSpPr txBox="1"/>
          <p:nvPr/>
        </p:nvSpPr>
        <p:spPr>
          <a:xfrm>
            <a:off x="525639" y="6082477"/>
            <a:ext cx="5901287" cy="230832"/>
          </a:xfrm>
          <a:prstGeom prst="rect">
            <a:avLst/>
          </a:prstGeom>
          <a:noFill/>
        </p:spPr>
        <p:txBody>
          <a:bodyPr wrap="square" rtlCol="0">
            <a:spAutoFit/>
          </a:bodyPr>
          <a:lstStyle/>
          <a:p>
            <a:pPr fontAlgn="base">
              <a:spcBef>
                <a:spcPct val="0"/>
              </a:spcBef>
              <a:spcAft>
                <a:spcPct val="0"/>
              </a:spcAft>
            </a:pPr>
            <a:r>
              <a:rPr lang="ca-ES" sz="900" dirty="0">
                <a:solidFill>
                  <a:prstClr val="white">
                    <a:lumMod val="50000"/>
                  </a:prstClr>
                </a:solidFill>
              </a:rPr>
              <a:t>*Nota: els valors “4T 2014” corresponen a una estimació en base els valors mitjos del 3T 2014 i 1T 2015.v</a:t>
            </a:r>
          </a:p>
        </p:txBody>
      </p:sp>
      <p:sp>
        <p:nvSpPr>
          <p:cNvPr id="2" name="Marcador de número de diapositiva 1"/>
          <p:cNvSpPr>
            <a:spLocks noGrp="1"/>
          </p:cNvSpPr>
          <p:nvPr>
            <p:ph type="sldNum" sz="quarter" idx="4"/>
          </p:nvPr>
        </p:nvSpPr>
        <p:spPr/>
        <p:txBody>
          <a:bodyPr/>
          <a:lstStyle/>
          <a:p>
            <a:fld id="{79B00DB0-4C43-45CD-A043-B77402D452F6}" type="slidenum">
              <a:rPr lang="ca-ES" smtClean="0">
                <a:solidFill>
                  <a:prstClr val="black">
                    <a:tint val="75000"/>
                  </a:prstClr>
                </a:solidFill>
              </a:rPr>
              <a:pPr/>
              <a:t>8</a:t>
            </a:fld>
            <a:endParaRPr lang="ca-ES">
              <a:solidFill>
                <a:prstClr val="black">
                  <a:tint val="75000"/>
                </a:prstClr>
              </a:solidFill>
            </a:endParaRPr>
          </a:p>
        </p:txBody>
      </p:sp>
      <p:sp>
        <p:nvSpPr>
          <p:cNvPr id="13" name="Rectangle 28"/>
          <p:cNvSpPr>
            <a:spLocks noChangeArrowheads="1"/>
          </p:cNvSpPr>
          <p:nvPr/>
        </p:nvSpPr>
        <p:spPr bwMode="auto">
          <a:xfrm>
            <a:off x="525634" y="5335759"/>
            <a:ext cx="9000002"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ts val="1200"/>
              </a:spcBef>
            </a:pPr>
            <a:r>
              <a:rPr lang="ca-ES" altLang="es-ES" sz="1200" dirty="0">
                <a:solidFill>
                  <a:srgbClr val="8A0000"/>
                </a:solidFill>
              </a:rPr>
              <a:t>La situació econòmica de la zona es valora majoritàriament com a </a:t>
            </a:r>
            <a:r>
              <a:rPr lang="ca-ES" altLang="es-ES" sz="1200" b="1" dirty="0">
                <a:solidFill>
                  <a:srgbClr val="8A0000"/>
                </a:solidFill>
              </a:rPr>
              <a:t>dolenta. </a:t>
            </a:r>
          </a:p>
          <a:p>
            <a:pPr algn="just">
              <a:spcBef>
                <a:spcPts val="1200"/>
              </a:spcBef>
            </a:pPr>
            <a:r>
              <a:rPr lang="ca-ES" altLang="es-ES" sz="1200" dirty="0">
                <a:solidFill>
                  <a:srgbClr val="8A0000"/>
                </a:solidFill>
              </a:rPr>
              <a:t>Destacar l’augment dels qui la consideren molt dolenta o dolenta, situant-se en nivells de 2013.</a:t>
            </a:r>
          </a:p>
        </p:txBody>
      </p:sp>
      <p:sp>
        <p:nvSpPr>
          <p:cNvPr id="15" name="12 CuadroTexto">
            <a:extLst>
              <a:ext uri="{FF2B5EF4-FFF2-40B4-BE49-F238E27FC236}">
                <a16:creationId xmlns:a16="http://schemas.microsoft.com/office/drawing/2014/main" id="{1B0AA336-FF11-47CE-8F2A-81AE280314DF}"/>
              </a:ext>
            </a:extLst>
          </p:cNvPr>
          <p:cNvSpPr txBox="1"/>
          <p:nvPr/>
        </p:nvSpPr>
        <p:spPr>
          <a:xfrm>
            <a:off x="525639" y="6275445"/>
            <a:ext cx="5901287" cy="230832"/>
          </a:xfrm>
          <a:prstGeom prst="rect">
            <a:avLst/>
          </a:prstGeom>
          <a:noFill/>
        </p:spPr>
        <p:txBody>
          <a:bodyPr wrap="square" rtlCol="0">
            <a:spAutoFit/>
          </a:bodyPr>
          <a:lstStyle/>
          <a:p>
            <a:pPr fontAlgn="base">
              <a:spcBef>
                <a:spcPct val="0"/>
              </a:spcBef>
              <a:spcAft>
                <a:spcPct val="0"/>
              </a:spcAft>
            </a:pPr>
            <a:r>
              <a:rPr lang="ca-ES" sz="900">
                <a:solidFill>
                  <a:prstClr val="white">
                    <a:lumMod val="50000"/>
                  </a:prstClr>
                </a:solidFill>
              </a:rPr>
              <a:t>*Nota: el Treball de Camp de la 1a onada de 2020 es va realitzar entre el 4 i el 28 de març.</a:t>
            </a:r>
          </a:p>
        </p:txBody>
      </p:sp>
    </p:spTree>
    <p:extLst>
      <p:ext uri="{BB962C8B-B14F-4D97-AF65-F5344CB8AC3E}">
        <p14:creationId xmlns:p14="http://schemas.microsoft.com/office/powerpoint/2010/main" val="3443014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9154" name="Rectangle 2"/>
          <p:cNvSpPr>
            <a:spLocks noChangeArrowheads="1"/>
          </p:cNvSpPr>
          <p:nvPr/>
        </p:nvSpPr>
        <p:spPr bwMode="auto">
          <a:xfrm>
            <a:off x="-380998" y="1948584"/>
            <a:ext cx="18473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s-ES">
              <a:solidFill>
                <a:prstClr val="black"/>
              </a:solidFill>
            </a:endParaRPr>
          </a:p>
        </p:txBody>
      </p:sp>
      <p:sp>
        <p:nvSpPr>
          <p:cNvPr id="689155" name="Rectangle 3"/>
          <p:cNvSpPr>
            <a:spLocks noChangeArrowheads="1"/>
          </p:cNvSpPr>
          <p:nvPr/>
        </p:nvSpPr>
        <p:spPr bwMode="auto">
          <a:xfrm>
            <a:off x="-380998" y="1939058"/>
            <a:ext cx="18473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s-ES">
              <a:solidFill>
                <a:prstClr val="black"/>
              </a:solidFill>
            </a:endParaRPr>
          </a:p>
        </p:txBody>
      </p:sp>
      <p:sp>
        <p:nvSpPr>
          <p:cNvPr id="689156" name="Rectangle 4"/>
          <p:cNvSpPr>
            <a:spLocks noChangeArrowheads="1"/>
          </p:cNvSpPr>
          <p:nvPr/>
        </p:nvSpPr>
        <p:spPr bwMode="auto">
          <a:xfrm>
            <a:off x="-380998" y="1939058"/>
            <a:ext cx="18473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s-ES">
              <a:solidFill>
                <a:prstClr val="black"/>
              </a:solidFill>
            </a:endParaRPr>
          </a:p>
        </p:txBody>
      </p:sp>
      <p:sp>
        <p:nvSpPr>
          <p:cNvPr id="689157" name="Rectangle 5"/>
          <p:cNvSpPr>
            <a:spLocks noChangeArrowheads="1"/>
          </p:cNvSpPr>
          <p:nvPr/>
        </p:nvSpPr>
        <p:spPr bwMode="auto">
          <a:xfrm>
            <a:off x="-380998" y="1967633"/>
            <a:ext cx="18473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s-ES">
              <a:solidFill>
                <a:prstClr val="black"/>
              </a:solidFill>
            </a:endParaRPr>
          </a:p>
        </p:txBody>
      </p:sp>
      <p:sp>
        <p:nvSpPr>
          <p:cNvPr id="28" name="Rectangle 4"/>
          <p:cNvSpPr>
            <a:spLocks noChangeArrowheads="1"/>
          </p:cNvSpPr>
          <p:nvPr/>
        </p:nvSpPr>
        <p:spPr bwMode="auto">
          <a:xfrm>
            <a:off x="720004" y="576004"/>
            <a:ext cx="7272337"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fontAlgn="base">
              <a:spcBef>
                <a:spcPct val="0"/>
              </a:spcBef>
              <a:spcAft>
                <a:spcPct val="0"/>
              </a:spcAft>
            </a:pPr>
            <a:r>
              <a:rPr lang="ca-ES" altLang="es-ES" sz="1800" b="1" dirty="0">
                <a:solidFill>
                  <a:srgbClr val="6B5C4F"/>
                </a:solidFill>
                <a:latin typeface="Century Gothic" pitchFamily="34" charset="0"/>
              </a:rPr>
              <a:t>Situació econòmica </a:t>
            </a:r>
            <a:r>
              <a:rPr lang="ca-ES" altLang="es-ES" sz="1800" b="1" dirty="0" err="1">
                <a:solidFill>
                  <a:srgbClr val="6B5C4F"/>
                </a:solidFill>
                <a:latin typeface="Century Gothic" pitchFamily="34" charset="0"/>
              </a:rPr>
              <a:t>vs</a:t>
            </a:r>
            <a:r>
              <a:rPr lang="ca-ES" altLang="es-ES" sz="1800" b="1" dirty="0">
                <a:solidFill>
                  <a:srgbClr val="6B5C4F"/>
                </a:solidFill>
                <a:latin typeface="Century Gothic" pitchFamily="34" charset="0"/>
              </a:rPr>
              <a:t> un any abans</a:t>
            </a:r>
          </a:p>
        </p:txBody>
      </p:sp>
      <p:graphicFrame>
        <p:nvGraphicFramePr>
          <p:cNvPr id="32" name="Object 837"/>
          <p:cNvGraphicFramePr>
            <a:graphicFrameLocks/>
          </p:cNvGraphicFramePr>
          <p:nvPr>
            <p:extLst>
              <p:ext uri="{D42A27DB-BD31-4B8C-83A1-F6EECF244321}">
                <p14:modId xmlns:p14="http://schemas.microsoft.com/office/powerpoint/2010/main" val="665324846"/>
              </p:ext>
            </p:extLst>
          </p:nvPr>
        </p:nvGraphicFramePr>
        <p:xfrm>
          <a:off x="344488" y="1681199"/>
          <a:ext cx="9361112" cy="3478607"/>
        </p:xfrm>
        <a:graphic>
          <a:graphicData uri="http://schemas.openxmlformats.org/drawingml/2006/chart">
            <c:chart xmlns:c="http://schemas.openxmlformats.org/drawingml/2006/chart" xmlns:r="http://schemas.openxmlformats.org/officeDocument/2006/relationships" r:id="rId3"/>
          </a:graphicData>
        </a:graphic>
      </p:graphicFrame>
      <p:sp>
        <p:nvSpPr>
          <p:cNvPr id="18" name="Text Box 2"/>
          <p:cNvSpPr txBox="1">
            <a:spLocks noChangeArrowheads="1"/>
          </p:cNvSpPr>
          <p:nvPr/>
        </p:nvSpPr>
        <p:spPr bwMode="auto">
          <a:xfrm>
            <a:off x="755172" y="1280397"/>
            <a:ext cx="797939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50000"/>
              </a:spcBef>
              <a:spcAft>
                <a:spcPct val="0"/>
              </a:spcAft>
            </a:pPr>
            <a:r>
              <a:rPr lang="ca-ES" sz="1400" b="1" dirty="0">
                <a:solidFill>
                  <a:srgbClr val="6B5C4F"/>
                </a:solidFill>
              </a:rPr>
              <a:t>Creus que la situació econòmica actual a la zona és pitjor o millor que fa un any?</a:t>
            </a:r>
            <a:endParaRPr lang="ca-ES" altLang="es-ES" sz="1400" b="1" i="1" dirty="0">
              <a:solidFill>
                <a:srgbClr val="6B5C4F"/>
              </a:solidFill>
            </a:endParaRPr>
          </a:p>
        </p:txBody>
      </p:sp>
      <p:sp>
        <p:nvSpPr>
          <p:cNvPr id="19" name="Rectangle 28"/>
          <p:cNvSpPr>
            <a:spLocks noChangeArrowheads="1"/>
          </p:cNvSpPr>
          <p:nvPr/>
        </p:nvSpPr>
        <p:spPr bwMode="auto">
          <a:xfrm>
            <a:off x="5890241" y="1098708"/>
            <a:ext cx="359825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fontAlgn="base">
              <a:spcBef>
                <a:spcPct val="0"/>
              </a:spcBef>
              <a:spcAft>
                <a:spcPct val="0"/>
              </a:spcAft>
            </a:pPr>
            <a:endParaRPr lang="ca-ES" altLang="es-ES" sz="1200" dirty="0">
              <a:solidFill>
                <a:prstClr val="black"/>
              </a:solidFill>
            </a:endParaRPr>
          </a:p>
          <a:p>
            <a:pPr algn="just" fontAlgn="base">
              <a:spcBef>
                <a:spcPct val="0"/>
              </a:spcBef>
              <a:spcAft>
                <a:spcPct val="0"/>
              </a:spcAft>
            </a:pPr>
            <a:endParaRPr lang="ca-ES" altLang="es-ES" sz="1200" dirty="0">
              <a:solidFill>
                <a:prstClr val="black"/>
              </a:solidFill>
            </a:endParaRPr>
          </a:p>
        </p:txBody>
      </p:sp>
      <p:sp>
        <p:nvSpPr>
          <p:cNvPr id="12" name="Rectangle 3"/>
          <p:cNvSpPr>
            <a:spLocks noChangeArrowheads="1"/>
          </p:cNvSpPr>
          <p:nvPr/>
        </p:nvSpPr>
        <p:spPr bwMode="auto">
          <a:xfrm>
            <a:off x="720000" y="252004"/>
            <a:ext cx="8737600" cy="33337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defRPr>
            </a:lvl1pPr>
            <a:lvl2pPr algn="ctr">
              <a:defRPr sz="4400">
                <a:solidFill>
                  <a:schemeClr val="tx2"/>
                </a:solidFill>
                <a:latin typeface="Arial" charset="0"/>
              </a:defRPr>
            </a:lvl2pPr>
            <a:lvl3pPr algn="ctr">
              <a:defRPr sz="4400">
                <a:solidFill>
                  <a:schemeClr val="tx2"/>
                </a:solidFill>
                <a:latin typeface="Arial" charset="0"/>
              </a:defRPr>
            </a:lvl3pPr>
            <a:lvl4pPr algn="ctr">
              <a:defRPr sz="4400">
                <a:solidFill>
                  <a:schemeClr val="tx2"/>
                </a:solidFill>
                <a:latin typeface="Arial" charset="0"/>
              </a:defRPr>
            </a:lvl4pPr>
            <a:lvl5pPr algn="ctr">
              <a:defRPr sz="4400">
                <a:solidFill>
                  <a:schemeClr val="tx2"/>
                </a:solidFill>
                <a:latin typeface="Arial" charset="0"/>
              </a:defRPr>
            </a:lvl5pPr>
            <a:lvl6pPr marL="457200" algn="ctr" fontAlgn="base">
              <a:spcBef>
                <a:spcPct val="0"/>
              </a:spcBef>
              <a:spcAft>
                <a:spcPct val="0"/>
              </a:spcAft>
              <a:defRPr sz="4400">
                <a:solidFill>
                  <a:schemeClr val="tx2"/>
                </a:solidFill>
                <a:latin typeface="Arial" charset="0"/>
              </a:defRPr>
            </a:lvl6pPr>
            <a:lvl7pPr marL="914400" algn="ctr" fontAlgn="base">
              <a:spcBef>
                <a:spcPct val="0"/>
              </a:spcBef>
              <a:spcAft>
                <a:spcPct val="0"/>
              </a:spcAft>
              <a:defRPr sz="4400">
                <a:solidFill>
                  <a:schemeClr val="tx2"/>
                </a:solidFill>
                <a:latin typeface="Arial" charset="0"/>
              </a:defRPr>
            </a:lvl7pPr>
            <a:lvl8pPr marL="1371600" algn="ctr" fontAlgn="base">
              <a:spcBef>
                <a:spcPct val="0"/>
              </a:spcBef>
              <a:spcAft>
                <a:spcPct val="0"/>
              </a:spcAft>
              <a:defRPr sz="4400">
                <a:solidFill>
                  <a:schemeClr val="tx2"/>
                </a:solidFill>
                <a:latin typeface="Arial" charset="0"/>
              </a:defRPr>
            </a:lvl8pPr>
            <a:lvl9pPr marL="1828800" algn="ctr" fontAlgn="base">
              <a:spcBef>
                <a:spcPct val="0"/>
              </a:spcBef>
              <a:spcAft>
                <a:spcPct val="0"/>
              </a:spcAft>
              <a:defRPr sz="4400">
                <a:solidFill>
                  <a:schemeClr val="tx2"/>
                </a:solidFill>
                <a:latin typeface="Arial" charset="0"/>
              </a:defRPr>
            </a:lvl9pPr>
          </a:lstStyle>
          <a:p>
            <a:pPr algn="l" fontAlgn="base">
              <a:spcBef>
                <a:spcPct val="0"/>
              </a:spcBef>
              <a:spcAft>
                <a:spcPct val="0"/>
              </a:spcAft>
            </a:pPr>
            <a:r>
              <a:rPr lang="ca-ES" altLang="es-ES" sz="1500" b="1" dirty="0">
                <a:solidFill>
                  <a:srgbClr val="8A0000"/>
                </a:solidFill>
                <a:latin typeface="Century Gothic" pitchFamily="34" charset="0"/>
              </a:rPr>
              <a:t>Percepcions sobre la zona►</a:t>
            </a:r>
          </a:p>
        </p:txBody>
      </p:sp>
      <p:sp>
        <p:nvSpPr>
          <p:cNvPr id="3" name="Marcador de número de diapositiva 2"/>
          <p:cNvSpPr>
            <a:spLocks noGrp="1"/>
          </p:cNvSpPr>
          <p:nvPr>
            <p:ph type="sldNum" sz="quarter" idx="4"/>
          </p:nvPr>
        </p:nvSpPr>
        <p:spPr/>
        <p:txBody>
          <a:bodyPr/>
          <a:lstStyle/>
          <a:p>
            <a:fld id="{79B00DB0-4C43-45CD-A043-B77402D452F6}" type="slidenum">
              <a:rPr lang="ca-ES" smtClean="0">
                <a:solidFill>
                  <a:prstClr val="black">
                    <a:tint val="75000"/>
                  </a:prstClr>
                </a:solidFill>
              </a:rPr>
              <a:pPr/>
              <a:t>9</a:t>
            </a:fld>
            <a:endParaRPr lang="ca-ES">
              <a:solidFill>
                <a:prstClr val="black">
                  <a:tint val="75000"/>
                </a:prstClr>
              </a:solidFill>
            </a:endParaRPr>
          </a:p>
        </p:txBody>
      </p:sp>
      <p:sp>
        <p:nvSpPr>
          <p:cNvPr id="13" name="Rectangle 28"/>
          <p:cNvSpPr>
            <a:spLocks noChangeArrowheads="1"/>
          </p:cNvSpPr>
          <p:nvPr/>
        </p:nvSpPr>
        <p:spPr bwMode="auto">
          <a:xfrm>
            <a:off x="525639" y="5132006"/>
            <a:ext cx="8962853" cy="984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ts val="1200"/>
              </a:spcBef>
            </a:pPr>
            <a:r>
              <a:rPr lang="ca-ES" altLang="es-ES" sz="1200" dirty="0">
                <a:solidFill>
                  <a:srgbClr val="8A0000"/>
                </a:solidFill>
              </a:rPr>
              <a:t>Quan es compara la situació actual amb fa un any, gairebé tots els consultats consideren que està pitjor. Concretament, un </a:t>
            </a:r>
            <a:r>
              <a:rPr lang="ca-ES" altLang="es-ES" sz="1200" b="1" dirty="0">
                <a:solidFill>
                  <a:srgbClr val="8A0000"/>
                </a:solidFill>
              </a:rPr>
              <a:t>36%</a:t>
            </a:r>
            <a:r>
              <a:rPr lang="ca-ES" altLang="es-ES" sz="1200" dirty="0">
                <a:solidFill>
                  <a:srgbClr val="8A0000"/>
                </a:solidFill>
              </a:rPr>
              <a:t> creu que està </a:t>
            </a:r>
            <a:r>
              <a:rPr lang="ca-ES" altLang="es-ES" sz="1200" b="1" dirty="0">
                <a:solidFill>
                  <a:srgbClr val="8A0000"/>
                </a:solidFill>
              </a:rPr>
              <a:t>molt pitjor</a:t>
            </a:r>
            <a:r>
              <a:rPr lang="ca-ES" altLang="es-ES" sz="1200" dirty="0">
                <a:solidFill>
                  <a:srgbClr val="8A0000"/>
                </a:solidFill>
              </a:rPr>
              <a:t> i un </a:t>
            </a:r>
            <a:r>
              <a:rPr lang="ca-ES" altLang="es-ES" sz="1200" b="1" dirty="0">
                <a:solidFill>
                  <a:srgbClr val="8A0000"/>
                </a:solidFill>
              </a:rPr>
              <a:t>60%</a:t>
            </a:r>
            <a:r>
              <a:rPr lang="ca-ES" altLang="es-ES" sz="1200" dirty="0">
                <a:solidFill>
                  <a:srgbClr val="8A0000"/>
                </a:solidFill>
              </a:rPr>
              <a:t> </a:t>
            </a:r>
            <a:r>
              <a:rPr lang="ca-ES" altLang="es-ES" sz="1200" b="1" dirty="0">
                <a:solidFill>
                  <a:srgbClr val="8A0000"/>
                </a:solidFill>
              </a:rPr>
              <a:t>pitjor.</a:t>
            </a:r>
          </a:p>
          <a:p>
            <a:pPr algn="just">
              <a:spcBef>
                <a:spcPts val="1200"/>
              </a:spcBef>
            </a:pPr>
            <a:r>
              <a:rPr lang="ca-ES" altLang="es-ES" sz="1200" dirty="0">
                <a:solidFill>
                  <a:srgbClr val="8A0000"/>
                </a:solidFill>
              </a:rPr>
              <a:t>En relació a les anteriors onada, ens trobem davant de la primera ocasió amb un consens tan generalitzat de l’evolució de la situació econòmica.</a:t>
            </a:r>
          </a:p>
        </p:txBody>
      </p:sp>
      <p:sp>
        <p:nvSpPr>
          <p:cNvPr id="14" name="12 CuadroTexto">
            <a:extLst>
              <a:ext uri="{FF2B5EF4-FFF2-40B4-BE49-F238E27FC236}">
                <a16:creationId xmlns:a16="http://schemas.microsoft.com/office/drawing/2014/main" id="{D3D1D7A0-88F2-474D-90E9-715597CDD2C6}"/>
              </a:ext>
            </a:extLst>
          </p:cNvPr>
          <p:cNvSpPr txBox="1"/>
          <p:nvPr/>
        </p:nvSpPr>
        <p:spPr>
          <a:xfrm>
            <a:off x="525639" y="6082477"/>
            <a:ext cx="5901287" cy="230832"/>
          </a:xfrm>
          <a:prstGeom prst="rect">
            <a:avLst/>
          </a:prstGeom>
          <a:noFill/>
        </p:spPr>
        <p:txBody>
          <a:bodyPr wrap="square" rtlCol="0">
            <a:spAutoFit/>
          </a:bodyPr>
          <a:lstStyle/>
          <a:p>
            <a:pPr fontAlgn="base">
              <a:spcBef>
                <a:spcPct val="0"/>
              </a:spcBef>
              <a:spcAft>
                <a:spcPct val="0"/>
              </a:spcAft>
            </a:pPr>
            <a:r>
              <a:rPr lang="ca-ES" sz="900" dirty="0">
                <a:solidFill>
                  <a:prstClr val="white">
                    <a:lumMod val="50000"/>
                  </a:prstClr>
                </a:solidFill>
              </a:rPr>
              <a:t>*Nota: els valors “4T 2014” corresponen a una estimació en base els valors mitjos del 3T 2014 i 1T 2015.v</a:t>
            </a:r>
          </a:p>
        </p:txBody>
      </p:sp>
      <p:sp>
        <p:nvSpPr>
          <p:cNvPr id="16" name="12 CuadroTexto">
            <a:extLst>
              <a:ext uri="{FF2B5EF4-FFF2-40B4-BE49-F238E27FC236}">
                <a16:creationId xmlns:a16="http://schemas.microsoft.com/office/drawing/2014/main" id="{43DB80B2-0C2A-4766-AD65-CBCF520CB213}"/>
              </a:ext>
            </a:extLst>
          </p:cNvPr>
          <p:cNvSpPr txBox="1"/>
          <p:nvPr/>
        </p:nvSpPr>
        <p:spPr>
          <a:xfrm>
            <a:off x="525639" y="6275445"/>
            <a:ext cx="5901287" cy="230832"/>
          </a:xfrm>
          <a:prstGeom prst="rect">
            <a:avLst/>
          </a:prstGeom>
          <a:noFill/>
        </p:spPr>
        <p:txBody>
          <a:bodyPr wrap="square" rtlCol="0">
            <a:spAutoFit/>
          </a:bodyPr>
          <a:lstStyle/>
          <a:p>
            <a:pPr fontAlgn="base">
              <a:spcBef>
                <a:spcPct val="0"/>
              </a:spcBef>
              <a:spcAft>
                <a:spcPct val="0"/>
              </a:spcAft>
            </a:pPr>
            <a:r>
              <a:rPr lang="ca-ES" sz="900">
                <a:solidFill>
                  <a:prstClr val="white">
                    <a:lumMod val="50000"/>
                  </a:prstClr>
                </a:solidFill>
              </a:rPr>
              <a:t>*Nota: el Treball de Camp de la 1a onada de 2020 es va realitzar entre el 4 i el 28 de març.</a:t>
            </a:r>
          </a:p>
        </p:txBody>
      </p:sp>
    </p:spTree>
    <p:extLst>
      <p:ext uri="{BB962C8B-B14F-4D97-AF65-F5344CB8AC3E}">
        <p14:creationId xmlns:p14="http://schemas.microsoft.com/office/powerpoint/2010/main" val="33196826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jecutivo">
  <a:themeElements>
    <a:clrScheme name="Ejecutivo">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jecutiv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jecutiv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42088</TotalTime>
  <Words>4124</Words>
  <Application>Microsoft Office PowerPoint</Application>
  <PresentationFormat>A4 (210 x 297 mm)</PresentationFormat>
  <Paragraphs>617</Paragraphs>
  <Slides>32</Slides>
  <Notes>25</Notes>
  <HiddenSlides>2</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32</vt:i4>
      </vt:variant>
    </vt:vector>
  </HeadingPairs>
  <TitlesOfParts>
    <vt:vector size="39" baseType="lpstr">
      <vt:lpstr>Arial</vt:lpstr>
      <vt:lpstr>Century Gothic</vt:lpstr>
      <vt:lpstr>Courier New</vt:lpstr>
      <vt:lpstr>Palatino Linotype</vt:lpstr>
      <vt:lpstr>Wingdings</vt:lpstr>
      <vt:lpstr>Wingdings 2</vt:lpstr>
      <vt:lpstr>Ejecutivo</vt:lpstr>
      <vt:lpstr>2n Trimestre de 2020 26ª Onada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GABINET CERES, S.L.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14ª Onada – 2on Trimestre de 2017</dc:title>
  <dc:creator>GABINET CERES, S.L.</dc:creator>
  <cp:lastModifiedBy>Hildebrand Salvat Rull</cp:lastModifiedBy>
  <cp:revision>3353</cp:revision>
  <cp:lastPrinted>2017-07-12T14:17:04Z</cp:lastPrinted>
  <dcterms:created xsi:type="dcterms:W3CDTF">2006-08-16T14:44:06Z</dcterms:created>
  <dcterms:modified xsi:type="dcterms:W3CDTF">2020-07-13T17:45:16Z</dcterms:modified>
</cp:coreProperties>
</file>