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charts/chart1.xml" ContentType="application/vnd.openxmlformats-officedocument.drawingml.chart+xml"/>
  <Override PartName="/ppt/charts/chart2.xml" ContentType="application/vnd.openxmlformats-officedocument.drawingml.chart+xml"/>
  <Override PartName="/ppt/charts/chart3.xml" ContentType="application/vnd.openxmlformats-officedocument.drawingml.chart+xml"/>
  <Override PartName="/ppt/notesSlides/notesSlide2.xml" ContentType="application/vnd.openxmlformats-officedocument.presentationml.notesSlide+xml"/>
  <Override PartName="/ppt/charts/chart4.xml" ContentType="application/vnd.openxmlformats-officedocument.drawingml.chart+xml"/>
  <Override PartName="/ppt/charts/chart5.xml" ContentType="application/vnd.openxmlformats-officedocument.drawingml.chart+xml"/>
  <Override PartName="/ppt/charts/chart6.xml" ContentType="application/vnd.openxmlformats-officedocument.drawingml.chart+xml"/>
  <Override PartName="/ppt/charts/chart7.xml" ContentType="application/vnd.openxmlformats-officedocument.drawingml.chart+xml"/>
  <Override PartName="/ppt/charts/chart8.xml" ContentType="application/vnd.openxmlformats-officedocument.drawingml.chart+xml"/>
  <Override PartName="/ppt/notesSlides/notesSlide3.xml" ContentType="application/vnd.openxmlformats-officedocument.presentationml.notesSlide+xml"/>
  <Override PartName="/ppt/charts/chart9.xml" ContentType="application/vnd.openxmlformats-officedocument.drawingml.chart+xml"/>
  <Override PartName="/ppt/notesSlides/notesSlide4.xml" ContentType="application/vnd.openxmlformats-officedocument.presentationml.notesSlide+xml"/>
  <Override PartName="/ppt/charts/chart10.xml" ContentType="application/vnd.openxmlformats-officedocument.drawingml.chart+xml"/>
  <Override PartName="/ppt/notesSlides/notesSlide5.xml" ContentType="application/vnd.openxmlformats-officedocument.presentationml.notesSlide+xml"/>
  <Override PartName="/ppt/charts/chart11.xml" ContentType="application/vnd.openxmlformats-officedocument.drawingml.chart+xml"/>
  <Override PartName="/ppt/notesSlides/notesSlide6.xml" ContentType="application/vnd.openxmlformats-officedocument.presentationml.notesSlide+xml"/>
  <Override PartName="/ppt/notesSlides/notesSlide7.xml" ContentType="application/vnd.openxmlformats-officedocument.presentationml.notesSlide+xml"/>
  <Override PartName="/ppt/charts/chart12.xml" ContentType="application/vnd.openxmlformats-officedocument.drawingml.chart+xml"/>
  <Override PartName="/ppt/notesSlides/notesSlide8.xml" ContentType="application/vnd.openxmlformats-officedocument.presentationml.notesSlide+xml"/>
  <Override PartName="/ppt/charts/chart13.xml" ContentType="application/vnd.openxmlformats-officedocument.drawingml.chart+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charts/chart14.xml" ContentType="application/vnd.openxmlformats-officedocument.drawingml.chart+xml"/>
  <Override PartName="/ppt/notesSlides/notesSlide12.xml" ContentType="application/vnd.openxmlformats-officedocument.presentationml.notesSlide+xml"/>
  <Override PartName="/ppt/charts/chart15.xml" ContentType="application/vnd.openxmlformats-officedocument.drawingml.chart+xml"/>
  <Override PartName="/ppt/notesSlides/notesSlide13.xml" ContentType="application/vnd.openxmlformats-officedocument.presentationml.notesSlide+xml"/>
  <Override PartName="/ppt/charts/chart16.xml" ContentType="application/vnd.openxmlformats-officedocument.drawingml.chart+xml"/>
  <Override PartName="/ppt/notesSlides/notesSlide14.xml" ContentType="application/vnd.openxmlformats-officedocument.presentationml.notesSlide+xml"/>
  <Override PartName="/ppt/charts/chart17.xml" ContentType="application/vnd.openxmlformats-officedocument.drawingml.chart+xml"/>
  <Override PartName="/ppt/notesSlides/notesSlide15.xml" ContentType="application/vnd.openxmlformats-officedocument.presentationml.notesSlide+xml"/>
  <Override PartName="/ppt/charts/chart18.xml" ContentType="application/vnd.openxmlformats-officedocument.drawingml.chart+xml"/>
  <Override PartName="/ppt/notesSlides/notesSlide16.xml" ContentType="application/vnd.openxmlformats-officedocument.presentationml.notesSlide+xml"/>
  <Override PartName="/ppt/charts/chart19.xml" ContentType="application/vnd.openxmlformats-officedocument.drawingml.chart+xml"/>
  <Override PartName="/ppt/notesSlides/notesSlide17.xml" ContentType="application/vnd.openxmlformats-officedocument.presentationml.notesSlide+xml"/>
  <Override PartName="/ppt/charts/chart20.xml" ContentType="application/vnd.openxmlformats-officedocument.drawingml.chart+xml"/>
  <Override PartName="/ppt/notesSlides/notesSlide18.xml" ContentType="application/vnd.openxmlformats-officedocument.presentationml.notesSlide+xml"/>
  <Override PartName="/ppt/charts/chart21.xml" ContentType="application/vnd.openxmlformats-officedocument.drawingml.chart+xml"/>
  <Override PartName="/ppt/notesSlides/notesSlide19.xml" ContentType="application/vnd.openxmlformats-officedocument.presentationml.notesSlide+xml"/>
  <Override PartName="/ppt/charts/chart22.xml" ContentType="application/vnd.openxmlformats-officedocument.drawingml.chart+xml"/>
  <Override PartName="/ppt/notesSlides/notesSlide20.xml" ContentType="application/vnd.openxmlformats-officedocument.presentationml.notesSlide+xml"/>
  <Override PartName="/ppt/charts/chart23.xml" ContentType="application/vnd.openxmlformats-officedocument.drawingml.chart+xml"/>
  <Override PartName="/ppt/notesSlides/notesSlide21.xml" ContentType="application/vnd.openxmlformats-officedocument.presentationml.notesSlide+xml"/>
  <Override PartName="/ppt/charts/chart24.xml" ContentType="application/vnd.openxmlformats-officedocument.drawingml.chart+xml"/>
  <Override PartName="/ppt/notesSlides/notesSlide22.xml" ContentType="application/vnd.openxmlformats-officedocument.presentationml.notesSlide+xml"/>
  <Override PartName="/ppt/charts/chart25.xml" ContentType="application/vnd.openxmlformats-officedocument.drawingml.chart+xml"/>
  <Override PartName="/ppt/notesSlides/notesSlide23.xml" ContentType="application/vnd.openxmlformats-officedocument.presentationml.notesSlide+xml"/>
  <Override PartName="/ppt/charts/chart26.xml" ContentType="application/vnd.openxmlformats-officedocument.drawingml.chart+xml"/>
  <Override PartName="/ppt/charts/chart27.xml" ContentType="application/vnd.openxmlformats-officedocument.drawingml.chart+xml"/>
  <Override PartName="/ppt/charts/chart28.xml" ContentType="application/vnd.openxmlformats-officedocument.drawingml.chart+xml"/>
  <Override PartName="/ppt/notesSlides/notesSlide24.xml" ContentType="application/vnd.openxmlformats-officedocument.presentationml.notesSlide+xml"/>
  <Override PartName="/ppt/charts/chart29.xml" ContentType="application/vnd.openxmlformats-officedocument.drawingml.chart+xml"/>
  <Override PartName="/ppt/charts/chart30.xml" ContentType="application/vnd.openxmlformats-officedocument.drawingml.chart+xml"/>
  <Override PartName="/ppt/notesSlides/notesSlide25.xml" ContentType="application/vnd.openxmlformats-officedocument.presentationml.notesSlide+xml"/>
  <Override PartName="/ppt/charts/chart31.xml" ContentType="application/vnd.openxmlformats-officedocument.drawingml.chart+xml"/>
  <Override PartName="/ppt/notesSlides/notesSlide26.xml" ContentType="application/vnd.openxmlformats-officedocument.presentationml.notesSlide+xml"/>
  <Override PartName="/ppt/charts/chart32.xml" ContentType="application/vnd.openxmlformats-officedocument.drawingml.chart+xml"/>
  <Override PartName="/ppt/notesSlides/notesSlide27.xml" ContentType="application/vnd.openxmlformats-officedocument.presentationml.notesSlide+xml"/>
  <Override PartName="/ppt/charts/chart33.xml" ContentType="application/vnd.openxmlformats-officedocument.drawingml.char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69" r:id="rId1"/>
  </p:sldMasterIdLst>
  <p:notesMasterIdLst>
    <p:notesMasterId r:id="rId36"/>
  </p:notesMasterIdLst>
  <p:handoutMasterIdLst>
    <p:handoutMasterId r:id="rId37"/>
  </p:handoutMasterIdLst>
  <p:sldIdLst>
    <p:sldId id="261" r:id="rId2"/>
    <p:sldId id="870" r:id="rId3"/>
    <p:sldId id="845" r:id="rId4"/>
    <p:sldId id="1097" r:id="rId5"/>
    <p:sldId id="1098" r:id="rId6"/>
    <p:sldId id="1099" r:id="rId7"/>
    <p:sldId id="888" r:id="rId8"/>
    <p:sldId id="1074" r:id="rId9"/>
    <p:sldId id="1075" r:id="rId10"/>
    <p:sldId id="1076" r:id="rId11"/>
    <p:sldId id="996" r:id="rId12"/>
    <p:sldId id="889" r:id="rId13"/>
    <p:sldId id="854" r:id="rId14"/>
    <p:sldId id="1139" r:id="rId15"/>
    <p:sldId id="853" r:id="rId16"/>
    <p:sldId id="946" r:id="rId17"/>
    <p:sldId id="998" r:id="rId18"/>
    <p:sldId id="1131" r:id="rId19"/>
    <p:sldId id="1140" r:id="rId20"/>
    <p:sldId id="919" r:id="rId21"/>
    <p:sldId id="1119" r:id="rId22"/>
    <p:sldId id="1141" r:id="rId23"/>
    <p:sldId id="1132" r:id="rId24"/>
    <p:sldId id="1130" r:id="rId25"/>
    <p:sldId id="1120" r:id="rId26"/>
    <p:sldId id="1121" r:id="rId27"/>
    <p:sldId id="1133" r:id="rId28"/>
    <p:sldId id="1134" r:id="rId29"/>
    <p:sldId id="1122" r:id="rId30"/>
    <p:sldId id="1123" r:id="rId31"/>
    <p:sldId id="1135" r:id="rId32"/>
    <p:sldId id="1124" r:id="rId33"/>
    <p:sldId id="1125" r:id="rId34"/>
    <p:sldId id="1136" r:id="rId35"/>
  </p:sldIdLst>
  <p:sldSz cx="9906000" cy="6858000" type="A4"/>
  <p:notesSz cx="6799263" cy="9929813"/>
  <p:defaultTex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p:defaultTextStyle>
  <p:extLst>
    <p:ext uri="{EFAFB233-063F-42B5-8137-9DF3F51BA10A}">
      <p15:sldGuideLst xmlns:p15="http://schemas.microsoft.com/office/powerpoint/2012/main">
        <p15:guide id="1" orient="horz" pos="935" userDrawn="1">
          <p15:clr>
            <a:srgbClr val="A4A3A4"/>
          </p15:clr>
        </p15:guide>
        <p15:guide id="2" pos="2304" userDrawn="1">
          <p15:clr>
            <a:srgbClr val="A4A3A4"/>
          </p15:clr>
        </p15:guide>
        <p15:guide id="3" pos="6000" userDrawn="1">
          <p15:clr>
            <a:srgbClr val="A4A3A4"/>
          </p15:clr>
        </p15:guide>
      </p15:sldGuideLst>
    </p:ext>
    <p:ext uri="{2D200454-40CA-4A62-9FC3-DE9A4176ACB9}">
      <p15:notesGuideLst xmlns:p15="http://schemas.microsoft.com/office/powerpoint/2012/main">
        <p15:guide id="1" orient="horz" pos="3128" userDrawn="1">
          <p15:clr>
            <a:srgbClr val="A4A3A4"/>
          </p15:clr>
        </p15:guide>
        <p15:guide id="2" pos="2143" userDrawn="1">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Míriam Veciana" initials="MV" lastIdx="1" clrIdx="0"/>
  <p:cmAuthor id="1" name="Miriam Veciana" initials="MV" lastIdx="1" clrIdx="1">
    <p:extLst>
      <p:ext uri="{19B8F6BF-5375-455C-9EA6-DF929625EA0E}">
        <p15:presenceInfo xmlns:p15="http://schemas.microsoft.com/office/powerpoint/2012/main" userId="Miriam Veciana" providerId="None"/>
      </p:ext>
    </p:extLst>
  </p:cmAuthor>
  <p:cmAuthor id="2" name="Miriam Veciana" initials="MV [2]" lastIdx="1" clrIdx="2">
    <p:extLst>
      <p:ext uri="{19B8F6BF-5375-455C-9EA6-DF929625EA0E}">
        <p15:presenceInfo xmlns:p15="http://schemas.microsoft.com/office/powerpoint/2012/main" userId="1285d006d867494e" providerId="Windows Liv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8A0000"/>
    <a:srgbClr val="6B5C4F"/>
    <a:srgbClr val="99CC00"/>
    <a:srgbClr val="9C5252"/>
    <a:srgbClr val="666633"/>
    <a:srgbClr val="993300"/>
    <a:srgbClr val="ECB1B1"/>
    <a:srgbClr val="F4D0D0"/>
    <a:srgbClr val="FF6600"/>
    <a:srgbClr val="00206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3C2FFA5D-87B4-456A-9821-1D502468CF0F}" styleName="Estilo temático 1 - Énfasis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2D5ABB26-0587-4C30-8999-92F81FD0307C}" styleName="Sin estilo ni cuadrícula">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5940675A-B579-460E-94D1-54222C63F5DA}" styleName="Sin estilo, cuadrícula de la tabla">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7004" autoAdjust="0"/>
    <p:restoredTop sz="96101" autoAdjust="0"/>
  </p:normalViewPr>
  <p:slideViewPr>
    <p:cSldViewPr snapToGrid="0" showGuides="1">
      <p:cViewPr varScale="1">
        <p:scale>
          <a:sx n="72" d="100"/>
          <a:sy n="72" d="100"/>
        </p:scale>
        <p:origin x="1092" y="78"/>
      </p:cViewPr>
      <p:guideLst>
        <p:guide orient="horz" pos="935"/>
        <p:guide pos="2304"/>
        <p:guide pos="600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50" d="100"/>
          <a:sy n="50" d="100"/>
        </p:scale>
        <p:origin x="2898" y="42"/>
      </p:cViewPr>
      <p:guideLst>
        <p:guide orient="horz" pos="3128"/>
        <p:guide pos="2143"/>
      </p:guideLst>
    </p:cSldViewPr>
  </p:notes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presProps" Target="presProps.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handoutMaster" Target="handoutMasters/handoutMaster1.xml"/><Relationship Id="rId40"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8" Type="http://schemas.openxmlformats.org/officeDocument/2006/relationships/slide" Target="slides/slide7.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commentAuthors" Target="commentAuthors.xml"/></Relationships>
</file>

<file path=ppt/charts/_rels/chart1.xml.rels><?xml version="1.0" encoding="UTF-8" standalone="yes"?>
<Relationships xmlns="http://schemas.openxmlformats.org/package/2006/relationships"><Relationship Id="rId1" Type="http://schemas.openxmlformats.org/officeDocument/2006/relationships/package" Target="../embeddings/Microsoft_Excel_Worksheet.xlsx"/></Relationships>
</file>

<file path=ppt/charts/_rels/chart10.xml.rels><?xml version="1.0" encoding="UTF-8" standalone="yes"?>
<Relationships xmlns="http://schemas.openxmlformats.org/package/2006/relationships"><Relationship Id="rId1" Type="http://schemas.openxmlformats.org/officeDocument/2006/relationships/package" Target="../embeddings/Microsoft_Excel_Worksheet9.xlsx"/></Relationships>
</file>

<file path=ppt/charts/_rels/chart11.xml.rels><?xml version="1.0" encoding="UTF-8" standalone="yes"?>
<Relationships xmlns="http://schemas.openxmlformats.org/package/2006/relationships"><Relationship Id="rId1" Type="http://schemas.openxmlformats.org/officeDocument/2006/relationships/package" Target="../embeddings/Microsoft_Excel_Worksheet10.xlsx"/></Relationships>
</file>

<file path=ppt/charts/_rels/chart12.xml.rels><?xml version="1.0" encoding="UTF-8" standalone="yes"?>
<Relationships xmlns="http://schemas.openxmlformats.org/package/2006/relationships"><Relationship Id="rId1" Type="http://schemas.openxmlformats.org/officeDocument/2006/relationships/package" Target="../embeddings/Microsoft_Excel_Worksheet11.xlsx"/></Relationships>
</file>

<file path=ppt/charts/_rels/chart13.xml.rels><?xml version="1.0" encoding="UTF-8" standalone="yes"?>
<Relationships xmlns="http://schemas.openxmlformats.org/package/2006/relationships"><Relationship Id="rId1" Type="http://schemas.openxmlformats.org/officeDocument/2006/relationships/package" Target="../embeddings/Microsoft_Excel_Worksheet12.xlsx"/></Relationships>
</file>

<file path=ppt/charts/_rels/chart14.xml.rels><?xml version="1.0" encoding="UTF-8" standalone="yes"?>
<Relationships xmlns="http://schemas.openxmlformats.org/package/2006/relationships"><Relationship Id="rId1" Type="http://schemas.openxmlformats.org/officeDocument/2006/relationships/package" Target="../embeddings/Microsoft_Excel_Worksheet13.xlsx"/></Relationships>
</file>

<file path=ppt/charts/_rels/chart15.xml.rels><?xml version="1.0" encoding="UTF-8" standalone="yes"?>
<Relationships xmlns="http://schemas.openxmlformats.org/package/2006/relationships"><Relationship Id="rId1" Type="http://schemas.openxmlformats.org/officeDocument/2006/relationships/package" Target="../embeddings/Microsoft_Excel_Worksheet14.xlsx"/></Relationships>
</file>

<file path=ppt/charts/_rels/chart16.xml.rels><?xml version="1.0" encoding="UTF-8" standalone="yes"?>
<Relationships xmlns="http://schemas.openxmlformats.org/package/2006/relationships"><Relationship Id="rId1" Type="http://schemas.openxmlformats.org/officeDocument/2006/relationships/package" Target="../embeddings/Microsoft_Excel_Worksheet15.xlsx"/></Relationships>
</file>

<file path=ppt/charts/_rels/chart17.xml.rels><?xml version="1.0" encoding="UTF-8" standalone="yes"?>
<Relationships xmlns="http://schemas.openxmlformats.org/package/2006/relationships"><Relationship Id="rId1" Type="http://schemas.openxmlformats.org/officeDocument/2006/relationships/package" Target="../embeddings/Microsoft_Excel_Worksheet16.xlsx"/></Relationships>
</file>

<file path=ppt/charts/_rels/chart18.xml.rels><?xml version="1.0" encoding="UTF-8" standalone="yes"?>
<Relationships xmlns="http://schemas.openxmlformats.org/package/2006/relationships"><Relationship Id="rId1" Type="http://schemas.openxmlformats.org/officeDocument/2006/relationships/package" Target="../embeddings/Microsoft_Excel_Worksheet17.xlsx"/></Relationships>
</file>

<file path=ppt/charts/_rels/chart19.xml.rels><?xml version="1.0" encoding="UTF-8" standalone="yes"?>
<Relationships xmlns="http://schemas.openxmlformats.org/package/2006/relationships"><Relationship Id="rId1" Type="http://schemas.openxmlformats.org/officeDocument/2006/relationships/package" Target="../embeddings/Microsoft_Excel_Worksheet18.xlsx"/></Relationships>
</file>

<file path=ppt/charts/_rels/chart2.xml.rels><?xml version="1.0" encoding="UTF-8" standalone="yes"?>
<Relationships xmlns="http://schemas.openxmlformats.org/package/2006/relationships"><Relationship Id="rId1" Type="http://schemas.openxmlformats.org/officeDocument/2006/relationships/package" Target="../embeddings/Microsoft_Excel_Worksheet1.xlsx"/></Relationships>
</file>

<file path=ppt/charts/_rels/chart20.xml.rels><?xml version="1.0" encoding="UTF-8" standalone="yes"?>
<Relationships xmlns="http://schemas.openxmlformats.org/package/2006/relationships"><Relationship Id="rId1" Type="http://schemas.openxmlformats.org/officeDocument/2006/relationships/package" Target="../embeddings/Microsoft_Excel_Worksheet19.xlsx"/></Relationships>
</file>

<file path=ppt/charts/_rels/chart21.xml.rels><?xml version="1.0" encoding="UTF-8" standalone="yes"?>
<Relationships xmlns="http://schemas.openxmlformats.org/package/2006/relationships"><Relationship Id="rId1" Type="http://schemas.openxmlformats.org/officeDocument/2006/relationships/package" Target="../embeddings/Microsoft_Excel_Worksheet20.xlsx"/></Relationships>
</file>

<file path=ppt/charts/_rels/chart22.xml.rels><?xml version="1.0" encoding="UTF-8" standalone="yes"?>
<Relationships xmlns="http://schemas.openxmlformats.org/package/2006/relationships"><Relationship Id="rId1" Type="http://schemas.openxmlformats.org/officeDocument/2006/relationships/package" Target="../embeddings/Microsoft_Excel_Worksheet21.xlsx"/></Relationships>
</file>

<file path=ppt/charts/_rels/chart23.xml.rels><?xml version="1.0" encoding="UTF-8" standalone="yes"?>
<Relationships xmlns="http://schemas.openxmlformats.org/package/2006/relationships"><Relationship Id="rId1" Type="http://schemas.openxmlformats.org/officeDocument/2006/relationships/package" Target="../embeddings/Microsoft_Excel_Worksheet22.xlsx"/></Relationships>
</file>

<file path=ppt/charts/_rels/chart24.xml.rels><?xml version="1.0" encoding="UTF-8" standalone="yes"?>
<Relationships xmlns="http://schemas.openxmlformats.org/package/2006/relationships"><Relationship Id="rId1" Type="http://schemas.openxmlformats.org/officeDocument/2006/relationships/package" Target="../embeddings/Microsoft_Excel_Worksheet23.xlsx"/></Relationships>
</file>

<file path=ppt/charts/_rels/chart25.xml.rels><?xml version="1.0" encoding="UTF-8" standalone="yes"?>
<Relationships xmlns="http://schemas.openxmlformats.org/package/2006/relationships"><Relationship Id="rId1" Type="http://schemas.openxmlformats.org/officeDocument/2006/relationships/package" Target="../embeddings/Microsoft_Excel_Worksheet24.xlsx"/></Relationships>
</file>

<file path=ppt/charts/_rels/chart26.xml.rels><?xml version="1.0" encoding="UTF-8" standalone="yes"?>
<Relationships xmlns="http://schemas.openxmlformats.org/package/2006/relationships"><Relationship Id="rId1" Type="http://schemas.openxmlformats.org/officeDocument/2006/relationships/package" Target="../embeddings/Microsoft_Excel_Worksheet25.xlsx"/></Relationships>
</file>

<file path=ppt/charts/_rels/chart27.xml.rels><?xml version="1.0" encoding="UTF-8" standalone="yes"?>
<Relationships xmlns="http://schemas.openxmlformats.org/package/2006/relationships"><Relationship Id="rId1" Type="http://schemas.openxmlformats.org/officeDocument/2006/relationships/package" Target="../embeddings/Microsoft_Excel_Worksheet26.xlsx"/></Relationships>
</file>

<file path=ppt/charts/_rels/chart28.xml.rels><?xml version="1.0" encoding="UTF-8" standalone="yes"?>
<Relationships xmlns="http://schemas.openxmlformats.org/package/2006/relationships"><Relationship Id="rId1" Type="http://schemas.openxmlformats.org/officeDocument/2006/relationships/package" Target="../embeddings/Microsoft_Excel_Worksheet27.xlsx"/></Relationships>
</file>

<file path=ppt/charts/_rels/chart29.xml.rels><?xml version="1.0" encoding="UTF-8" standalone="yes"?>
<Relationships xmlns="http://schemas.openxmlformats.org/package/2006/relationships"><Relationship Id="rId1" Type="http://schemas.openxmlformats.org/officeDocument/2006/relationships/package" Target="../embeddings/Microsoft_Excel_Worksheet28.xlsx"/></Relationships>
</file>

<file path=ppt/charts/_rels/chart3.xml.rels><?xml version="1.0" encoding="UTF-8" standalone="yes"?>
<Relationships xmlns="http://schemas.openxmlformats.org/package/2006/relationships"><Relationship Id="rId1" Type="http://schemas.openxmlformats.org/officeDocument/2006/relationships/package" Target="../embeddings/Microsoft_Excel_Worksheet2.xlsx"/></Relationships>
</file>

<file path=ppt/charts/_rels/chart30.xml.rels><?xml version="1.0" encoding="UTF-8" standalone="yes"?>
<Relationships xmlns="http://schemas.openxmlformats.org/package/2006/relationships"><Relationship Id="rId1" Type="http://schemas.openxmlformats.org/officeDocument/2006/relationships/package" Target="../embeddings/Microsoft_Excel_Worksheet29.xlsx"/></Relationships>
</file>

<file path=ppt/charts/_rels/chart31.xml.rels><?xml version="1.0" encoding="UTF-8" standalone="yes"?>
<Relationships xmlns="http://schemas.openxmlformats.org/package/2006/relationships"><Relationship Id="rId1" Type="http://schemas.openxmlformats.org/officeDocument/2006/relationships/package" Target="../embeddings/Microsoft_Excel_Worksheet30.xlsx"/></Relationships>
</file>

<file path=ppt/charts/_rels/chart32.xml.rels><?xml version="1.0" encoding="UTF-8" standalone="yes"?>
<Relationships xmlns="http://schemas.openxmlformats.org/package/2006/relationships"><Relationship Id="rId1" Type="http://schemas.openxmlformats.org/officeDocument/2006/relationships/package" Target="../embeddings/Microsoft_Excel_Worksheet31.xlsx"/></Relationships>
</file>

<file path=ppt/charts/_rels/chart33.xml.rels><?xml version="1.0" encoding="UTF-8" standalone="yes"?>
<Relationships xmlns="http://schemas.openxmlformats.org/package/2006/relationships"><Relationship Id="rId1" Type="http://schemas.openxmlformats.org/officeDocument/2006/relationships/package" Target="../embeddings/Microsoft_Excel_Worksheet32.xlsx"/></Relationships>
</file>

<file path=ppt/charts/_rels/chart4.xml.rels><?xml version="1.0" encoding="UTF-8" standalone="yes"?>
<Relationships xmlns="http://schemas.openxmlformats.org/package/2006/relationships"><Relationship Id="rId1" Type="http://schemas.openxmlformats.org/officeDocument/2006/relationships/package" Target="../embeddings/Microsoft_Excel_Worksheet3.xlsx"/></Relationships>
</file>

<file path=ppt/charts/_rels/chart5.xml.rels><?xml version="1.0" encoding="UTF-8" standalone="yes"?>
<Relationships xmlns="http://schemas.openxmlformats.org/package/2006/relationships"><Relationship Id="rId1" Type="http://schemas.openxmlformats.org/officeDocument/2006/relationships/package" Target="../embeddings/Microsoft_Excel_Worksheet4.xlsx"/></Relationships>
</file>

<file path=ppt/charts/_rels/chart6.xml.rels><?xml version="1.0" encoding="UTF-8" standalone="yes"?>
<Relationships xmlns="http://schemas.openxmlformats.org/package/2006/relationships"><Relationship Id="rId1" Type="http://schemas.openxmlformats.org/officeDocument/2006/relationships/package" Target="../embeddings/Microsoft_Excel_Worksheet5.xlsx"/></Relationships>
</file>

<file path=ppt/charts/_rels/chart7.xml.rels><?xml version="1.0" encoding="UTF-8" standalone="yes"?>
<Relationships xmlns="http://schemas.openxmlformats.org/package/2006/relationships"><Relationship Id="rId1" Type="http://schemas.openxmlformats.org/officeDocument/2006/relationships/package" Target="../embeddings/Microsoft_Excel_Worksheet6.xlsx"/></Relationships>
</file>

<file path=ppt/charts/_rels/chart8.xml.rels><?xml version="1.0" encoding="UTF-8" standalone="yes"?>
<Relationships xmlns="http://schemas.openxmlformats.org/package/2006/relationships"><Relationship Id="rId1" Type="http://schemas.openxmlformats.org/officeDocument/2006/relationships/package" Target="../embeddings/Microsoft_Excel_Worksheet7.xlsx"/></Relationships>
</file>

<file path=ppt/charts/_rels/chart9.xml.rels><?xml version="1.0" encoding="UTF-8" standalone="yes"?>
<Relationships xmlns="http://schemas.openxmlformats.org/package/2006/relationships"><Relationship Id="rId1" Type="http://schemas.openxmlformats.org/officeDocument/2006/relationships/package" Target="../embeddings/Microsoft_Excel_Worksheet8.xlsx"/></Relationships>
</file>

<file path=ppt/charts/chart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187540391752427"/>
          <c:y val="5.0691244239631367E-2"/>
          <c:w val="0.64132277191491338"/>
          <c:h val="0.90783410138248843"/>
        </c:manualLayout>
      </c:layout>
      <c:barChart>
        <c:barDir val="bar"/>
        <c:grouping val="clustered"/>
        <c:varyColors val="0"/>
        <c:ser>
          <c:idx val="0"/>
          <c:order val="0"/>
          <c:spPr>
            <a:solidFill>
              <a:srgbClr val="8A0000"/>
            </a:solidFill>
            <a:ln w="25473">
              <a:noFill/>
            </a:ln>
          </c:spPr>
          <c:invertIfNegative val="0"/>
          <c:dPt>
            <c:idx val="5"/>
            <c:invertIfNegative val="0"/>
            <c:bubble3D val="0"/>
            <c:spPr>
              <a:solidFill>
                <a:schemeClr val="bg1">
                  <a:lumMod val="75000"/>
                </a:schemeClr>
              </a:solidFill>
              <a:ln w="25473">
                <a:noFill/>
              </a:ln>
            </c:spPr>
            <c:extLst>
              <c:ext xmlns:c16="http://schemas.microsoft.com/office/drawing/2014/chart" uri="{C3380CC4-5D6E-409C-BE32-E72D297353CC}">
                <c16:uniqueId val="{00000001-9943-4C9C-BE3D-43B3EE3A6743}"/>
              </c:ext>
            </c:extLst>
          </c:dPt>
          <c:dLbls>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Menys de 10 </c:v>
                </c:pt>
                <c:pt idx="1">
                  <c:v>De 10 a 19 </c:v>
                </c:pt>
                <c:pt idx="2">
                  <c:v>De 20 a 49 </c:v>
                </c:pt>
                <c:pt idx="3">
                  <c:v>De 50 a 249 </c:v>
                </c:pt>
                <c:pt idx="4">
                  <c:v>Més de 249 </c:v>
                </c:pt>
                <c:pt idx="5">
                  <c:v>Ns/Nc</c:v>
                </c:pt>
              </c:strCache>
            </c:strRef>
          </c:cat>
          <c:val>
            <c:numRef>
              <c:f>Sheet1!$B$2:$B$7</c:f>
              <c:numCache>
                <c:formatCode>0%</c:formatCode>
                <c:ptCount val="6"/>
                <c:pt idx="0">
                  <c:v>0.45100000000000001</c:v>
                </c:pt>
                <c:pt idx="1">
                  <c:v>0.19600000000000001</c:v>
                </c:pt>
                <c:pt idx="2">
                  <c:v>0.17599999999999999</c:v>
                </c:pt>
                <c:pt idx="3">
                  <c:v>7.8E-2</c:v>
                </c:pt>
                <c:pt idx="4">
                  <c:v>7.8E-2</c:v>
                </c:pt>
                <c:pt idx="5">
                  <c:v>0.02</c:v>
                </c:pt>
              </c:numCache>
            </c:numRef>
          </c:val>
          <c:extLst>
            <c:ext xmlns:c16="http://schemas.microsoft.com/office/drawing/2014/chart" uri="{C3380CC4-5D6E-409C-BE32-E72D297353CC}">
              <c16:uniqueId val="{00000002-9943-4C9C-BE3D-43B3EE3A6743}"/>
            </c:ext>
          </c:extLst>
        </c:ser>
        <c:dLbls>
          <c:showLegendKey val="0"/>
          <c:showVal val="1"/>
          <c:showCatName val="0"/>
          <c:showSerName val="0"/>
          <c:showPercent val="0"/>
          <c:showBubbleSize val="0"/>
        </c:dLbls>
        <c:gapWidth val="120"/>
        <c:axId val="358480400"/>
        <c:axId val="357383536"/>
      </c:barChart>
      <c:catAx>
        <c:axId val="358480400"/>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100" b="0" i="0" u="none" strike="noStrike" baseline="0">
                <a:solidFill>
                  <a:schemeClr val="tx1"/>
                </a:solidFill>
                <a:latin typeface="Century Gothic" pitchFamily="34" charset="0"/>
                <a:ea typeface="Century Gothic"/>
                <a:cs typeface="Century Gothic"/>
              </a:defRPr>
            </a:pPr>
            <a:endParaRPr lang="ca-ES"/>
          </a:p>
        </c:txPr>
        <c:crossAx val="357383536"/>
        <c:crosses val="autoZero"/>
        <c:auto val="1"/>
        <c:lblAlgn val="ctr"/>
        <c:lblOffset val="100"/>
        <c:tickMarkSkip val="1"/>
        <c:noMultiLvlLbl val="0"/>
      </c:catAx>
      <c:valAx>
        <c:axId val="357383536"/>
        <c:scaling>
          <c:orientation val="minMax"/>
          <c:max val="1"/>
          <c:min val="0"/>
        </c:scaling>
        <c:delete val="1"/>
        <c:axPos val="t"/>
        <c:numFmt formatCode="0%" sourceLinked="1"/>
        <c:majorTickMark val="out"/>
        <c:minorTickMark val="none"/>
        <c:tickLblPos val="nextTo"/>
        <c:crossAx val="358480400"/>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1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14285714285701E-3"/>
          <c:y val="5.6000000000000001E-2"/>
          <c:w val="0.9803809294724477"/>
          <c:h val="0.69416867154007333"/>
        </c:manualLayout>
      </c:layout>
      <c:barChart>
        <c:barDir val="col"/>
        <c:grouping val="percentStacked"/>
        <c:varyColors val="0"/>
        <c:ser>
          <c:idx val="4"/>
          <c:order val="0"/>
          <c:tx>
            <c:strRef>
              <c:f>Sheet1!$A$2</c:f>
              <c:strCache>
                <c:ptCount val="1"/>
                <c:pt idx="0">
                  <c:v>Molt pitjor (ara)</c:v>
                </c:pt>
              </c:strCache>
            </c:strRef>
          </c:tx>
          <c:spPr>
            <a:solidFill>
              <a:srgbClr val="FF0000"/>
            </a:solidFill>
            <a:ln w="10353">
              <a:solidFill>
                <a:schemeClr val="bg1"/>
              </a:solidFill>
              <a:prstDash val="solid"/>
            </a:ln>
          </c:spPr>
          <c:invertIfNegative val="0"/>
          <c:dPt>
            <c:idx val="1"/>
            <c:invertIfNegative val="1"/>
            <c:bubble3D val="0"/>
            <c:extLst>
              <c:ext xmlns:c16="http://schemas.microsoft.com/office/drawing/2014/chart" uri="{C3380CC4-5D6E-409C-BE32-E72D297353CC}">
                <c16:uniqueId val="{00000000-C792-446A-9C05-8314EAD81C46}"/>
              </c:ext>
            </c:extLst>
          </c:dPt>
          <c:dPt>
            <c:idx val="4"/>
            <c:invertIfNegative val="0"/>
            <c:bubble3D val="0"/>
            <c:spPr>
              <a:noFill/>
              <a:ln w="10353">
                <a:solidFill>
                  <a:srgbClr val="FF0000"/>
                </a:solidFill>
                <a:prstDash val="solid"/>
              </a:ln>
            </c:spPr>
            <c:extLst>
              <c:ext xmlns:c16="http://schemas.microsoft.com/office/drawing/2014/chart" uri="{C3380CC4-5D6E-409C-BE32-E72D297353CC}">
                <c16:uniqueId val="{00000002-C792-446A-9C05-8314EAD81C46}"/>
              </c:ext>
            </c:extLst>
          </c:dPt>
          <c:dLbls>
            <c:numFmt formatCode="0%" sourceLinked="0"/>
            <c:spPr>
              <a:noFill/>
              <a:ln w="20706">
                <a:noFill/>
              </a:ln>
            </c:spPr>
            <c:txPr>
              <a:bodyPr/>
              <a:lstStyle/>
              <a:p>
                <a:pPr>
                  <a:defRPr sz="800">
                    <a:solidFill>
                      <a:schemeClr val="tx1"/>
                    </a:solidFill>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Sheet1!$B$2:$AC$2</c:f>
              <c:numCache>
                <c:formatCode>0%</c:formatCode>
                <c:ptCount val="28"/>
                <c:pt idx="0" formatCode="#,##0.0%">
                  <c:v>5.1999999999999998E-2</c:v>
                </c:pt>
                <c:pt idx="1">
                  <c:v>4.1095890410958909E-2</c:v>
                </c:pt>
                <c:pt idx="2">
                  <c:v>3.3000000000000002E-2</c:v>
                </c:pt>
                <c:pt idx="3">
                  <c:v>1.5873015873015001E-2</c:v>
                </c:pt>
                <c:pt idx="4" formatCode="General">
                  <c:v>1.5873015873015001E-2</c:v>
                </c:pt>
                <c:pt idx="9">
                  <c:v>1.7000000000000001E-2</c:v>
                </c:pt>
                <c:pt idx="10">
                  <c:v>3.4000000000000002E-2</c:v>
                </c:pt>
                <c:pt idx="17">
                  <c:v>2.1000000000000001E-2</c:v>
                </c:pt>
                <c:pt idx="19">
                  <c:v>1.9E-2</c:v>
                </c:pt>
                <c:pt idx="25">
                  <c:v>7.0999999999999994E-2</c:v>
                </c:pt>
                <c:pt idx="26">
                  <c:v>0.36956521739130438</c:v>
                </c:pt>
                <c:pt idx="27">
                  <c:v>0.41176470588235298</c:v>
                </c:pt>
              </c:numCache>
            </c:numRef>
          </c:val>
          <c:extLst>
            <c:ext xmlns:c16="http://schemas.microsoft.com/office/drawing/2014/chart" uri="{C3380CC4-5D6E-409C-BE32-E72D297353CC}">
              <c16:uniqueId val="{00000003-C792-446A-9C05-8314EAD81C46}"/>
            </c:ext>
          </c:extLst>
        </c:ser>
        <c:ser>
          <c:idx val="2"/>
          <c:order val="1"/>
          <c:tx>
            <c:strRef>
              <c:f>Sheet1!$A$3</c:f>
              <c:strCache>
                <c:ptCount val="1"/>
                <c:pt idx="0">
                  <c:v>Pitjor</c:v>
                </c:pt>
              </c:strCache>
            </c:strRef>
          </c:tx>
          <c:spPr>
            <a:solidFill>
              <a:srgbClr val="FF6600"/>
            </a:solidFill>
            <a:ln w="10353">
              <a:solidFill>
                <a:schemeClr val="bg1"/>
              </a:solidFill>
              <a:prstDash val="solid"/>
            </a:ln>
          </c:spPr>
          <c:invertIfNegative val="0"/>
          <c:dPt>
            <c:idx val="4"/>
            <c:invertIfNegative val="0"/>
            <c:bubble3D val="0"/>
            <c:spPr>
              <a:noFill/>
              <a:ln w="10353">
                <a:solidFill>
                  <a:srgbClr val="FF6600"/>
                </a:solidFill>
                <a:prstDash val="solid"/>
              </a:ln>
            </c:spPr>
            <c:extLst>
              <c:ext xmlns:c16="http://schemas.microsoft.com/office/drawing/2014/chart" uri="{C3380CC4-5D6E-409C-BE32-E72D297353CC}">
                <c16:uniqueId val="{00000005-C792-446A-9C05-8314EAD81C46}"/>
              </c:ext>
            </c:extLst>
          </c:dPt>
          <c:dLbls>
            <c:numFmt formatCode="0%" sourceLinked="0"/>
            <c:spPr>
              <a:noFill/>
              <a:ln w="20706">
                <a:noFill/>
              </a:ln>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Sheet1!$B$3:$AC$3</c:f>
              <c:numCache>
                <c:formatCode>0%</c:formatCode>
                <c:ptCount val="28"/>
                <c:pt idx="0" formatCode="#,##0.0%">
                  <c:v>0.31</c:v>
                </c:pt>
                <c:pt idx="1">
                  <c:v>0.16438356164383564</c:v>
                </c:pt>
                <c:pt idx="2">
                  <c:v>0.121</c:v>
                </c:pt>
                <c:pt idx="3">
                  <c:v>9.5238095238095233E-2</c:v>
                </c:pt>
                <c:pt idx="4">
                  <c:v>7.3119047619047611E-2</c:v>
                </c:pt>
                <c:pt idx="5">
                  <c:v>5.0999999999999997E-2</c:v>
                </c:pt>
                <c:pt idx="6">
                  <c:v>6.7000000000000004E-2</c:v>
                </c:pt>
                <c:pt idx="7">
                  <c:v>9.5000000000000001E-2</c:v>
                </c:pt>
                <c:pt idx="8">
                  <c:v>8.8999999999999996E-2</c:v>
                </c:pt>
                <c:pt idx="9">
                  <c:v>3.4000000000000002E-2</c:v>
                </c:pt>
                <c:pt idx="10">
                  <c:v>5.0999999999999997E-2</c:v>
                </c:pt>
                <c:pt idx="11">
                  <c:v>4.0999999999999995E-2</c:v>
                </c:pt>
                <c:pt idx="13">
                  <c:v>4.9000000000000002E-2</c:v>
                </c:pt>
                <c:pt idx="14">
                  <c:v>3.9E-2</c:v>
                </c:pt>
                <c:pt idx="15">
                  <c:v>0.05</c:v>
                </c:pt>
                <c:pt idx="16">
                  <c:v>0.23</c:v>
                </c:pt>
                <c:pt idx="17">
                  <c:v>6.3E-2</c:v>
                </c:pt>
                <c:pt idx="18">
                  <c:v>8.2000000000000003E-2</c:v>
                </c:pt>
                <c:pt idx="19">
                  <c:v>0.151</c:v>
                </c:pt>
                <c:pt idx="20">
                  <c:v>6.4000000000000001E-2</c:v>
                </c:pt>
                <c:pt idx="21">
                  <c:v>0.25600000000000001</c:v>
                </c:pt>
                <c:pt idx="22">
                  <c:v>0.11899999999999999</c:v>
                </c:pt>
                <c:pt idx="23">
                  <c:v>7.0999999999999994E-2</c:v>
                </c:pt>
                <c:pt idx="24">
                  <c:v>0.35899999999999999</c:v>
                </c:pt>
                <c:pt idx="25">
                  <c:v>0.31</c:v>
                </c:pt>
                <c:pt idx="26">
                  <c:v>0.58695652173913049</c:v>
                </c:pt>
                <c:pt idx="27">
                  <c:v>0.54901960784313719</c:v>
                </c:pt>
              </c:numCache>
            </c:numRef>
          </c:val>
          <c:extLst>
            <c:ext xmlns:c16="http://schemas.microsoft.com/office/drawing/2014/chart" uri="{C3380CC4-5D6E-409C-BE32-E72D297353CC}">
              <c16:uniqueId val="{00000006-C792-446A-9C05-8314EAD81C46}"/>
            </c:ext>
          </c:extLst>
        </c:ser>
        <c:ser>
          <c:idx val="0"/>
          <c:order val="2"/>
          <c:tx>
            <c:strRef>
              <c:f>Sheet1!$A$4</c:f>
              <c:strCache>
                <c:ptCount val="1"/>
                <c:pt idx="0">
                  <c:v>Igual</c:v>
                </c:pt>
              </c:strCache>
            </c:strRef>
          </c:tx>
          <c:spPr>
            <a:solidFill>
              <a:srgbClr val="FFC000"/>
            </a:solidFill>
            <a:ln>
              <a:solidFill>
                <a:schemeClr val="bg1"/>
              </a:solidFill>
            </a:ln>
          </c:spPr>
          <c:invertIfNegative val="0"/>
          <c:dPt>
            <c:idx val="4"/>
            <c:invertIfNegative val="0"/>
            <c:bubble3D val="0"/>
            <c:spPr>
              <a:noFill/>
              <a:ln>
                <a:solidFill>
                  <a:srgbClr val="FFC000"/>
                </a:solidFill>
              </a:ln>
            </c:spPr>
            <c:extLst>
              <c:ext xmlns:c16="http://schemas.microsoft.com/office/drawing/2014/chart" uri="{C3380CC4-5D6E-409C-BE32-E72D297353CC}">
                <c16:uniqueId val="{00000008-C792-446A-9C05-8314EAD81C46}"/>
              </c:ext>
            </c:extLst>
          </c:dPt>
          <c:dLbls>
            <c:dLbl>
              <c:idx val="27"/>
              <c:layout>
                <c:manualLayout>
                  <c:x val="-9.496735003277388E-3"/>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6454-43CA-A549-3C56434BD12A}"/>
                </c:ext>
              </c:extLst>
            </c:dLbl>
            <c:numFmt formatCode="0%" sourceLinked="0"/>
            <c:spPr>
              <a:noFill/>
              <a:ln>
                <a:noFill/>
              </a:ln>
              <a:effectLst/>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Sheet1!$B$4:$AC$4</c:f>
              <c:numCache>
                <c:formatCode>0%</c:formatCode>
                <c:ptCount val="28"/>
                <c:pt idx="0" formatCode="#,##0.0%">
                  <c:v>0.44800000000000001</c:v>
                </c:pt>
                <c:pt idx="1">
                  <c:v>0.60273972602739723</c:v>
                </c:pt>
                <c:pt idx="2">
                  <c:v>0.5</c:v>
                </c:pt>
                <c:pt idx="3">
                  <c:v>0.57142857142857151</c:v>
                </c:pt>
                <c:pt idx="4">
                  <c:v>0.50621428571428573</c:v>
                </c:pt>
                <c:pt idx="5">
                  <c:v>0.441</c:v>
                </c:pt>
                <c:pt idx="6">
                  <c:v>0.41699999999999998</c:v>
                </c:pt>
                <c:pt idx="7">
                  <c:v>0.46</c:v>
                </c:pt>
                <c:pt idx="8">
                  <c:v>0.33900000000000002</c:v>
                </c:pt>
                <c:pt idx="9">
                  <c:v>0.49199999999999999</c:v>
                </c:pt>
                <c:pt idx="10">
                  <c:v>0.50800000000000001</c:v>
                </c:pt>
                <c:pt idx="11">
                  <c:v>0.44900000000000001</c:v>
                </c:pt>
                <c:pt idx="12">
                  <c:v>0.42399999999999999</c:v>
                </c:pt>
                <c:pt idx="13">
                  <c:v>0.41499999999999998</c:v>
                </c:pt>
                <c:pt idx="14">
                  <c:v>0.39200000000000002</c:v>
                </c:pt>
                <c:pt idx="15">
                  <c:v>0.433</c:v>
                </c:pt>
                <c:pt idx="16">
                  <c:v>0.28000000000000003</c:v>
                </c:pt>
                <c:pt idx="17">
                  <c:v>0.45800000000000002</c:v>
                </c:pt>
                <c:pt idx="18">
                  <c:v>0.34699999999999998</c:v>
                </c:pt>
                <c:pt idx="19">
                  <c:v>0.50900000000000001</c:v>
                </c:pt>
                <c:pt idx="20">
                  <c:v>0.59599999999999997</c:v>
                </c:pt>
                <c:pt idx="21">
                  <c:v>0.442</c:v>
                </c:pt>
                <c:pt idx="22">
                  <c:v>0.59499999999999997</c:v>
                </c:pt>
                <c:pt idx="23">
                  <c:v>0.57099999999999995</c:v>
                </c:pt>
                <c:pt idx="24">
                  <c:v>0.41</c:v>
                </c:pt>
                <c:pt idx="25">
                  <c:v>0.52400000000000002</c:v>
                </c:pt>
                <c:pt idx="26">
                  <c:v>4.3478260869565216E-2</c:v>
                </c:pt>
                <c:pt idx="27">
                  <c:v>1.9607843137254902E-2</c:v>
                </c:pt>
              </c:numCache>
            </c:numRef>
          </c:val>
          <c:extLst>
            <c:ext xmlns:c16="http://schemas.microsoft.com/office/drawing/2014/chart" uri="{C3380CC4-5D6E-409C-BE32-E72D297353CC}">
              <c16:uniqueId val="{00000009-C792-446A-9C05-8314EAD81C46}"/>
            </c:ext>
          </c:extLst>
        </c:ser>
        <c:ser>
          <c:idx val="1"/>
          <c:order val="3"/>
          <c:tx>
            <c:strRef>
              <c:f>Sheet1!$A$5</c:f>
              <c:strCache>
                <c:ptCount val="1"/>
                <c:pt idx="0">
                  <c:v>Millor</c:v>
                </c:pt>
              </c:strCache>
            </c:strRef>
          </c:tx>
          <c:spPr>
            <a:solidFill>
              <a:srgbClr val="99CC00"/>
            </a:solidFill>
            <a:ln>
              <a:solidFill>
                <a:schemeClr val="bg1"/>
              </a:solidFill>
            </a:ln>
          </c:spPr>
          <c:invertIfNegative val="0"/>
          <c:dPt>
            <c:idx val="4"/>
            <c:invertIfNegative val="0"/>
            <c:bubble3D val="0"/>
            <c:spPr>
              <a:noFill/>
              <a:ln>
                <a:solidFill>
                  <a:srgbClr val="99CC00"/>
                </a:solidFill>
              </a:ln>
            </c:spPr>
            <c:extLst>
              <c:ext xmlns:c16="http://schemas.microsoft.com/office/drawing/2014/chart" uri="{C3380CC4-5D6E-409C-BE32-E72D297353CC}">
                <c16:uniqueId val="{0000000B-C792-446A-9C05-8314EAD81C46}"/>
              </c:ext>
            </c:extLst>
          </c:dPt>
          <c:dLbls>
            <c:numFmt formatCode="0%" sourceLinked="0"/>
            <c:spPr>
              <a:noFill/>
              <a:ln>
                <a:noFill/>
              </a:ln>
              <a:effectLst/>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Sheet1!$B$5:$AC$5</c:f>
              <c:numCache>
                <c:formatCode>0%</c:formatCode>
                <c:ptCount val="28"/>
                <c:pt idx="0" formatCode="#,##0.0%">
                  <c:v>0.19</c:v>
                </c:pt>
                <c:pt idx="1">
                  <c:v>0.15068493150684931</c:v>
                </c:pt>
                <c:pt idx="2">
                  <c:v>0.318</c:v>
                </c:pt>
                <c:pt idx="3">
                  <c:v>0.30158730158730157</c:v>
                </c:pt>
                <c:pt idx="4">
                  <c:v>0.37979365079365079</c:v>
                </c:pt>
                <c:pt idx="5">
                  <c:v>0.45800000000000002</c:v>
                </c:pt>
                <c:pt idx="6">
                  <c:v>0.48299999999999998</c:v>
                </c:pt>
                <c:pt idx="7">
                  <c:v>0.44400000000000001</c:v>
                </c:pt>
                <c:pt idx="8">
                  <c:v>0.57099999999999995</c:v>
                </c:pt>
                <c:pt idx="9">
                  <c:v>0.441</c:v>
                </c:pt>
                <c:pt idx="10">
                  <c:v>0.39</c:v>
                </c:pt>
                <c:pt idx="11">
                  <c:v>0.49</c:v>
                </c:pt>
                <c:pt idx="12">
                  <c:v>0.64500000000000002</c:v>
                </c:pt>
                <c:pt idx="13">
                  <c:v>0.48799999999999999</c:v>
                </c:pt>
                <c:pt idx="14">
                  <c:v>0.54899999999999993</c:v>
                </c:pt>
                <c:pt idx="15">
                  <c:v>0.5</c:v>
                </c:pt>
                <c:pt idx="16">
                  <c:v>0.45</c:v>
                </c:pt>
                <c:pt idx="17">
                  <c:v>0.45800000000000002</c:v>
                </c:pt>
                <c:pt idx="18">
                  <c:v>0.57099999999999995</c:v>
                </c:pt>
                <c:pt idx="19">
                  <c:v>0.32100000000000001</c:v>
                </c:pt>
                <c:pt idx="20">
                  <c:v>0.31900000000000001</c:v>
                </c:pt>
                <c:pt idx="21">
                  <c:v>0.25600000000000001</c:v>
                </c:pt>
                <c:pt idx="22">
                  <c:v>0.23799999999999999</c:v>
                </c:pt>
                <c:pt idx="23">
                  <c:v>0.33300000000000002</c:v>
                </c:pt>
                <c:pt idx="24">
                  <c:v>0.20499999999999999</c:v>
                </c:pt>
                <c:pt idx="25">
                  <c:v>9.5000000000000001E-2</c:v>
                </c:pt>
              </c:numCache>
            </c:numRef>
          </c:val>
          <c:extLst>
            <c:ext xmlns:c16="http://schemas.microsoft.com/office/drawing/2014/chart" uri="{C3380CC4-5D6E-409C-BE32-E72D297353CC}">
              <c16:uniqueId val="{0000000C-C792-446A-9C05-8314EAD81C46}"/>
            </c:ext>
          </c:extLst>
        </c:ser>
        <c:ser>
          <c:idx val="3"/>
          <c:order val="4"/>
          <c:tx>
            <c:strRef>
              <c:f>Sheet1!$A$6</c:f>
              <c:strCache>
                <c:ptCount val="1"/>
                <c:pt idx="0">
                  <c:v>Molt Millor (ara )</c:v>
                </c:pt>
              </c:strCache>
            </c:strRef>
          </c:tx>
          <c:spPr>
            <a:solidFill>
              <a:srgbClr val="808000"/>
            </a:solidFill>
            <a:ln>
              <a:solidFill>
                <a:schemeClr val="bg1"/>
              </a:solidFill>
            </a:ln>
          </c:spPr>
          <c:invertIfNegative val="0"/>
          <c:dPt>
            <c:idx val="4"/>
            <c:invertIfNegative val="0"/>
            <c:bubble3D val="0"/>
            <c:spPr>
              <a:noFill/>
              <a:ln>
                <a:solidFill>
                  <a:srgbClr val="808000"/>
                </a:solidFill>
              </a:ln>
            </c:spPr>
            <c:extLst>
              <c:ext xmlns:c16="http://schemas.microsoft.com/office/drawing/2014/chart" uri="{C3380CC4-5D6E-409C-BE32-E72D297353CC}">
                <c16:uniqueId val="{0000000E-C792-446A-9C05-8314EAD81C46}"/>
              </c:ext>
            </c:extLst>
          </c:dPt>
          <c:dLbls>
            <c:dLbl>
              <c:idx val="0"/>
              <c:layout>
                <c:manualLayout>
                  <c:x val="6.8571246537523266E-3"/>
                  <c:y val="-2.13297336409151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C792-446A-9C05-8314EAD81C46}"/>
                </c:ext>
              </c:extLst>
            </c:dLbl>
            <c:dLbl>
              <c:idx val="1"/>
              <c:layout>
                <c:manualLayout>
                  <c:x val="-1.258519626650738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C792-446A-9C05-8314EAD81C46}"/>
                </c:ext>
              </c:extLst>
            </c:dLbl>
            <c:dLbl>
              <c:idx val="4"/>
              <c:layout>
                <c:manualLayout>
                  <c:x val="2.0450943933074509E-2"/>
                  <c:y val="0"/>
                </c:manualLayout>
              </c:layout>
              <c:spPr/>
              <c:txPr>
                <a:bodyPr/>
                <a:lstStyle/>
                <a:p>
                  <a:pPr>
                    <a:defRPr sz="800">
                      <a:solidFill>
                        <a:schemeClr val="tx1"/>
                      </a:solidFill>
                    </a:defRPr>
                  </a:pPr>
                  <a:endParaRPr lang="ca-ES"/>
                </a:p>
              </c:txP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C792-446A-9C05-8314EAD81C46}"/>
                </c:ext>
              </c:extLst>
            </c:dLbl>
            <c:dLbl>
              <c:idx val="5"/>
              <c:layout>
                <c:manualLayout>
                  <c:x val="2.35972429997013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C792-446A-9C05-8314EAD81C46}"/>
                </c:ext>
              </c:extLst>
            </c:dLbl>
            <c:dLbl>
              <c:idx val="27"/>
              <c:layout>
                <c:manualLayout>
                  <c:x val="4.0700292871188809E-3"/>
                  <c:y val="-3.650886691138147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6454-43CA-A549-3C56434BD12A}"/>
                </c:ext>
              </c:extLst>
            </c:dLbl>
            <c:spPr>
              <a:noFill/>
              <a:ln>
                <a:noFill/>
              </a:ln>
              <a:effectLst/>
            </c:spPr>
            <c:txPr>
              <a:bodyPr/>
              <a:lstStyle/>
              <a:p>
                <a:pPr>
                  <a:defRPr sz="800">
                    <a:solidFill>
                      <a:schemeClr val="bg1"/>
                    </a:solidFill>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Sheet1!$B$6:$AC$6</c:f>
              <c:numCache>
                <c:formatCode>0%</c:formatCode>
                <c:ptCount val="28"/>
                <c:pt idx="1">
                  <c:v>1.3698630136986301E-2</c:v>
                </c:pt>
                <c:pt idx="2">
                  <c:v>1.4999999999999999E-2</c:v>
                </c:pt>
                <c:pt idx="3">
                  <c:v>1.5873015873015872E-2</c:v>
                </c:pt>
                <c:pt idx="4">
                  <c:v>1.6436507936507937E-2</c:v>
                </c:pt>
                <c:pt idx="5">
                  <c:v>1.7000000000000001E-2</c:v>
                </c:pt>
                <c:pt idx="13">
                  <c:v>2.4E-2</c:v>
                </c:pt>
                <c:pt idx="21">
                  <c:v>2.3E-2</c:v>
                </c:pt>
                <c:pt idx="27">
                  <c:v>1.9607843137254902E-2</c:v>
                </c:pt>
              </c:numCache>
            </c:numRef>
          </c:val>
          <c:extLst>
            <c:ext xmlns:c16="http://schemas.microsoft.com/office/drawing/2014/chart" uri="{C3380CC4-5D6E-409C-BE32-E72D297353CC}">
              <c16:uniqueId val="{00000012-C792-446A-9C05-8314EAD81C46}"/>
            </c:ext>
          </c:extLst>
        </c:ser>
        <c:ser>
          <c:idx val="5"/>
          <c:order val="5"/>
          <c:tx>
            <c:strRef>
              <c:f>Sheet1!$A$7</c:f>
              <c:strCache>
                <c:ptCount val="1"/>
                <c:pt idx="0">
                  <c:v>Ns/Nc</c:v>
                </c:pt>
              </c:strCache>
            </c:strRef>
          </c:tx>
          <c:spPr>
            <a:solidFill>
              <a:schemeClr val="bg1">
                <a:lumMod val="75000"/>
              </a:schemeClr>
            </a:solidFill>
            <a:ln>
              <a:solidFill>
                <a:schemeClr val="bg1"/>
              </a:solidFill>
            </a:ln>
          </c:spPr>
          <c:invertIfNegative val="0"/>
          <c:dPt>
            <c:idx val="4"/>
            <c:invertIfNegative val="0"/>
            <c:bubble3D val="0"/>
            <c:spPr>
              <a:noFill/>
              <a:ln>
                <a:solidFill>
                  <a:schemeClr val="bg1">
                    <a:lumMod val="75000"/>
                  </a:schemeClr>
                </a:solidFill>
              </a:ln>
            </c:spPr>
            <c:extLst>
              <c:ext xmlns:c16="http://schemas.microsoft.com/office/drawing/2014/chart" uri="{C3380CC4-5D6E-409C-BE32-E72D297353CC}">
                <c16:uniqueId val="{00000014-C792-446A-9C05-8314EAD81C46}"/>
              </c:ext>
            </c:extLst>
          </c:dPt>
          <c:dLbls>
            <c:dLbl>
              <c:idx val="1"/>
              <c:layout>
                <c:manualLayout>
                  <c:x val="2.359724299970135E-2"/>
                  <c:y val="0"/>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5-C792-446A-9C05-8314EAD81C46}"/>
                </c:ext>
              </c:extLst>
            </c:dLbl>
            <c:dLbl>
              <c:idx val="2"/>
              <c:layout>
                <c:manualLayout>
                  <c:x val="2.988984113295505E-2"/>
                  <c:y val="3.8406452767925799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6-C792-446A-9C05-8314EAD81C46}"/>
                </c:ext>
              </c:extLst>
            </c:dLbl>
            <c:dLbl>
              <c:idx val="13"/>
              <c:layout>
                <c:manualLayout>
                  <c:x val="1.5522222222222222E-2"/>
                  <c:y val="-1.1521935830377755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7-C792-446A-9C05-8314EAD81C46}"/>
                </c:ext>
              </c:extLst>
            </c:dLbl>
            <c:spPr>
              <a:noFill/>
              <a:ln>
                <a:noFill/>
              </a:ln>
              <a:effectLst/>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Sheet1!$B$7:$AC$7</c:f>
              <c:numCache>
                <c:formatCode>0%</c:formatCode>
                <c:ptCount val="28"/>
                <c:pt idx="1">
                  <c:v>2.7397260273972601E-2</c:v>
                </c:pt>
                <c:pt idx="2">
                  <c:v>1.47E-2</c:v>
                </c:pt>
                <c:pt idx="4">
                  <c:v>3.4000000000000002E-2</c:v>
                </c:pt>
                <c:pt idx="5">
                  <c:v>3.4000000000000002E-2</c:v>
                </c:pt>
                <c:pt idx="6">
                  <c:v>3.3000000000000002E-2</c:v>
                </c:pt>
                <c:pt idx="9">
                  <c:v>1.7000000000000001E-2</c:v>
                </c:pt>
                <c:pt idx="10">
                  <c:v>1.7000000000000001E-2</c:v>
                </c:pt>
                <c:pt idx="11">
                  <c:v>0.02</c:v>
                </c:pt>
                <c:pt idx="12">
                  <c:v>0.03</c:v>
                </c:pt>
                <c:pt idx="13">
                  <c:v>2.4E-2</c:v>
                </c:pt>
                <c:pt idx="14">
                  <c:v>0.02</c:v>
                </c:pt>
                <c:pt idx="15">
                  <c:v>1.7000000000000001E-2</c:v>
                </c:pt>
                <c:pt idx="16">
                  <c:v>0.02</c:v>
                </c:pt>
                <c:pt idx="20">
                  <c:v>2.1000000000000001E-2</c:v>
                </c:pt>
                <c:pt idx="21">
                  <c:v>2.3E-2</c:v>
                </c:pt>
                <c:pt idx="22">
                  <c:v>4.8000000000000001E-2</c:v>
                </c:pt>
                <c:pt idx="23">
                  <c:v>2.4E-2</c:v>
                </c:pt>
                <c:pt idx="24">
                  <c:v>2.5999999999999999E-2</c:v>
                </c:pt>
              </c:numCache>
            </c:numRef>
          </c:val>
          <c:extLst>
            <c:ext xmlns:c16="http://schemas.microsoft.com/office/drawing/2014/chart" uri="{C3380CC4-5D6E-409C-BE32-E72D297353CC}">
              <c16:uniqueId val="{00000018-C792-446A-9C05-8314EAD81C46}"/>
            </c:ext>
          </c:extLst>
        </c:ser>
        <c:dLbls>
          <c:showLegendKey val="0"/>
          <c:showVal val="1"/>
          <c:showCatName val="0"/>
          <c:showSerName val="0"/>
          <c:showPercent val="0"/>
          <c:showBubbleSize val="0"/>
        </c:dLbls>
        <c:gapWidth val="20"/>
        <c:overlap val="100"/>
        <c:axId val="362629456"/>
        <c:axId val="362631416"/>
      </c:barChart>
      <c:catAx>
        <c:axId val="362629456"/>
        <c:scaling>
          <c:orientation val="minMax"/>
        </c:scaling>
        <c:delete val="0"/>
        <c:axPos val="b"/>
        <c:numFmt formatCode="General" sourceLinked="0"/>
        <c:majorTickMark val="none"/>
        <c:minorTickMark val="none"/>
        <c:tickLblPos val="nextTo"/>
        <c:spPr>
          <a:ln>
            <a:noFill/>
          </a:ln>
        </c:spPr>
        <c:txPr>
          <a:bodyPr/>
          <a:lstStyle/>
          <a:p>
            <a:pPr>
              <a:defRPr sz="900">
                <a:solidFill>
                  <a:schemeClr val="bg1">
                    <a:lumMod val="50000"/>
                  </a:schemeClr>
                </a:solidFill>
              </a:defRPr>
            </a:pPr>
            <a:endParaRPr lang="ca-ES"/>
          </a:p>
        </c:txPr>
        <c:crossAx val="362631416"/>
        <c:crosses val="autoZero"/>
        <c:auto val="1"/>
        <c:lblAlgn val="ctr"/>
        <c:lblOffset val="100"/>
        <c:noMultiLvlLbl val="0"/>
      </c:catAx>
      <c:valAx>
        <c:axId val="362631416"/>
        <c:scaling>
          <c:orientation val="minMax"/>
        </c:scaling>
        <c:delete val="1"/>
        <c:axPos val="l"/>
        <c:numFmt formatCode="0%" sourceLinked="1"/>
        <c:majorTickMark val="out"/>
        <c:minorTickMark val="none"/>
        <c:tickLblPos val="none"/>
        <c:crossAx val="362629456"/>
        <c:crosses val="autoZero"/>
        <c:crossBetween val="between"/>
      </c:valAx>
      <c:spPr>
        <a:noFill/>
        <a:ln w="20706">
          <a:noFill/>
        </a:ln>
      </c:spPr>
    </c:plotArea>
    <c:legend>
      <c:legendPos val="b"/>
      <c:layout>
        <c:manualLayout>
          <c:xMode val="edge"/>
          <c:yMode val="edge"/>
          <c:x val="0.25971577777777777"/>
          <c:y val="0.89710578649157358"/>
          <c:w val="0.58925358796296234"/>
          <c:h val="7.0609507381296843E-2"/>
        </c:manualLayout>
      </c:layout>
      <c:overlay val="0"/>
      <c:spPr>
        <a:noFill/>
      </c:spPr>
      <c:txPr>
        <a:bodyPr/>
        <a:lstStyle/>
        <a:p>
          <a:pPr>
            <a:defRPr sz="1050" b="0"/>
          </a:pPr>
          <a:endParaRPr lang="ca-ES"/>
        </a:p>
      </c:txPr>
    </c:legend>
    <c:plotVisOnly val="1"/>
    <c:dispBlanksAs val="gap"/>
    <c:showDLblsOverMax val="0"/>
  </c:chart>
  <c:spPr>
    <a:noFill/>
    <a:ln>
      <a:noFill/>
    </a:ln>
  </c:spPr>
  <c:txPr>
    <a:bodyPr/>
    <a:lstStyle/>
    <a:p>
      <a:pPr>
        <a:defRPr sz="900" b="1" i="0" u="none" strike="noStrike" baseline="0">
          <a:solidFill>
            <a:schemeClr val="tx1"/>
          </a:solidFill>
          <a:latin typeface="Century Gothic" panose="020B0502020202020204" pitchFamily="34" charset="0"/>
          <a:ea typeface="Arial"/>
          <a:cs typeface="Arial"/>
        </a:defRPr>
      </a:pPr>
      <a:endParaRPr lang="ca-ES"/>
    </a:p>
  </c:txPr>
  <c:externalData r:id="rId1">
    <c:autoUpdate val="0"/>
  </c:externalData>
</c:chartSpace>
</file>

<file path=ppt/charts/chart1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14285714285701E-3"/>
          <c:y val="7.7514516572581169E-2"/>
          <c:w val="0.9803809294724477"/>
          <c:h val="0.66383186694727614"/>
        </c:manualLayout>
      </c:layout>
      <c:barChart>
        <c:barDir val="col"/>
        <c:grouping val="percentStacked"/>
        <c:varyColors val="0"/>
        <c:ser>
          <c:idx val="4"/>
          <c:order val="0"/>
          <c:tx>
            <c:strRef>
              <c:f>Sheet1!$A$2</c:f>
              <c:strCache>
                <c:ptCount val="1"/>
                <c:pt idx="0">
                  <c:v>Molt pitjor (en el futur)</c:v>
                </c:pt>
              </c:strCache>
            </c:strRef>
          </c:tx>
          <c:spPr>
            <a:solidFill>
              <a:srgbClr val="FF0000"/>
            </a:solidFill>
            <a:ln w="10353">
              <a:solidFill>
                <a:schemeClr val="bg1"/>
              </a:solidFill>
              <a:prstDash val="solid"/>
            </a:ln>
          </c:spPr>
          <c:invertIfNegative val="0"/>
          <c:dPt>
            <c:idx val="1"/>
            <c:invertIfNegative val="1"/>
            <c:bubble3D val="0"/>
            <c:extLst>
              <c:ext xmlns:c16="http://schemas.microsoft.com/office/drawing/2014/chart" uri="{C3380CC4-5D6E-409C-BE32-E72D297353CC}">
                <c16:uniqueId val="{00000000-782E-42B0-9117-7CA7EE83070F}"/>
              </c:ext>
            </c:extLst>
          </c:dPt>
          <c:dLbls>
            <c:dLbl>
              <c:idx val="0"/>
              <c:layout>
                <c:manualLayout>
                  <c:x val="2.5170392533014788E-2"/>
                  <c:y val="-1.1521935830377755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82E-42B0-9117-7CA7EE83070F}"/>
                </c:ext>
              </c:extLst>
            </c:dLbl>
            <c:dLbl>
              <c:idx val="1"/>
              <c:layout>
                <c:manualLayout>
                  <c:x val="2.5170392533014788E-2"/>
                  <c:y val="-7.6812905535851711E-3"/>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82E-42B0-9117-7CA7EE83070F}"/>
                </c:ext>
              </c:extLst>
            </c:dLbl>
            <c:spPr>
              <a:noFill/>
              <a:ln>
                <a:noFill/>
              </a:ln>
              <a:effectLst/>
            </c:spPr>
            <c:txPr>
              <a:bodyPr/>
              <a:lstStyle/>
              <a:p>
                <a:pPr>
                  <a:defRPr sz="800">
                    <a:solidFill>
                      <a:schemeClr val="tx1"/>
                    </a:solidFill>
                  </a:defRPr>
                </a:pPr>
                <a:endParaRPr lang="ca-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Sheet1!$B$2:$AC$2</c:f>
              <c:numCache>
                <c:formatCode>0%</c:formatCode>
                <c:ptCount val="28"/>
                <c:pt idx="0" formatCode="#,##0%">
                  <c:v>1.7000000000000001E-2</c:v>
                </c:pt>
                <c:pt idx="1">
                  <c:v>2.7397260273972601E-2</c:v>
                </c:pt>
                <c:pt idx="15">
                  <c:v>3.3000000000000002E-2</c:v>
                </c:pt>
                <c:pt idx="19">
                  <c:v>3.7999999999999999E-2</c:v>
                </c:pt>
                <c:pt idx="24">
                  <c:v>2.5999999999999999E-2</c:v>
                </c:pt>
                <c:pt idx="25">
                  <c:v>4.8000000000000001E-2</c:v>
                </c:pt>
                <c:pt idx="26">
                  <c:v>2.1739130434782608E-2</c:v>
                </c:pt>
                <c:pt idx="27">
                  <c:v>7.8431372549019607E-2</c:v>
                </c:pt>
              </c:numCache>
            </c:numRef>
          </c:val>
          <c:extLst>
            <c:ext xmlns:c16="http://schemas.microsoft.com/office/drawing/2014/chart" uri="{C3380CC4-5D6E-409C-BE32-E72D297353CC}">
              <c16:uniqueId val="{00000002-782E-42B0-9117-7CA7EE83070F}"/>
            </c:ext>
          </c:extLst>
        </c:ser>
        <c:ser>
          <c:idx val="2"/>
          <c:order val="1"/>
          <c:tx>
            <c:strRef>
              <c:f>Sheet1!$A$3</c:f>
              <c:strCache>
                <c:ptCount val="1"/>
                <c:pt idx="0">
                  <c:v>Pitjor</c:v>
                </c:pt>
              </c:strCache>
            </c:strRef>
          </c:tx>
          <c:spPr>
            <a:solidFill>
              <a:srgbClr val="FF6600"/>
            </a:solidFill>
            <a:ln w="10353">
              <a:solidFill>
                <a:schemeClr val="bg1"/>
              </a:solidFill>
              <a:prstDash val="solid"/>
            </a:ln>
          </c:spPr>
          <c:invertIfNegative val="0"/>
          <c:dPt>
            <c:idx val="4"/>
            <c:invertIfNegative val="0"/>
            <c:bubble3D val="0"/>
            <c:spPr>
              <a:noFill/>
              <a:ln w="10353">
                <a:solidFill>
                  <a:srgbClr val="FF6600"/>
                </a:solidFill>
                <a:prstDash val="solid"/>
              </a:ln>
            </c:spPr>
            <c:extLst>
              <c:ext xmlns:c16="http://schemas.microsoft.com/office/drawing/2014/chart" uri="{C3380CC4-5D6E-409C-BE32-E72D297353CC}">
                <c16:uniqueId val="{00000004-782E-42B0-9117-7CA7EE83070F}"/>
              </c:ext>
            </c:extLst>
          </c:dPt>
          <c:dLbls>
            <c:spPr>
              <a:noFill/>
              <a:ln>
                <a:noFill/>
              </a:ln>
              <a:effectLst/>
            </c:spPr>
            <c:txPr>
              <a:bodyPr/>
              <a:lstStyle/>
              <a:p>
                <a:pPr>
                  <a:defRPr sz="800"/>
                </a:pPr>
                <a:endParaRPr lang="ca-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Sheet1!$B$3:$AC$3</c:f>
              <c:numCache>
                <c:formatCode>0%</c:formatCode>
                <c:ptCount val="28"/>
                <c:pt idx="0" formatCode="#,##0%">
                  <c:v>8.5000000000000006E-2</c:v>
                </c:pt>
                <c:pt idx="1">
                  <c:v>6.8493150684931503E-2</c:v>
                </c:pt>
                <c:pt idx="2">
                  <c:v>3.3000000000000002E-2</c:v>
                </c:pt>
                <c:pt idx="3">
                  <c:v>1.5873015873015872E-2</c:v>
                </c:pt>
                <c:pt idx="4">
                  <c:v>2.4936507936507937E-2</c:v>
                </c:pt>
                <c:pt idx="5">
                  <c:v>3.4000000000000002E-2</c:v>
                </c:pt>
                <c:pt idx="6">
                  <c:v>1.7000000000000001E-2</c:v>
                </c:pt>
                <c:pt idx="7">
                  <c:v>6.3E-2</c:v>
                </c:pt>
                <c:pt idx="8">
                  <c:v>1.7999999999999999E-2</c:v>
                </c:pt>
                <c:pt idx="9">
                  <c:v>3.4000000000000002E-2</c:v>
                </c:pt>
                <c:pt idx="10">
                  <c:v>5.0999999999999997E-2</c:v>
                </c:pt>
                <c:pt idx="11">
                  <c:v>0.02</c:v>
                </c:pt>
                <c:pt idx="12">
                  <c:v>0.03</c:v>
                </c:pt>
                <c:pt idx="13">
                  <c:v>4.9000000000000002E-2</c:v>
                </c:pt>
                <c:pt idx="15">
                  <c:v>6.7000000000000004E-2</c:v>
                </c:pt>
                <c:pt idx="16">
                  <c:v>7.0000000000000007E-2</c:v>
                </c:pt>
                <c:pt idx="17">
                  <c:v>2.1000000000000001E-2</c:v>
                </c:pt>
                <c:pt idx="19">
                  <c:v>5.7000000000000002E-2</c:v>
                </c:pt>
                <c:pt idx="20">
                  <c:v>0.106</c:v>
                </c:pt>
                <c:pt idx="21">
                  <c:v>0.16300000000000001</c:v>
                </c:pt>
                <c:pt idx="22">
                  <c:v>0.14299999999999999</c:v>
                </c:pt>
                <c:pt idx="23">
                  <c:v>0.16700000000000001</c:v>
                </c:pt>
                <c:pt idx="24">
                  <c:v>7.6999999999999999E-2</c:v>
                </c:pt>
                <c:pt idx="25">
                  <c:v>0.40500000000000003</c:v>
                </c:pt>
                <c:pt idx="26">
                  <c:v>0.28260869565217389</c:v>
                </c:pt>
                <c:pt idx="27">
                  <c:v>0.17647058823529413</c:v>
                </c:pt>
              </c:numCache>
            </c:numRef>
          </c:val>
          <c:extLst>
            <c:ext xmlns:c16="http://schemas.microsoft.com/office/drawing/2014/chart" uri="{C3380CC4-5D6E-409C-BE32-E72D297353CC}">
              <c16:uniqueId val="{00000005-782E-42B0-9117-7CA7EE83070F}"/>
            </c:ext>
          </c:extLst>
        </c:ser>
        <c:ser>
          <c:idx val="0"/>
          <c:order val="2"/>
          <c:tx>
            <c:strRef>
              <c:f>Sheet1!$A$4</c:f>
              <c:strCache>
                <c:ptCount val="1"/>
                <c:pt idx="0">
                  <c:v>Igual</c:v>
                </c:pt>
              </c:strCache>
            </c:strRef>
          </c:tx>
          <c:spPr>
            <a:solidFill>
              <a:srgbClr val="FFC000"/>
            </a:solidFill>
            <a:ln>
              <a:solidFill>
                <a:schemeClr val="bg1"/>
              </a:solidFill>
            </a:ln>
          </c:spPr>
          <c:invertIfNegative val="0"/>
          <c:dPt>
            <c:idx val="4"/>
            <c:invertIfNegative val="0"/>
            <c:bubble3D val="0"/>
            <c:spPr>
              <a:noFill/>
              <a:ln>
                <a:solidFill>
                  <a:srgbClr val="FFC000"/>
                </a:solidFill>
              </a:ln>
            </c:spPr>
            <c:extLst>
              <c:ext xmlns:c16="http://schemas.microsoft.com/office/drawing/2014/chart" uri="{C3380CC4-5D6E-409C-BE32-E72D297353CC}">
                <c16:uniqueId val="{00000007-782E-42B0-9117-7CA7EE83070F}"/>
              </c:ext>
            </c:extLst>
          </c:dPt>
          <c:dLbls>
            <c:spPr>
              <a:noFill/>
              <a:ln>
                <a:noFill/>
              </a:ln>
              <a:effectLst/>
            </c:spPr>
            <c:txPr>
              <a:bodyPr/>
              <a:lstStyle/>
              <a:p>
                <a:pPr>
                  <a:defRPr sz="800"/>
                </a:pPr>
                <a:endParaRPr lang="ca-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Sheet1!$B$4:$AC$4</c:f>
              <c:numCache>
                <c:formatCode>0%</c:formatCode>
                <c:ptCount val="28"/>
                <c:pt idx="0" formatCode="#,##0%">
                  <c:v>0.30499999999999999</c:v>
                </c:pt>
                <c:pt idx="1">
                  <c:v>0.38356164383561642</c:v>
                </c:pt>
                <c:pt idx="2">
                  <c:v>0.24199999999999999</c:v>
                </c:pt>
                <c:pt idx="3">
                  <c:v>0.46031746031746029</c:v>
                </c:pt>
                <c:pt idx="4">
                  <c:v>0.37415873015873014</c:v>
                </c:pt>
                <c:pt idx="5">
                  <c:v>0.28799999999999998</c:v>
                </c:pt>
                <c:pt idx="6">
                  <c:v>0.36699999999999999</c:v>
                </c:pt>
                <c:pt idx="7">
                  <c:v>0.34899999999999998</c:v>
                </c:pt>
                <c:pt idx="8">
                  <c:v>0.375</c:v>
                </c:pt>
                <c:pt idx="9">
                  <c:v>0.42399999999999999</c:v>
                </c:pt>
                <c:pt idx="10">
                  <c:v>0.441</c:v>
                </c:pt>
                <c:pt idx="11">
                  <c:v>0.44900000000000001</c:v>
                </c:pt>
                <c:pt idx="12">
                  <c:v>0.27300000000000002</c:v>
                </c:pt>
                <c:pt idx="13">
                  <c:v>0.36599999999999999</c:v>
                </c:pt>
                <c:pt idx="14">
                  <c:v>0.39200000000000002</c:v>
                </c:pt>
                <c:pt idx="15">
                  <c:v>0.41700000000000004</c:v>
                </c:pt>
                <c:pt idx="16">
                  <c:v>0.33</c:v>
                </c:pt>
                <c:pt idx="17">
                  <c:v>0.375</c:v>
                </c:pt>
                <c:pt idx="18">
                  <c:v>0.40799999999999997</c:v>
                </c:pt>
                <c:pt idx="19">
                  <c:v>0.504</c:v>
                </c:pt>
                <c:pt idx="20">
                  <c:v>0.57399999999999995</c:v>
                </c:pt>
                <c:pt idx="21">
                  <c:v>0.46500000000000002</c:v>
                </c:pt>
                <c:pt idx="22">
                  <c:v>0.42899999999999999</c:v>
                </c:pt>
                <c:pt idx="23">
                  <c:v>0.5</c:v>
                </c:pt>
                <c:pt idx="24">
                  <c:v>0.66700000000000004</c:v>
                </c:pt>
                <c:pt idx="25">
                  <c:v>0.31</c:v>
                </c:pt>
                <c:pt idx="26">
                  <c:v>0.15217391304347827</c:v>
                </c:pt>
                <c:pt idx="27">
                  <c:v>0.33333333333333337</c:v>
                </c:pt>
              </c:numCache>
            </c:numRef>
          </c:val>
          <c:extLst>
            <c:ext xmlns:c16="http://schemas.microsoft.com/office/drawing/2014/chart" uri="{C3380CC4-5D6E-409C-BE32-E72D297353CC}">
              <c16:uniqueId val="{00000008-782E-42B0-9117-7CA7EE83070F}"/>
            </c:ext>
          </c:extLst>
        </c:ser>
        <c:ser>
          <c:idx val="1"/>
          <c:order val="3"/>
          <c:tx>
            <c:strRef>
              <c:f>Sheet1!$A$5</c:f>
              <c:strCache>
                <c:ptCount val="1"/>
                <c:pt idx="0">
                  <c:v>Millor</c:v>
                </c:pt>
              </c:strCache>
            </c:strRef>
          </c:tx>
          <c:spPr>
            <a:solidFill>
              <a:srgbClr val="99CC00"/>
            </a:solidFill>
            <a:ln>
              <a:solidFill>
                <a:schemeClr val="bg1"/>
              </a:solidFill>
            </a:ln>
          </c:spPr>
          <c:invertIfNegative val="0"/>
          <c:dPt>
            <c:idx val="4"/>
            <c:invertIfNegative val="0"/>
            <c:bubble3D val="0"/>
            <c:spPr>
              <a:noFill/>
              <a:ln>
                <a:solidFill>
                  <a:srgbClr val="99CC00"/>
                </a:solidFill>
              </a:ln>
            </c:spPr>
            <c:extLst>
              <c:ext xmlns:c16="http://schemas.microsoft.com/office/drawing/2014/chart" uri="{C3380CC4-5D6E-409C-BE32-E72D297353CC}">
                <c16:uniqueId val="{0000000A-782E-42B0-9117-7CA7EE83070F}"/>
              </c:ext>
            </c:extLst>
          </c:dPt>
          <c:dLbls>
            <c:spPr>
              <a:noFill/>
              <a:ln>
                <a:noFill/>
              </a:ln>
              <a:effectLst/>
            </c:spPr>
            <c:txPr>
              <a:bodyPr/>
              <a:lstStyle/>
              <a:p>
                <a:pPr>
                  <a:defRPr sz="800"/>
                </a:pPr>
                <a:endParaRPr lang="ca-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Sheet1!$B$5:$AC$5</c:f>
              <c:numCache>
                <c:formatCode>0%</c:formatCode>
                <c:ptCount val="28"/>
                <c:pt idx="0" formatCode="#,##0%">
                  <c:v>0.57599999999999996</c:v>
                </c:pt>
                <c:pt idx="1">
                  <c:v>0.46575342465753422</c:v>
                </c:pt>
                <c:pt idx="2">
                  <c:v>0.71199999999999997</c:v>
                </c:pt>
                <c:pt idx="3">
                  <c:v>0.49206349206349209</c:v>
                </c:pt>
                <c:pt idx="4">
                  <c:v>0.55103174603174598</c:v>
                </c:pt>
                <c:pt idx="5">
                  <c:v>0.61</c:v>
                </c:pt>
                <c:pt idx="6">
                  <c:v>0.56699999999999995</c:v>
                </c:pt>
                <c:pt idx="7">
                  <c:v>0.58699999999999997</c:v>
                </c:pt>
                <c:pt idx="8">
                  <c:v>0.58899999999999997</c:v>
                </c:pt>
                <c:pt idx="9">
                  <c:v>0.50800000000000001</c:v>
                </c:pt>
                <c:pt idx="10">
                  <c:v>0.45800000000000002</c:v>
                </c:pt>
                <c:pt idx="11">
                  <c:v>0.49</c:v>
                </c:pt>
                <c:pt idx="12">
                  <c:v>0.60599999999999998</c:v>
                </c:pt>
                <c:pt idx="13">
                  <c:v>0.56100000000000005</c:v>
                </c:pt>
                <c:pt idx="14">
                  <c:v>0.58799999999999997</c:v>
                </c:pt>
                <c:pt idx="15">
                  <c:v>0.41700000000000004</c:v>
                </c:pt>
                <c:pt idx="16">
                  <c:v>0.52</c:v>
                </c:pt>
                <c:pt idx="17">
                  <c:v>0.54200000000000004</c:v>
                </c:pt>
                <c:pt idx="18">
                  <c:v>0.53100000000000003</c:v>
                </c:pt>
                <c:pt idx="19">
                  <c:v>0.22600000000000001</c:v>
                </c:pt>
                <c:pt idx="20">
                  <c:v>0.255</c:v>
                </c:pt>
                <c:pt idx="21">
                  <c:v>0.27900000000000003</c:v>
                </c:pt>
                <c:pt idx="22">
                  <c:v>0.31</c:v>
                </c:pt>
                <c:pt idx="23">
                  <c:v>0.28599999999999998</c:v>
                </c:pt>
                <c:pt idx="24">
                  <c:v>0.17899999999999999</c:v>
                </c:pt>
                <c:pt idx="25">
                  <c:v>0.19</c:v>
                </c:pt>
                <c:pt idx="26">
                  <c:v>0.47826086956521741</c:v>
                </c:pt>
                <c:pt idx="27">
                  <c:v>0.37254901960784315</c:v>
                </c:pt>
              </c:numCache>
            </c:numRef>
          </c:val>
          <c:extLst>
            <c:ext xmlns:c16="http://schemas.microsoft.com/office/drawing/2014/chart" uri="{C3380CC4-5D6E-409C-BE32-E72D297353CC}">
              <c16:uniqueId val="{0000000B-782E-42B0-9117-7CA7EE83070F}"/>
            </c:ext>
          </c:extLst>
        </c:ser>
        <c:ser>
          <c:idx val="3"/>
          <c:order val="4"/>
          <c:tx>
            <c:strRef>
              <c:f>Sheet1!$A$6</c:f>
              <c:strCache>
                <c:ptCount val="1"/>
                <c:pt idx="0">
                  <c:v>Molt millor (en el futur)</c:v>
                </c:pt>
              </c:strCache>
            </c:strRef>
          </c:tx>
          <c:spPr>
            <a:solidFill>
              <a:srgbClr val="808000"/>
            </a:solidFill>
            <a:ln>
              <a:solidFill>
                <a:schemeClr val="bg1"/>
              </a:solidFill>
            </a:ln>
          </c:spPr>
          <c:invertIfNegative val="0"/>
          <c:dPt>
            <c:idx val="4"/>
            <c:invertIfNegative val="0"/>
            <c:bubble3D val="0"/>
            <c:spPr>
              <a:noFill/>
              <a:ln>
                <a:solidFill>
                  <a:srgbClr val="808000"/>
                </a:solidFill>
              </a:ln>
            </c:spPr>
            <c:extLst>
              <c:ext xmlns:c16="http://schemas.microsoft.com/office/drawing/2014/chart" uri="{C3380CC4-5D6E-409C-BE32-E72D297353CC}">
                <c16:uniqueId val="{0000000D-782E-42B0-9117-7CA7EE83070F}"/>
              </c:ext>
            </c:extLst>
          </c:dPt>
          <c:dLbls>
            <c:dLbl>
              <c:idx val="0"/>
              <c:layout>
                <c:manualLayout>
                  <c:x val="0"/>
                  <c:y val="1.5362581107170342E-2"/>
                </c:manualLayout>
              </c:layout>
              <c:dLblPos val="ct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782E-42B0-9117-7CA7EE83070F}"/>
                </c:ext>
              </c:extLst>
            </c:dLbl>
            <c:dLbl>
              <c:idx val="4"/>
              <c:spPr/>
              <c:txPr>
                <a:bodyPr/>
                <a:lstStyle/>
                <a:p>
                  <a:pPr>
                    <a:defRPr sz="800">
                      <a:solidFill>
                        <a:schemeClr val="tx1"/>
                      </a:solidFill>
                    </a:defRPr>
                  </a:pPr>
                  <a:endParaRPr lang="ca-ES"/>
                </a:p>
              </c:txPr>
              <c:dLblPos val="ctr"/>
              <c:showLegendKey val="0"/>
              <c:showVal val="1"/>
              <c:showCatName val="0"/>
              <c:showSerName val="0"/>
              <c:showPercent val="0"/>
              <c:showBubbleSize val="0"/>
              <c:extLst>
                <c:ext xmlns:c16="http://schemas.microsoft.com/office/drawing/2014/chart" uri="{C3380CC4-5D6E-409C-BE32-E72D297353CC}">
                  <c16:uniqueId val="{0000000D-782E-42B0-9117-7CA7EE83070F}"/>
                </c:ext>
              </c:extLst>
            </c:dLbl>
            <c:spPr>
              <a:noFill/>
              <a:ln>
                <a:noFill/>
              </a:ln>
              <a:effectLst/>
            </c:spPr>
            <c:txPr>
              <a:bodyPr/>
              <a:lstStyle/>
              <a:p>
                <a:pPr>
                  <a:defRPr sz="800">
                    <a:solidFill>
                      <a:schemeClr val="bg1"/>
                    </a:solidFill>
                  </a:defRPr>
                </a:pPr>
                <a:endParaRPr lang="ca-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Sheet1!$B$6:$AC$6</c:f>
              <c:numCache>
                <c:formatCode>0%</c:formatCode>
                <c:ptCount val="28"/>
                <c:pt idx="0" formatCode="#,##0%">
                  <c:v>1.7000000000000001E-2</c:v>
                </c:pt>
                <c:pt idx="1">
                  <c:v>2.7397260273972601E-2</c:v>
                </c:pt>
                <c:pt idx="2">
                  <c:v>1.4999999999999999E-2</c:v>
                </c:pt>
                <c:pt idx="3">
                  <c:v>3.1746031746031744E-2</c:v>
                </c:pt>
                <c:pt idx="4">
                  <c:v>4.1373015873015867E-2</c:v>
                </c:pt>
                <c:pt idx="5">
                  <c:v>5.0999999999999997E-2</c:v>
                </c:pt>
                <c:pt idx="15">
                  <c:v>1.7000000000000001E-2</c:v>
                </c:pt>
                <c:pt idx="26">
                  <c:v>2.1739130434782608E-2</c:v>
                </c:pt>
              </c:numCache>
            </c:numRef>
          </c:val>
          <c:extLst>
            <c:ext xmlns:c16="http://schemas.microsoft.com/office/drawing/2014/chart" uri="{C3380CC4-5D6E-409C-BE32-E72D297353CC}">
              <c16:uniqueId val="{0000000F-782E-42B0-9117-7CA7EE83070F}"/>
            </c:ext>
          </c:extLst>
        </c:ser>
        <c:ser>
          <c:idx val="5"/>
          <c:order val="5"/>
          <c:tx>
            <c:strRef>
              <c:f>Sheet1!$A$7</c:f>
              <c:strCache>
                <c:ptCount val="1"/>
                <c:pt idx="0">
                  <c:v>Ns/Nc</c:v>
                </c:pt>
              </c:strCache>
            </c:strRef>
          </c:tx>
          <c:spPr>
            <a:solidFill>
              <a:schemeClr val="bg1">
                <a:lumMod val="75000"/>
              </a:schemeClr>
            </a:solidFill>
            <a:ln>
              <a:solidFill>
                <a:schemeClr val="bg1"/>
              </a:solidFill>
            </a:ln>
          </c:spPr>
          <c:invertIfNegative val="0"/>
          <c:dLbls>
            <c:spPr>
              <a:noFill/>
              <a:ln>
                <a:noFill/>
              </a:ln>
              <a:effectLst/>
            </c:spPr>
            <c:txPr>
              <a:bodyPr wrap="square" lIns="38100" tIns="19050" rIns="38100" bIns="19050" anchor="ctr">
                <a:spAutoFit/>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Sheet1!$B$7:$AC$7</c:f>
              <c:numCache>
                <c:formatCode>0%</c:formatCode>
                <c:ptCount val="28"/>
                <c:pt idx="1">
                  <c:v>2.7397260273972601E-2</c:v>
                </c:pt>
                <c:pt idx="4">
                  <c:v>1.7000000000000001E-2</c:v>
                </c:pt>
                <c:pt idx="5">
                  <c:v>1.7000000000000001E-2</c:v>
                </c:pt>
                <c:pt idx="6">
                  <c:v>5.2999999999999999E-2</c:v>
                </c:pt>
                <c:pt idx="8">
                  <c:v>1.7999999999999999E-2</c:v>
                </c:pt>
                <c:pt idx="9">
                  <c:v>3.4000000000000002E-2</c:v>
                </c:pt>
                <c:pt idx="10">
                  <c:v>5.0999999999999997E-2</c:v>
                </c:pt>
                <c:pt idx="11">
                  <c:v>4.0999999999999995E-2</c:v>
                </c:pt>
                <c:pt idx="12">
                  <c:v>9.0999999999999998E-2</c:v>
                </c:pt>
                <c:pt idx="13">
                  <c:v>2.4E-2</c:v>
                </c:pt>
                <c:pt idx="14">
                  <c:v>0.02</c:v>
                </c:pt>
                <c:pt idx="15">
                  <c:v>0.05</c:v>
                </c:pt>
                <c:pt idx="16">
                  <c:v>7.0000000000000007E-2</c:v>
                </c:pt>
                <c:pt idx="17">
                  <c:v>6.3E-2</c:v>
                </c:pt>
                <c:pt idx="18">
                  <c:v>6.0999999999999999E-2</c:v>
                </c:pt>
                <c:pt idx="19">
                  <c:v>7.4999999999999997E-2</c:v>
                </c:pt>
                <c:pt idx="20">
                  <c:v>6.4000000000000001E-2</c:v>
                </c:pt>
                <c:pt idx="21">
                  <c:v>9.2999999999999999E-2</c:v>
                </c:pt>
                <c:pt idx="22">
                  <c:v>0.11899999999999999</c:v>
                </c:pt>
                <c:pt idx="23">
                  <c:v>4.8000000000000001E-2</c:v>
                </c:pt>
                <c:pt idx="24">
                  <c:v>5.0999999999999997E-2</c:v>
                </c:pt>
                <c:pt idx="25">
                  <c:v>4.8000000000000001E-2</c:v>
                </c:pt>
                <c:pt idx="26">
                  <c:v>4.3478260869565216E-2</c:v>
                </c:pt>
                <c:pt idx="27">
                  <c:v>3.9215686274509803E-2</c:v>
                </c:pt>
              </c:numCache>
            </c:numRef>
          </c:val>
          <c:extLst>
            <c:ext xmlns:c16="http://schemas.microsoft.com/office/drawing/2014/chart" uri="{C3380CC4-5D6E-409C-BE32-E72D297353CC}">
              <c16:uniqueId val="{0000000B-6F8F-4A2A-968F-CA7A17ABC928}"/>
            </c:ext>
          </c:extLst>
        </c:ser>
        <c:dLbls>
          <c:showLegendKey val="0"/>
          <c:showVal val="1"/>
          <c:showCatName val="0"/>
          <c:showSerName val="0"/>
          <c:showPercent val="0"/>
          <c:showBubbleSize val="0"/>
        </c:dLbls>
        <c:gapWidth val="20"/>
        <c:overlap val="100"/>
        <c:axId val="363658448"/>
        <c:axId val="363658840"/>
      </c:barChart>
      <c:catAx>
        <c:axId val="363658448"/>
        <c:scaling>
          <c:orientation val="minMax"/>
        </c:scaling>
        <c:delete val="0"/>
        <c:axPos val="b"/>
        <c:numFmt formatCode="General" sourceLinked="0"/>
        <c:majorTickMark val="none"/>
        <c:minorTickMark val="none"/>
        <c:tickLblPos val="nextTo"/>
        <c:spPr>
          <a:ln>
            <a:noFill/>
          </a:ln>
        </c:spPr>
        <c:txPr>
          <a:bodyPr/>
          <a:lstStyle/>
          <a:p>
            <a:pPr>
              <a:defRPr>
                <a:solidFill>
                  <a:srgbClr val="7F7F7F"/>
                </a:solidFill>
              </a:defRPr>
            </a:pPr>
            <a:endParaRPr lang="ca-ES"/>
          </a:p>
        </c:txPr>
        <c:crossAx val="363658840"/>
        <c:crosses val="autoZero"/>
        <c:auto val="1"/>
        <c:lblAlgn val="ctr"/>
        <c:lblOffset val="100"/>
        <c:noMultiLvlLbl val="0"/>
      </c:catAx>
      <c:valAx>
        <c:axId val="363658840"/>
        <c:scaling>
          <c:orientation val="minMax"/>
        </c:scaling>
        <c:delete val="1"/>
        <c:axPos val="l"/>
        <c:numFmt formatCode="0%" sourceLinked="1"/>
        <c:majorTickMark val="out"/>
        <c:minorTickMark val="none"/>
        <c:tickLblPos val="none"/>
        <c:crossAx val="363658448"/>
        <c:crosses val="autoZero"/>
        <c:crossBetween val="between"/>
      </c:valAx>
      <c:spPr>
        <a:noFill/>
        <a:ln w="20706">
          <a:noFill/>
        </a:ln>
      </c:spPr>
    </c:plotArea>
    <c:legend>
      <c:legendPos val="b"/>
      <c:layout>
        <c:manualLayout>
          <c:xMode val="edge"/>
          <c:yMode val="edge"/>
          <c:x val="0.21048888888888886"/>
          <c:y val="0.88942449593798856"/>
          <c:w val="0.64768644269767373"/>
          <c:h val="6.5922998779721353E-2"/>
        </c:manualLayout>
      </c:layout>
      <c:overlay val="0"/>
      <c:spPr>
        <a:noFill/>
      </c:spPr>
      <c:txPr>
        <a:bodyPr/>
        <a:lstStyle/>
        <a:p>
          <a:pPr>
            <a:defRPr sz="1050" b="0"/>
          </a:pPr>
          <a:endParaRPr lang="ca-ES"/>
        </a:p>
      </c:txPr>
    </c:legend>
    <c:plotVisOnly val="1"/>
    <c:dispBlanksAs val="gap"/>
    <c:showDLblsOverMax val="0"/>
  </c:chart>
  <c:spPr>
    <a:noFill/>
    <a:ln>
      <a:noFill/>
    </a:ln>
  </c:spPr>
  <c:txPr>
    <a:bodyPr/>
    <a:lstStyle/>
    <a:p>
      <a:pPr>
        <a:defRPr lang="ca-ES" sz="900" b="1" i="0" u="none" strike="noStrike" baseline="0" noProof="0">
          <a:solidFill>
            <a:schemeClr val="tx1"/>
          </a:solidFill>
          <a:latin typeface="Century Gothic" panose="020B0502020202020204" pitchFamily="34" charset="0"/>
          <a:ea typeface="Arial"/>
          <a:cs typeface="Arial"/>
        </a:defRPr>
      </a:pPr>
      <a:endParaRPr lang="ca-ES"/>
    </a:p>
  </c:txPr>
  <c:externalData r:id="rId1">
    <c:autoUpdate val="0"/>
  </c:externalData>
</c:chartSpace>
</file>

<file path=ppt/charts/chart1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900141325873938E-2"/>
          <c:y val="9.1340200753484202E-2"/>
          <c:w val="0.9128255557724646"/>
          <c:h val="0.62906974128233961"/>
        </c:manualLayout>
      </c:layout>
      <c:lineChart>
        <c:grouping val="standard"/>
        <c:varyColors val="0"/>
        <c:ser>
          <c:idx val="1"/>
          <c:order val="0"/>
          <c:tx>
            <c:strRef>
              <c:f>Hoja1!$B$1</c:f>
              <c:strCache>
                <c:ptCount val="1"/>
                <c:pt idx="0">
                  <c:v>Situació </c:v>
                </c:pt>
              </c:strCache>
            </c:strRef>
          </c:tx>
          <c:spPr>
            <a:ln>
              <a:solidFill>
                <a:srgbClr val="002060"/>
              </a:solidFill>
            </a:ln>
          </c:spPr>
          <c:marker>
            <c:symbol val="circle"/>
            <c:size val="6"/>
            <c:spPr>
              <a:solidFill>
                <a:srgbClr val="002060"/>
              </a:solidFill>
              <a:ln>
                <a:solidFill>
                  <a:srgbClr val="002060"/>
                </a:solidFill>
              </a:ln>
            </c:spPr>
          </c:marker>
          <c:dLbls>
            <c:dLbl>
              <c:idx val="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998B-446D-A261-A107C31CBA71}"/>
                </c:ext>
              </c:extLst>
            </c:dLbl>
            <c:dLbl>
              <c:idx val="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399-4BAF-A392-D087014F2D6D}"/>
                </c:ext>
              </c:extLst>
            </c:dLbl>
            <c:dLbl>
              <c:idx val="6"/>
              <c:layout>
                <c:manualLayout>
                  <c:x val="-2.4009361586794158E-2"/>
                  <c:y val="-3.37691122467104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98B-446D-A261-A107C31CBA71}"/>
                </c:ext>
              </c:extLst>
            </c:dLbl>
            <c:dLbl>
              <c:idx val="1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99-4BAF-A392-D087014F2D6D}"/>
                </c:ext>
              </c:extLst>
            </c:dLbl>
            <c:dLbl>
              <c:idx val="1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13E-4E22-94F3-9372E34E0CD8}"/>
                </c:ext>
              </c:extLst>
            </c:dLbl>
            <c:dLbl>
              <c:idx val="18"/>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66F-44E4-AD05-50D369214E1C}"/>
                </c:ext>
              </c:extLst>
            </c:dLbl>
            <c:dLbl>
              <c:idx val="19"/>
              <c:layout>
                <c:manualLayout>
                  <c:x val="-6.5932777024859546E-3"/>
                  <c:y val="-2.58968765164656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E46-4C8C-8EB1-D1C90A2C7704}"/>
                </c:ext>
              </c:extLst>
            </c:dLbl>
            <c:dLbl>
              <c:idx val="20"/>
              <c:layout>
                <c:manualLayout>
                  <c:x val="-2.5586258738453726E-2"/>
                  <c:y val="2.53708143425455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818-4CB1-B3C2-3AEAAD757D3E}"/>
                </c:ext>
              </c:extLst>
            </c:dLbl>
            <c:dLbl>
              <c:idx val="2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2F-4950-89EE-2AC382020CB0}"/>
                </c:ext>
              </c:extLst>
            </c:dLbl>
            <c:dLbl>
              <c:idx val="2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69-47F3-88BD-2703AA55F647}"/>
                </c:ext>
              </c:extLst>
            </c:dLbl>
            <c:dLbl>
              <c:idx val="26"/>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E72-4536-BC15-6C621545AE4E}"/>
                </c:ext>
              </c:extLst>
            </c:dLbl>
            <c:dLbl>
              <c:idx val="27"/>
              <c:numFmt formatCode="0.0%" sourceLinked="0"/>
              <c:spPr>
                <a:noFill/>
                <a:ln>
                  <a:noFill/>
                </a:ln>
                <a:effectLst/>
              </c:spPr>
              <c:txPr>
                <a:bodyPr/>
                <a:lstStyle/>
                <a:p>
                  <a:pPr>
                    <a:defRPr sz="700" b="1">
                      <a:solidFill>
                        <a:srgbClr val="002060"/>
                      </a:solidFill>
                    </a:defRPr>
                  </a:pPr>
                  <a:endParaRPr lang="ca-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73B-4DF0-809D-558A8F192798}"/>
                </c:ext>
              </c:extLst>
            </c:dLbl>
            <c:numFmt formatCode="0.0%" sourceLinked="0"/>
            <c:spPr>
              <a:noFill/>
              <a:ln>
                <a:noFill/>
              </a:ln>
              <a:effectLst/>
            </c:spPr>
            <c:txPr>
              <a:bodyPr/>
              <a:lstStyle/>
              <a:p>
                <a:pPr>
                  <a:defRPr sz="700" b="0">
                    <a:solidFill>
                      <a:srgbClr val="002060"/>
                    </a:solidFill>
                  </a:defRPr>
                </a:pPr>
                <a:endParaRPr lang="ca-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Hoja1!$A$2:$A$29</c:f>
              <c:strCache>
                <c:ptCount val="28"/>
                <c:pt idx="0">
                  <c:v>4T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Hoja1!$B$2:$B$29</c:f>
              <c:numCache>
                <c:formatCode>0.00%</c:formatCode>
                <c:ptCount val="28"/>
                <c:pt idx="0" formatCode="General">
                  <c:v>2.1999999999999999E-2</c:v>
                </c:pt>
                <c:pt idx="1">
                  <c:v>3.6529680365296795E-2</c:v>
                </c:pt>
                <c:pt idx="2" formatCode="0%">
                  <c:v>0.106</c:v>
                </c:pt>
                <c:pt idx="3" formatCode="General">
                  <c:v>0.14810000000000004</c:v>
                </c:pt>
                <c:pt idx="5" formatCode="0%">
                  <c:v>0.124</c:v>
                </c:pt>
                <c:pt idx="6" formatCode="0%">
                  <c:v>0.1555</c:v>
                </c:pt>
                <c:pt idx="7" formatCode="0%">
                  <c:v>8.4599999999999995E-2</c:v>
                </c:pt>
                <c:pt idx="8" formatCode="0%">
                  <c:v>7.0999999999999994E-2</c:v>
                </c:pt>
                <c:pt idx="9" formatCode="0%">
                  <c:v>7.9000000000000001E-2</c:v>
                </c:pt>
                <c:pt idx="10">
                  <c:v>9.6000000000000002E-2</c:v>
                </c:pt>
                <c:pt idx="11">
                  <c:v>0.112</c:v>
                </c:pt>
                <c:pt idx="12">
                  <c:v>0.121</c:v>
                </c:pt>
                <c:pt idx="13">
                  <c:v>0.20300000000000001</c:v>
                </c:pt>
                <c:pt idx="14">
                  <c:v>0.183</c:v>
                </c:pt>
                <c:pt idx="15">
                  <c:v>0.23899999999999999</c:v>
                </c:pt>
                <c:pt idx="16">
                  <c:v>0.31730000000000003</c:v>
                </c:pt>
                <c:pt idx="17">
                  <c:v>0.18770000000000001</c:v>
                </c:pt>
                <c:pt idx="18">
                  <c:v>0.21099999999999999</c:v>
                </c:pt>
                <c:pt idx="19">
                  <c:v>0.22</c:v>
                </c:pt>
                <c:pt idx="20">
                  <c:v>0.14199999999999999</c:v>
                </c:pt>
                <c:pt idx="21">
                  <c:v>0.14699999999999999</c:v>
                </c:pt>
                <c:pt idx="22">
                  <c:v>0.17499999999999999</c:v>
                </c:pt>
                <c:pt idx="23">
                  <c:v>0.246</c:v>
                </c:pt>
                <c:pt idx="24">
                  <c:v>1.7000000000000001E-2</c:v>
                </c:pt>
                <c:pt idx="25">
                  <c:v>6.3E-2</c:v>
                </c:pt>
                <c:pt idx="26">
                  <c:v>-0.17</c:v>
                </c:pt>
                <c:pt idx="27">
                  <c:v>7.8E-2</c:v>
                </c:pt>
              </c:numCache>
            </c:numRef>
          </c:val>
          <c:smooth val="0"/>
          <c:extLst>
            <c:ext xmlns:c16="http://schemas.microsoft.com/office/drawing/2014/chart" uri="{C3380CC4-5D6E-409C-BE32-E72D297353CC}">
              <c16:uniqueId val="{00000004-998B-446D-A261-A107C31CBA71}"/>
            </c:ext>
          </c:extLst>
        </c:ser>
        <c:ser>
          <c:idx val="2"/>
          <c:order val="1"/>
          <c:tx>
            <c:strRef>
              <c:f>Hoja1!$C$1</c:f>
              <c:strCache>
                <c:ptCount val="1"/>
                <c:pt idx="0">
                  <c:v>Expectatives</c:v>
                </c:pt>
              </c:strCache>
            </c:strRef>
          </c:tx>
          <c:spPr>
            <a:ln w="31750">
              <a:solidFill>
                <a:srgbClr val="6B5C4F"/>
              </a:solidFill>
            </a:ln>
          </c:spPr>
          <c:marker>
            <c:symbol val="circle"/>
            <c:size val="6"/>
            <c:spPr>
              <a:solidFill>
                <a:srgbClr val="6B5C4F"/>
              </a:solidFill>
              <a:ln>
                <a:solidFill>
                  <a:srgbClr val="6B5C4F"/>
                </a:solidFill>
              </a:ln>
            </c:spPr>
          </c:marker>
          <c:dLbls>
            <c:dLbl>
              <c:idx val="2"/>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B399-4BAF-A392-D087014F2D6D}"/>
                </c:ext>
              </c:extLst>
            </c:dLbl>
            <c:dLbl>
              <c:idx val="3"/>
              <c:layout>
                <c:manualLayout>
                  <c:x val="-2.015969272817722E-2"/>
                  <c:y val="1.99742153047547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99-4BAF-A392-D087014F2D6D}"/>
                </c:ext>
              </c:extLst>
            </c:dLbl>
            <c:dLbl>
              <c:idx val="6"/>
              <c:layout>
                <c:manualLayout>
                  <c:x val="-3.2166067972981452E-2"/>
                  <c:y val="2.5593477168986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98B-446D-A261-A107C31CBA71}"/>
                </c:ext>
              </c:extLst>
            </c:dLbl>
            <c:dLbl>
              <c:idx val="1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399-4BAF-A392-D087014F2D6D}"/>
                </c:ext>
              </c:extLst>
            </c:dLbl>
            <c:dLbl>
              <c:idx val="16"/>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13E-4E22-94F3-9372E34E0CD8}"/>
                </c:ext>
              </c:extLst>
            </c:dLbl>
            <c:dLbl>
              <c:idx val="18"/>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6F-44E4-AD05-50D369214E1C}"/>
                </c:ext>
              </c:extLst>
            </c:dLbl>
            <c:dLbl>
              <c:idx val="19"/>
              <c:layout>
                <c:manualLayout>
                  <c:x val="-2.1516334230746347E-2"/>
                  <c:y val="1.51036784408842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E46-4C8C-8EB1-D1C90A2C7704}"/>
                </c:ext>
              </c:extLst>
            </c:dLbl>
            <c:dLbl>
              <c:idx val="20"/>
              <c:layout>
                <c:manualLayout>
                  <c:x val="-2.1516334230746347E-2"/>
                  <c:y val="-3.3465712899231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818-4CB1-B3C2-3AEAAD757D3E}"/>
                </c:ext>
              </c:extLst>
            </c:dLbl>
            <c:dLbl>
              <c:idx val="2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2F-4950-89EE-2AC382020CB0}"/>
                </c:ext>
              </c:extLst>
            </c:dLbl>
            <c:dLbl>
              <c:idx val="25"/>
              <c:numFmt formatCode="0.0%" sourceLinked="0"/>
              <c:spPr>
                <a:noFill/>
                <a:ln>
                  <a:noFill/>
                </a:ln>
                <a:effectLst/>
              </c:spPr>
              <c:txPr>
                <a:bodyPr/>
                <a:lstStyle/>
                <a:p>
                  <a:pPr>
                    <a:defRPr sz="700" b="0">
                      <a:solidFill>
                        <a:srgbClr val="6B5C4F"/>
                      </a:solidFill>
                    </a:defRPr>
                  </a:pPr>
                  <a:endParaRPr lang="ca-ES"/>
                </a:p>
              </c:txPr>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69-47F3-88BD-2703AA55F647}"/>
                </c:ext>
              </c:extLst>
            </c:dLbl>
            <c:dLbl>
              <c:idx val="26"/>
              <c:numFmt formatCode="0.0%" sourceLinked="0"/>
              <c:spPr>
                <a:noFill/>
                <a:ln>
                  <a:noFill/>
                </a:ln>
                <a:effectLst/>
              </c:spPr>
              <c:txPr>
                <a:bodyPr/>
                <a:lstStyle/>
                <a:p>
                  <a:pPr>
                    <a:defRPr sz="700" b="0">
                      <a:solidFill>
                        <a:srgbClr val="6B5C4F"/>
                      </a:solidFill>
                    </a:defRPr>
                  </a:pPr>
                  <a:endParaRPr lang="ca-ES"/>
                </a:p>
              </c:txPr>
              <c:dLblPos val="t"/>
              <c:showLegendKey val="0"/>
              <c:showVal val="1"/>
              <c:showCatName val="0"/>
              <c:showSerName val="0"/>
              <c:showPercent val="0"/>
              <c:showBubbleSize val="0"/>
              <c:extLst>
                <c:ext xmlns:c16="http://schemas.microsoft.com/office/drawing/2014/chart" uri="{C3380CC4-5D6E-409C-BE32-E72D297353CC}">
                  <c16:uniqueId val="{00000000-FE72-4536-BC15-6C621545AE4E}"/>
                </c:ext>
              </c:extLst>
            </c:dLbl>
            <c:dLbl>
              <c:idx val="27"/>
              <c:numFmt formatCode="0.0%" sourceLinked="0"/>
              <c:spPr>
                <a:noFill/>
                <a:ln>
                  <a:noFill/>
                </a:ln>
                <a:effectLst/>
              </c:spPr>
              <c:txPr>
                <a:bodyPr/>
                <a:lstStyle/>
                <a:p>
                  <a:pPr>
                    <a:defRPr sz="700" b="1">
                      <a:solidFill>
                        <a:srgbClr val="6B5C4F"/>
                      </a:solidFill>
                    </a:defRPr>
                  </a:pPr>
                  <a:endParaRPr lang="ca-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73B-4DF0-809D-558A8F192798}"/>
                </c:ext>
              </c:extLst>
            </c:dLbl>
            <c:numFmt formatCode="0.0%" sourceLinked="0"/>
            <c:spPr>
              <a:noFill/>
              <a:ln>
                <a:noFill/>
              </a:ln>
              <a:effectLst/>
            </c:spPr>
            <c:txPr>
              <a:bodyPr/>
              <a:lstStyle/>
              <a:p>
                <a:pPr>
                  <a:defRPr sz="700">
                    <a:solidFill>
                      <a:srgbClr val="6B5C4F"/>
                    </a:solidFill>
                  </a:defRPr>
                </a:pPr>
                <a:endParaRPr lang="ca-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Hoja1!$A$2:$A$29</c:f>
              <c:strCache>
                <c:ptCount val="28"/>
                <c:pt idx="0">
                  <c:v>4T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Hoja1!$C$2:$C$29</c:f>
              <c:numCache>
                <c:formatCode>0.00%</c:formatCode>
                <c:ptCount val="28"/>
                <c:pt idx="0" formatCode="General">
                  <c:v>0.11499999999999999</c:v>
                </c:pt>
                <c:pt idx="1">
                  <c:v>0.19178082191780821</c:v>
                </c:pt>
                <c:pt idx="2" formatCode="0%">
                  <c:v>8.5999999999999993E-2</c:v>
                </c:pt>
                <c:pt idx="3" formatCode="0%">
                  <c:v>0.13226599999999999</c:v>
                </c:pt>
                <c:pt idx="5" formatCode="0%">
                  <c:v>0.28799999999999998</c:v>
                </c:pt>
                <c:pt idx="6" formatCode="0%">
                  <c:v>0.1055</c:v>
                </c:pt>
                <c:pt idx="7" formatCode="0%">
                  <c:v>0.10050000000000001</c:v>
                </c:pt>
                <c:pt idx="8" formatCode="0%">
                  <c:v>0.22</c:v>
                </c:pt>
                <c:pt idx="9" formatCode="0%">
                  <c:v>0.223</c:v>
                </c:pt>
                <c:pt idx="10">
                  <c:v>0.1638</c:v>
                </c:pt>
                <c:pt idx="11">
                  <c:v>0.14299999999999999</c:v>
                </c:pt>
                <c:pt idx="12">
                  <c:v>0.192</c:v>
                </c:pt>
                <c:pt idx="13">
                  <c:v>0.24399999999999999</c:v>
                </c:pt>
                <c:pt idx="14">
                  <c:v>0.255</c:v>
                </c:pt>
                <c:pt idx="15">
                  <c:v>0.17199999999999999</c:v>
                </c:pt>
                <c:pt idx="16">
                  <c:v>0.21429999999999999</c:v>
                </c:pt>
                <c:pt idx="17">
                  <c:v>0.20830000000000001</c:v>
                </c:pt>
                <c:pt idx="18">
                  <c:v>0.17699999999999999</c:v>
                </c:pt>
                <c:pt idx="19">
                  <c:v>0.13800000000000001</c:v>
                </c:pt>
                <c:pt idx="20">
                  <c:v>0.16300000000000001</c:v>
                </c:pt>
                <c:pt idx="21">
                  <c:v>0.17799999999999999</c:v>
                </c:pt>
                <c:pt idx="22">
                  <c:v>0.183</c:v>
                </c:pt>
                <c:pt idx="23">
                  <c:v>8.6999999999999994E-2</c:v>
                </c:pt>
                <c:pt idx="24">
                  <c:v>7.6999999999999999E-2</c:v>
                </c:pt>
                <c:pt idx="25">
                  <c:v>3.2000000000000001E-2</c:v>
                </c:pt>
                <c:pt idx="26">
                  <c:v>-5.0999999999999997E-2</c:v>
                </c:pt>
                <c:pt idx="27">
                  <c:v>2.5999999999999999E-2</c:v>
                </c:pt>
              </c:numCache>
            </c:numRef>
          </c:val>
          <c:smooth val="0"/>
          <c:extLst>
            <c:ext xmlns:c16="http://schemas.microsoft.com/office/drawing/2014/chart" uri="{C3380CC4-5D6E-409C-BE32-E72D297353CC}">
              <c16:uniqueId val="{00000006-998B-446D-A261-A107C31CBA71}"/>
            </c:ext>
          </c:extLst>
        </c:ser>
        <c:ser>
          <c:idx val="3"/>
          <c:order val="2"/>
          <c:tx>
            <c:strRef>
              <c:f>Hoja1!$D$1</c:f>
              <c:strCache>
                <c:ptCount val="1"/>
                <c:pt idx="0">
                  <c:v>ICE</c:v>
                </c:pt>
              </c:strCache>
            </c:strRef>
          </c:tx>
          <c:spPr>
            <a:ln w="31750">
              <a:solidFill>
                <a:srgbClr val="FF6600"/>
              </a:solidFill>
            </a:ln>
          </c:spPr>
          <c:marker>
            <c:symbol val="circle"/>
            <c:size val="6"/>
            <c:spPr>
              <a:solidFill>
                <a:srgbClr val="FF6600"/>
              </a:solidFill>
              <a:ln>
                <a:solidFill>
                  <a:srgbClr val="FF6600"/>
                </a:solidFill>
              </a:ln>
            </c:spPr>
          </c:marker>
          <c:dLbls>
            <c:dLbl>
              <c:idx val="0"/>
              <c:layout>
                <c:manualLayout>
                  <c:x val="-4.2489219288183312E-2"/>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7-998B-446D-A261-A107C31CBA71}"/>
                </c:ext>
              </c:extLst>
            </c:dLbl>
            <c:dLbl>
              <c:idx val="1"/>
              <c:layout>
                <c:manualLayout>
                  <c:x val="-2.9426998146330825E-2"/>
                  <c:y val="-2.1586396151162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8-998B-446D-A261-A107C31CBA71}"/>
                </c:ext>
              </c:extLst>
            </c:dLbl>
            <c:dLbl>
              <c:idx val="2"/>
              <c:layout>
                <c:manualLayout>
                  <c:x val="-7.1106531318913704E-4"/>
                  <c:y val="5.396599037790640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9-998B-446D-A261-A107C31CBA71}"/>
                </c:ext>
              </c:extLst>
            </c:dLbl>
            <c:dLbl>
              <c:idx val="3"/>
              <c:layout>
                <c:manualLayout>
                  <c:x val="6.9239995638425492E-3"/>
                  <c:y val="1.88880966322672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98B-446D-A261-A107C31CBA71}"/>
                </c:ext>
              </c:extLst>
            </c:dLbl>
            <c:dLbl>
              <c:idx val="5"/>
              <c:layout>
                <c:manualLayout>
                  <c:x val="-3.3189838775907414E-2"/>
                  <c:y val="-2.53708143425455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98B-446D-A261-A107C31CBA71}"/>
                </c:ext>
              </c:extLst>
            </c:dLbl>
            <c:dLbl>
              <c:idx val="6"/>
              <c:layout>
                <c:manualLayout>
                  <c:x val="-4.6063961053493065E-2"/>
                  <c:y val="1.34914975944766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98B-446D-A261-A107C31CBA71}"/>
                </c:ext>
              </c:extLst>
            </c:dLbl>
            <c:dLbl>
              <c:idx val="7"/>
              <c:layout>
                <c:manualLayout>
                  <c:x val="3.2626825544749168E-3"/>
                  <c:y val="-5.396599037790640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98B-446D-A261-A107C31CBA71}"/>
                </c:ext>
              </c:extLst>
            </c:dLbl>
            <c:dLbl>
              <c:idx val="8"/>
              <c:layout>
                <c:manualLayout>
                  <c:x val="-2.9016766004418638E-2"/>
                  <c:y val="-2.26725148236501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98B-446D-A261-A107C31CBA71}"/>
                </c:ext>
              </c:extLst>
            </c:dLbl>
            <c:dLbl>
              <c:idx val="9"/>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98B-446D-A261-A107C31CBA71}"/>
                </c:ext>
              </c:extLst>
            </c:dLbl>
            <c:dLbl>
              <c:idx val="10"/>
              <c:layout>
                <c:manualLayout>
                  <c:x val="-5.3404488057618632E-2"/>
                  <c:y val="1.34914975944766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98B-446D-A261-A107C31CBA71}"/>
                </c:ext>
              </c:extLst>
            </c:dLbl>
            <c:dLbl>
              <c:idx val="11"/>
              <c:layout>
                <c:manualLayout>
                  <c:x val="-2.5776188548813403E-2"/>
                  <c:y val="2.1586396151162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41-4CB2-B478-BB12B5F895D4}"/>
                </c:ext>
              </c:extLst>
            </c:dLbl>
            <c:dLbl>
              <c:idx val="12"/>
              <c:layout>
                <c:manualLayout>
                  <c:x val="-2.5948065413194013E-2"/>
                  <c:y val="1.34914975944766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399-4BAF-A392-D087014F2D6D}"/>
                </c:ext>
              </c:extLst>
            </c:dLbl>
            <c:dLbl>
              <c:idx val="13"/>
              <c:layout>
                <c:manualLayout>
                  <c:x val="-2.8626951681023031E-2"/>
                  <c:y val="1.88880966322671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98B-446D-A261-A107C31CBA71}"/>
                </c:ext>
              </c:extLst>
            </c:dLbl>
            <c:dLbl>
              <c:idx val="14"/>
              <c:layout>
                <c:manualLayout>
                  <c:x val="-2.6051255625121811E-2"/>
                  <c:y val="2.1586396151162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399-4BAF-A392-D087014F2D6D}"/>
                </c:ext>
              </c:extLst>
            </c:dLbl>
            <c:dLbl>
              <c:idx val="15"/>
              <c:layout>
                <c:manualLayout>
                  <c:x val="-2.4419547046244276E-2"/>
                  <c:y val="1.34914975944765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41-4CB2-B478-BB12B5F895D4}"/>
                </c:ext>
              </c:extLst>
            </c:dLbl>
            <c:dLbl>
              <c:idx val="16"/>
              <c:layout>
                <c:manualLayout>
                  <c:x val="-2.5004077936170124E-2"/>
                  <c:y val="2.4284695670057834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3.8559192408556313E-2"/>
                      <c:h val="3.9948430609509741E-2"/>
                    </c:manualLayout>
                  </c15:layout>
                </c:ext>
                <c:ext xmlns:c16="http://schemas.microsoft.com/office/drawing/2014/chart" uri="{C3380CC4-5D6E-409C-BE32-E72D297353CC}">
                  <c16:uniqueId val="{00000002-613E-4E22-94F3-9372E34E0CD8}"/>
                </c:ext>
              </c:extLst>
            </c:dLbl>
            <c:dLbl>
              <c:idx val="17"/>
              <c:layout>
                <c:manualLayout>
                  <c:x val="-1.2355786994447887E-2"/>
                  <c:y val="1.61897971133719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6F-44E4-AD05-50D369214E1C}"/>
                </c:ext>
              </c:extLst>
            </c:dLbl>
            <c:dLbl>
              <c:idx val="19"/>
              <c:layout>
                <c:manualLayout>
                  <c:x val="-4.0699245077075782E-3"/>
                  <c:y val="-4.9468253051600332E-1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E46-4C8C-8EB1-D1C90A2C7704}"/>
                </c:ext>
              </c:extLst>
            </c:dLbl>
            <c:dLbl>
              <c:idx val="20"/>
              <c:layout>
                <c:manualLayout>
                  <c:x val="-1.2209773523122138E-2"/>
                  <c:y val="1.34914975944765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41-4CB2-B478-BB12B5F895D4}"/>
                </c:ext>
              </c:extLst>
            </c:dLbl>
            <c:dLbl>
              <c:idx val="21"/>
              <c:layout>
                <c:manualLayout>
                  <c:x val="-9.4964905179838847E-3"/>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41-4CB2-B478-BB12B5F895D4}"/>
                </c:ext>
              </c:extLst>
            </c:dLbl>
            <c:dLbl>
              <c:idx val="22"/>
              <c:layout>
                <c:manualLayout>
                  <c:x val="0"/>
                  <c:y val="-1.34914975944766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2F-4950-89EE-2AC382020CB0}"/>
                </c:ext>
              </c:extLst>
            </c:dLbl>
            <c:dLbl>
              <c:idx val="24"/>
              <c:layout>
                <c:manualLayout>
                  <c:x val="-1.7431320228767339E-2"/>
                  <c:y val="-8.0948985566859609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69-47F3-88BD-2703AA55F647}"/>
                </c:ext>
              </c:extLst>
            </c:dLbl>
            <c:dLbl>
              <c:idx val="25"/>
              <c:numFmt formatCode="0.0%" sourceLinked="0"/>
              <c:spPr>
                <a:noFill/>
                <a:ln>
                  <a:noFill/>
                </a:ln>
                <a:effectLst/>
              </c:spPr>
              <c:txPr>
                <a:bodyPr/>
                <a:lstStyle/>
                <a:p>
                  <a:pPr>
                    <a:defRPr sz="700" b="0">
                      <a:solidFill>
                        <a:srgbClr val="FF6600"/>
                      </a:solidFill>
                    </a:defRPr>
                  </a:pPr>
                  <a:endParaRPr lang="ca-ES"/>
                </a:p>
              </c:txPr>
              <c:dLblPos val="r"/>
              <c:showLegendKey val="0"/>
              <c:showVal val="1"/>
              <c:showCatName val="0"/>
              <c:showSerName val="0"/>
              <c:showPercent val="0"/>
              <c:showBubbleSize val="0"/>
              <c:extLst>
                <c:ext xmlns:c16="http://schemas.microsoft.com/office/drawing/2014/chart" uri="{C3380CC4-5D6E-409C-BE32-E72D297353CC}">
                  <c16:uniqueId val="{00000003-3C69-47F3-88BD-2703AA55F647}"/>
                </c:ext>
              </c:extLst>
            </c:dLbl>
            <c:numFmt formatCode="0.0%" sourceLinked="0"/>
            <c:spPr>
              <a:noFill/>
              <a:ln>
                <a:noFill/>
              </a:ln>
              <a:effectLst/>
            </c:spPr>
            <c:txPr>
              <a:bodyPr/>
              <a:lstStyle/>
              <a:p>
                <a:pPr>
                  <a:defRPr sz="700" b="1">
                    <a:solidFill>
                      <a:srgbClr val="FF6600"/>
                    </a:solidFill>
                  </a:defRPr>
                </a:pPr>
                <a:endParaRPr lang="ca-E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Hoja1!$A$2:$A$29</c:f>
              <c:strCache>
                <c:ptCount val="28"/>
                <c:pt idx="0">
                  <c:v>4T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Hoja1!$D$2:$D$29</c:f>
              <c:numCache>
                <c:formatCode>0.00%</c:formatCode>
                <c:ptCount val="28"/>
                <c:pt idx="0" formatCode="General">
                  <c:v>6.8500000000000005E-2</c:v>
                </c:pt>
                <c:pt idx="1">
                  <c:v>0.11415525114155251</c:v>
                </c:pt>
                <c:pt idx="2" formatCode="0%">
                  <c:v>9.5799999999999996E-2</c:v>
                </c:pt>
                <c:pt idx="3" formatCode="0%">
                  <c:v>0.140183</c:v>
                </c:pt>
                <c:pt idx="5" formatCode="0%">
                  <c:v>0.20599999999999999</c:v>
                </c:pt>
                <c:pt idx="6" formatCode="0%">
                  <c:v>0.1305</c:v>
                </c:pt>
                <c:pt idx="7" formatCode="0%">
                  <c:v>9.2549999999999993E-2</c:v>
                </c:pt>
                <c:pt idx="8" formatCode="0%">
                  <c:v>0.15</c:v>
                </c:pt>
                <c:pt idx="9" formatCode="0%">
                  <c:v>0.151</c:v>
                </c:pt>
                <c:pt idx="10">
                  <c:v>0.12989999999999999</c:v>
                </c:pt>
                <c:pt idx="11">
                  <c:v>0.1275</c:v>
                </c:pt>
                <c:pt idx="12">
                  <c:v>0.1565</c:v>
                </c:pt>
                <c:pt idx="13">
                  <c:v>0.2235</c:v>
                </c:pt>
                <c:pt idx="14">
                  <c:v>0.219</c:v>
                </c:pt>
                <c:pt idx="15">
                  <c:v>0.20549999999999999</c:v>
                </c:pt>
                <c:pt idx="16">
                  <c:v>0.26580000000000004</c:v>
                </c:pt>
                <c:pt idx="17">
                  <c:v>0.19800000000000001</c:v>
                </c:pt>
                <c:pt idx="18">
                  <c:v>0.19400000000000001</c:v>
                </c:pt>
                <c:pt idx="19">
                  <c:v>0.17899999999999999</c:v>
                </c:pt>
                <c:pt idx="20">
                  <c:v>0.1525</c:v>
                </c:pt>
                <c:pt idx="21">
                  <c:v>0.16249999999999998</c:v>
                </c:pt>
                <c:pt idx="22">
                  <c:v>0.17899999999999999</c:v>
                </c:pt>
                <c:pt idx="23">
                  <c:v>0.16649999999999998</c:v>
                </c:pt>
                <c:pt idx="24">
                  <c:v>4.7E-2</c:v>
                </c:pt>
                <c:pt idx="25">
                  <c:v>4.7500000000000001E-2</c:v>
                </c:pt>
                <c:pt idx="26">
                  <c:v>-0.1105</c:v>
                </c:pt>
                <c:pt idx="27">
                  <c:v>5.1999999999999998E-2</c:v>
                </c:pt>
              </c:numCache>
            </c:numRef>
          </c:val>
          <c:smooth val="0"/>
          <c:extLst>
            <c:ext xmlns:c16="http://schemas.microsoft.com/office/drawing/2014/chart" uri="{C3380CC4-5D6E-409C-BE32-E72D297353CC}">
              <c16:uniqueId val="{00000012-998B-446D-A261-A107C31CBA71}"/>
            </c:ext>
          </c:extLst>
        </c:ser>
        <c:dLbls>
          <c:showLegendKey val="0"/>
          <c:showVal val="1"/>
          <c:showCatName val="0"/>
          <c:showSerName val="0"/>
          <c:showPercent val="0"/>
          <c:showBubbleSize val="0"/>
        </c:dLbls>
        <c:marker val="1"/>
        <c:smooth val="0"/>
        <c:axId val="362744160"/>
        <c:axId val="362744552"/>
      </c:lineChart>
      <c:catAx>
        <c:axId val="362744160"/>
        <c:scaling>
          <c:orientation val="minMax"/>
        </c:scaling>
        <c:delete val="0"/>
        <c:axPos val="b"/>
        <c:numFmt formatCode="General" sourceLinked="1"/>
        <c:majorTickMark val="out"/>
        <c:minorTickMark val="none"/>
        <c:tickLblPos val="nextTo"/>
        <c:spPr>
          <a:ln>
            <a:solidFill>
              <a:schemeClr val="tx1"/>
            </a:solidFill>
          </a:ln>
        </c:spPr>
        <c:txPr>
          <a:bodyPr/>
          <a:lstStyle/>
          <a:p>
            <a:pPr>
              <a:defRPr sz="900" b="1">
                <a:solidFill>
                  <a:srgbClr val="7F7F7F"/>
                </a:solidFill>
              </a:defRPr>
            </a:pPr>
            <a:endParaRPr lang="ca-ES"/>
          </a:p>
        </c:txPr>
        <c:crossAx val="362744552"/>
        <c:crossesAt val="-0.4"/>
        <c:auto val="1"/>
        <c:lblAlgn val="ctr"/>
        <c:lblOffset val="100"/>
        <c:noMultiLvlLbl val="0"/>
      </c:catAx>
      <c:valAx>
        <c:axId val="362744552"/>
        <c:scaling>
          <c:orientation val="minMax"/>
          <c:max val="0.60000000000000009"/>
          <c:min val="-0.2"/>
        </c:scaling>
        <c:delete val="0"/>
        <c:axPos val="l"/>
        <c:majorGridlines>
          <c:spPr>
            <a:ln w="6350">
              <a:prstDash val="dash"/>
            </a:ln>
          </c:spPr>
        </c:majorGridlines>
        <c:numFmt formatCode="0%" sourceLinked="0"/>
        <c:majorTickMark val="out"/>
        <c:minorTickMark val="none"/>
        <c:tickLblPos val="nextTo"/>
        <c:crossAx val="362744160"/>
        <c:crosses val="autoZero"/>
        <c:crossBetween val="between"/>
        <c:majorUnit val="0.2"/>
      </c:valAx>
    </c:plotArea>
    <c:legend>
      <c:legendPos val="t"/>
      <c:layout>
        <c:manualLayout>
          <c:xMode val="edge"/>
          <c:yMode val="edge"/>
          <c:x val="0.61861838870540864"/>
          <c:y val="6.4759188453487687E-2"/>
          <c:w val="0.36118024330106402"/>
          <c:h val="7.4988080739920457E-2"/>
        </c:manualLayout>
      </c:layout>
      <c:overlay val="0"/>
      <c:spPr>
        <a:solidFill>
          <a:schemeClr val="bg1"/>
        </a:solidFill>
        <a:ln>
          <a:solidFill>
            <a:schemeClr val="tx1">
              <a:tint val="75000"/>
              <a:shade val="95000"/>
              <a:satMod val="105000"/>
            </a:schemeClr>
          </a:solidFill>
        </a:ln>
      </c:spPr>
    </c:legend>
    <c:plotVisOnly val="1"/>
    <c:dispBlanksAs val="gap"/>
    <c:showDLblsOverMax val="0"/>
  </c:chart>
  <c:txPr>
    <a:bodyPr/>
    <a:lstStyle/>
    <a:p>
      <a:pPr>
        <a:defRPr sz="1000">
          <a:latin typeface="Century Gothic" pitchFamily="34" charset="0"/>
        </a:defRPr>
      </a:pPr>
      <a:endParaRPr lang="ca-ES"/>
    </a:p>
  </c:txPr>
  <c:externalData r:id="rId1">
    <c:autoUpdate val="0"/>
  </c:externalData>
</c:chartSpace>
</file>

<file path=ppt/charts/chart1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manualLayout>
          <c:layoutTarget val="inner"/>
          <c:xMode val="edge"/>
          <c:yMode val="edge"/>
          <c:x val="6.1900141325873938E-2"/>
          <c:y val="9.1340200753484202E-2"/>
          <c:w val="0.9128255557724646"/>
          <c:h val="0.62906974128233961"/>
        </c:manualLayout>
      </c:layout>
      <c:lineChart>
        <c:grouping val="standard"/>
        <c:varyColors val="0"/>
        <c:ser>
          <c:idx val="1"/>
          <c:order val="0"/>
          <c:tx>
            <c:strRef>
              <c:f>Hoja1!$B$1</c:f>
              <c:strCache>
                <c:ptCount val="1"/>
                <c:pt idx="0">
                  <c:v>Situació </c:v>
                </c:pt>
              </c:strCache>
            </c:strRef>
          </c:tx>
          <c:spPr>
            <a:ln>
              <a:solidFill>
                <a:srgbClr val="002060"/>
              </a:solidFill>
            </a:ln>
          </c:spPr>
          <c:marker>
            <c:symbol val="circle"/>
            <c:size val="6"/>
            <c:spPr>
              <a:solidFill>
                <a:srgbClr val="002060"/>
              </a:solidFill>
              <a:ln>
                <a:solidFill>
                  <a:srgbClr val="002060"/>
                </a:solidFill>
              </a:ln>
            </c:spPr>
          </c:marker>
          <c:dLbls>
            <c:dLbl>
              <c:idx val="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B399-4BAF-A392-D087014F2D6D}"/>
                </c:ext>
              </c:extLst>
            </c:dLbl>
            <c:dLbl>
              <c:idx val="3"/>
              <c:layout>
                <c:manualLayout>
                  <c:x val="-2.4009361586794158E-2"/>
                  <c:y val="-3.37691122467104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998B-446D-A261-A107C31CBA71}"/>
                </c:ext>
              </c:extLst>
            </c:dLbl>
            <c:dLbl>
              <c:idx val="12"/>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B399-4BAF-A392-D087014F2D6D}"/>
                </c:ext>
              </c:extLst>
            </c:dLbl>
            <c:dLbl>
              <c:idx val="13"/>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613E-4E22-94F3-9372E34E0CD8}"/>
                </c:ext>
              </c:extLst>
            </c:dLbl>
            <c:dLbl>
              <c:idx val="15"/>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566F-44E4-AD05-50D369214E1C}"/>
                </c:ext>
              </c:extLst>
            </c:dLbl>
            <c:dLbl>
              <c:idx val="16"/>
              <c:layout>
                <c:manualLayout>
                  <c:x val="-6.5932777024859546E-3"/>
                  <c:y val="-2.589687651646562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0E46-4C8C-8EB1-D1C90A2C7704}"/>
                </c:ext>
              </c:extLst>
            </c:dLbl>
            <c:dLbl>
              <c:idx val="17"/>
              <c:layout>
                <c:manualLayout>
                  <c:x val="-2.5586258738453726E-2"/>
                  <c:y val="2.537081434254551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818-4CB1-B3C2-3AEAAD757D3E}"/>
                </c:ext>
              </c:extLst>
            </c:dLbl>
            <c:dLbl>
              <c:idx val="20"/>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702F-4950-89EE-2AC382020CB0}"/>
                </c:ext>
              </c:extLst>
            </c:dLbl>
            <c:dLbl>
              <c:idx val="22"/>
              <c:numFmt formatCode="0.0%" sourceLinked="0"/>
              <c:spPr>
                <a:noFill/>
                <a:ln>
                  <a:noFill/>
                </a:ln>
                <a:effectLst/>
              </c:spPr>
              <c:txPr>
                <a:bodyPr/>
                <a:lstStyle/>
                <a:p>
                  <a:pPr>
                    <a:defRPr sz="700" b="0">
                      <a:solidFill>
                        <a:srgbClr val="002060"/>
                      </a:solidFill>
                    </a:defRPr>
                  </a:pPr>
                  <a:endParaRPr lang="ca-ES"/>
                </a:p>
              </c:txPr>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3C69-47F3-88BD-2703AA55F647}"/>
                </c:ext>
              </c:extLst>
            </c:dLbl>
            <c:dLbl>
              <c:idx val="23"/>
              <c:numFmt formatCode="0.0%" sourceLinked="0"/>
              <c:spPr>
                <a:noFill/>
                <a:ln>
                  <a:noFill/>
                </a:ln>
                <a:effectLst/>
              </c:spPr>
              <c:txPr>
                <a:bodyPr/>
                <a:lstStyle/>
                <a:p>
                  <a:pPr>
                    <a:defRPr sz="700" b="0">
                      <a:solidFill>
                        <a:srgbClr val="002060"/>
                      </a:solidFill>
                    </a:defRPr>
                  </a:pPr>
                  <a:endParaRPr lang="ca-ES"/>
                </a:p>
              </c:txPr>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FE72-4536-BC15-6C621545AE4E}"/>
                </c:ext>
              </c:extLst>
            </c:dLbl>
            <c:dLbl>
              <c:idx val="25"/>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F86-48BE-B6E8-49DBD15A3AB2}"/>
                </c:ext>
              </c:extLst>
            </c:dLbl>
            <c:numFmt formatCode="0.0%" sourceLinked="0"/>
            <c:spPr>
              <a:noFill/>
              <a:ln>
                <a:noFill/>
              </a:ln>
              <a:effectLst/>
            </c:spPr>
            <c:txPr>
              <a:bodyPr/>
              <a:lstStyle/>
              <a:p>
                <a:pPr>
                  <a:defRPr sz="700">
                    <a:solidFill>
                      <a:srgbClr val="002060"/>
                    </a:solidFill>
                  </a:defRPr>
                </a:pPr>
                <a:endParaRPr lang="ca-ES"/>
              </a:p>
            </c:txPr>
            <c:dLblPos val="b"/>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Hoja1!$A$2:$A$30</c:f>
              <c:strCache>
                <c:ptCount val="26"/>
                <c:pt idx="0">
                  <c:v>3T 
2014</c:v>
                </c:pt>
                <c:pt idx="1">
                  <c:v>4T 
2014</c:v>
                </c:pt>
                <c:pt idx="2">
                  <c:v>1T 
2015</c:v>
                </c:pt>
                <c:pt idx="3">
                  <c:v>2T 
2015</c:v>
                </c:pt>
                <c:pt idx="4">
                  <c:v>3T 
2015</c:v>
                </c:pt>
                <c:pt idx="5">
                  <c:v>4T 
2015</c:v>
                </c:pt>
                <c:pt idx="6">
                  <c:v>1T 
2016</c:v>
                </c:pt>
                <c:pt idx="7">
                  <c:v>2T 
2016</c:v>
                </c:pt>
                <c:pt idx="8">
                  <c:v>3T 
2016</c:v>
                </c:pt>
                <c:pt idx="9">
                  <c:v>4T 
2016</c:v>
                </c:pt>
                <c:pt idx="10">
                  <c:v>1T 
2017</c:v>
                </c:pt>
                <c:pt idx="11">
                  <c:v>2T 
2017</c:v>
                </c:pt>
                <c:pt idx="12">
                  <c:v>3T 
2017</c:v>
                </c:pt>
                <c:pt idx="13">
                  <c:v>4T 
2017</c:v>
                </c:pt>
                <c:pt idx="14">
                  <c:v>1T 
2018</c:v>
                </c:pt>
                <c:pt idx="15">
                  <c:v>2T 
2018</c:v>
                </c:pt>
                <c:pt idx="16">
                  <c:v>3T 
2018</c:v>
                </c:pt>
                <c:pt idx="17">
                  <c:v>4T 
2018</c:v>
                </c:pt>
                <c:pt idx="18">
                  <c:v>1T 
2019</c:v>
                </c:pt>
                <c:pt idx="19">
                  <c:v>2T 
2019</c:v>
                </c:pt>
                <c:pt idx="20">
                  <c:v>3T 
2019</c:v>
                </c:pt>
                <c:pt idx="21">
                  <c:v>4T 
2019</c:v>
                </c:pt>
                <c:pt idx="22">
                  <c:v>1T 
2020</c:v>
                </c:pt>
                <c:pt idx="23">
                  <c:v>1T (BIS)</c:v>
                </c:pt>
                <c:pt idx="24">
                  <c:v>2T 
2020</c:v>
                </c:pt>
                <c:pt idx="25">
                  <c:v>3T 
2020</c:v>
                </c:pt>
              </c:strCache>
            </c:strRef>
          </c:cat>
          <c:val>
            <c:numRef>
              <c:f>Hoja1!$B$2:$B$30</c:f>
              <c:numCache>
                <c:formatCode>General</c:formatCode>
                <c:ptCount val="26"/>
                <c:pt idx="0">
                  <c:v>0.14810000000000004</c:v>
                </c:pt>
                <c:pt idx="2" formatCode="0%">
                  <c:v>0.124</c:v>
                </c:pt>
                <c:pt idx="3" formatCode="0%">
                  <c:v>0.1555</c:v>
                </c:pt>
                <c:pt idx="4" formatCode="0%">
                  <c:v>8.4599999999999995E-2</c:v>
                </c:pt>
                <c:pt idx="5" formatCode="0%">
                  <c:v>7.0999999999999994E-2</c:v>
                </c:pt>
                <c:pt idx="6" formatCode="0%">
                  <c:v>7.9000000000000001E-2</c:v>
                </c:pt>
                <c:pt idx="7" formatCode="0.00%">
                  <c:v>9.6000000000000002E-2</c:v>
                </c:pt>
                <c:pt idx="8" formatCode="0.00%">
                  <c:v>0.112</c:v>
                </c:pt>
                <c:pt idx="9" formatCode="0.00%">
                  <c:v>0.121</c:v>
                </c:pt>
                <c:pt idx="10" formatCode="0.00%">
                  <c:v>0.20300000000000001</c:v>
                </c:pt>
                <c:pt idx="11" formatCode="0.00%">
                  <c:v>0.183</c:v>
                </c:pt>
                <c:pt idx="12" formatCode="0.00%">
                  <c:v>0.23899999999999999</c:v>
                </c:pt>
                <c:pt idx="13" formatCode="0.00%">
                  <c:v>0.31730000000000003</c:v>
                </c:pt>
                <c:pt idx="14" formatCode="0.00%">
                  <c:v>0.18770000000000001</c:v>
                </c:pt>
                <c:pt idx="15" formatCode="0.00%">
                  <c:v>0.21099999999999999</c:v>
                </c:pt>
                <c:pt idx="16" formatCode="0.00%">
                  <c:v>0.22</c:v>
                </c:pt>
                <c:pt idx="17" formatCode="0.00%">
                  <c:v>0.14199999999999999</c:v>
                </c:pt>
                <c:pt idx="18" formatCode="0.00%">
                  <c:v>0.14699999999999999</c:v>
                </c:pt>
                <c:pt idx="19" formatCode="0.00%">
                  <c:v>0.17499999999999999</c:v>
                </c:pt>
                <c:pt idx="20" formatCode="0.00%">
                  <c:v>0.246</c:v>
                </c:pt>
                <c:pt idx="21" formatCode="0.00%">
                  <c:v>1.7000000000000001E-2</c:v>
                </c:pt>
                <c:pt idx="22" formatCode="0.00%">
                  <c:v>6.3E-2</c:v>
                </c:pt>
                <c:pt idx="23" formatCode="0.00%">
                  <c:v>-6.3E-2</c:v>
                </c:pt>
                <c:pt idx="24" formatCode="0.00%">
                  <c:v>-0.17</c:v>
                </c:pt>
                <c:pt idx="25" formatCode="0.00%">
                  <c:v>7.8E-2</c:v>
                </c:pt>
              </c:numCache>
            </c:numRef>
          </c:val>
          <c:smooth val="0"/>
          <c:extLst>
            <c:ext xmlns:c16="http://schemas.microsoft.com/office/drawing/2014/chart" uri="{C3380CC4-5D6E-409C-BE32-E72D297353CC}">
              <c16:uniqueId val="{00000004-998B-446D-A261-A107C31CBA71}"/>
            </c:ext>
          </c:extLst>
        </c:ser>
        <c:ser>
          <c:idx val="2"/>
          <c:order val="1"/>
          <c:tx>
            <c:strRef>
              <c:f>Hoja1!$C$1</c:f>
              <c:strCache>
                <c:ptCount val="1"/>
                <c:pt idx="0">
                  <c:v>Expectatives</c:v>
                </c:pt>
              </c:strCache>
            </c:strRef>
          </c:tx>
          <c:spPr>
            <a:ln w="31750">
              <a:solidFill>
                <a:srgbClr val="6B5C4F"/>
              </a:solidFill>
            </a:ln>
          </c:spPr>
          <c:marker>
            <c:symbol val="circle"/>
            <c:size val="6"/>
            <c:spPr>
              <a:solidFill>
                <a:srgbClr val="6B5C4F"/>
              </a:solidFill>
              <a:ln>
                <a:solidFill>
                  <a:srgbClr val="6B5C4F"/>
                </a:solidFill>
              </a:ln>
            </c:spPr>
          </c:marker>
          <c:dLbls>
            <c:dLbl>
              <c:idx val="0"/>
              <c:layout>
                <c:manualLayout>
                  <c:x val="-2.015969272817722E-2"/>
                  <c:y val="1.997421530475477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B399-4BAF-A392-D087014F2D6D}"/>
                </c:ext>
              </c:extLst>
            </c:dLbl>
            <c:dLbl>
              <c:idx val="3"/>
              <c:layout>
                <c:manualLayout>
                  <c:x val="-3.2166067972981452E-2"/>
                  <c:y val="2.55934771689865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998B-446D-A261-A107C31CBA71}"/>
                </c:ext>
              </c:extLst>
            </c:dLbl>
            <c:dLbl>
              <c:idx val="12"/>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4-B399-4BAF-A392-D087014F2D6D}"/>
                </c:ext>
              </c:extLst>
            </c:dLbl>
            <c:dLbl>
              <c:idx val="13"/>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613E-4E22-94F3-9372E34E0CD8}"/>
                </c:ext>
              </c:extLst>
            </c:dLbl>
            <c:dLbl>
              <c:idx val="15"/>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566F-44E4-AD05-50D369214E1C}"/>
                </c:ext>
              </c:extLst>
            </c:dLbl>
            <c:dLbl>
              <c:idx val="16"/>
              <c:layout>
                <c:manualLayout>
                  <c:x val="-2.1516334230746347E-2"/>
                  <c:y val="1.5103678440884295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0E46-4C8C-8EB1-D1C90A2C7704}"/>
                </c:ext>
              </c:extLst>
            </c:dLbl>
            <c:dLbl>
              <c:idx val="17"/>
              <c:layout>
                <c:manualLayout>
                  <c:x val="-2.1516334230746347E-2"/>
                  <c:y val="-3.346571289923147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818-4CB1-B3C2-3AEAAD757D3E}"/>
                </c:ext>
              </c:extLst>
            </c:dLbl>
            <c:dLbl>
              <c:idx val="20"/>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702F-4950-89EE-2AC382020CB0}"/>
                </c:ext>
              </c:extLst>
            </c:dLbl>
            <c:dLbl>
              <c:idx val="22"/>
              <c:numFmt formatCode="0.0%" sourceLinked="0"/>
              <c:spPr>
                <a:noFill/>
                <a:ln>
                  <a:noFill/>
                </a:ln>
                <a:effectLst/>
              </c:spPr>
              <c:txPr>
                <a:bodyPr/>
                <a:lstStyle/>
                <a:p>
                  <a:pPr>
                    <a:defRPr sz="700" b="0">
                      <a:solidFill>
                        <a:srgbClr val="6B5C4F"/>
                      </a:solidFill>
                    </a:defRPr>
                  </a:pPr>
                  <a:endParaRPr lang="ca-ES"/>
                </a:p>
              </c:txPr>
              <c:dLblPos val="b"/>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3C69-47F3-88BD-2703AA55F647}"/>
                </c:ext>
              </c:extLst>
            </c:dLbl>
            <c:dLbl>
              <c:idx val="23"/>
              <c:numFmt formatCode="0.0%" sourceLinked="0"/>
              <c:spPr>
                <a:noFill/>
                <a:ln>
                  <a:noFill/>
                </a:ln>
                <a:effectLst/>
              </c:spPr>
              <c:txPr>
                <a:bodyPr/>
                <a:lstStyle/>
                <a:p>
                  <a:pPr>
                    <a:defRPr sz="700" b="1">
                      <a:solidFill>
                        <a:srgbClr val="6B5C4F"/>
                      </a:solidFill>
                    </a:defRPr>
                  </a:pPr>
                  <a:endParaRPr lang="ca-ES"/>
                </a:p>
              </c:txPr>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FE72-4536-BC15-6C621545AE4E}"/>
                </c:ext>
              </c:extLst>
            </c:dLbl>
            <c:dLbl>
              <c:idx val="25"/>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F86-48BE-B6E8-49DBD15A3AB2}"/>
                </c:ext>
              </c:extLst>
            </c:dLbl>
            <c:numFmt formatCode="0.0%" sourceLinked="0"/>
            <c:spPr>
              <a:noFill/>
              <a:ln>
                <a:noFill/>
              </a:ln>
              <a:effectLst/>
            </c:spPr>
            <c:txPr>
              <a:bodyPr/>
              <a:lstStyle/>
              <a:p>
                <a:pPr>
                  <a:defRPr sz="700">
                    <a:solidFill>
                      <a:srgbClr val="6B5C4F"/>
                    </a:solidFill>
                  </a:defRPr>
                </a:pPr>
                <a:endParaRPr lang="ca-ES"/>
              </a:p>
            </c:txPr>
            <c:dLblPos val="t"/>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Hoja1!$A$2:$A$30</c:f>
              <c:strCache>
                <c:ptCount val="26"/>
                <c:pt idx="0">
                  <c:v>3T 
2014</c:v>
                </c:pt>
                <c:pt idx="1">
                  <c:v>4T 
2014</c:v>
                </c:pt>
                <c:pt idx="2">
                  <c:v>1T 
2015</c:v>
                </c:pt>
                <c:pt idx="3">
                  <c:v>2T 
2015</c:v>
                </c:pt>
                <c:pt idx="4">
                  <c:v>3T 
2015</c:v>
                </c:pt>
                <c:pt idx="5">
                  <c:v>4T 
2015</c:v>
                </c:pt>
                <c:pt idx="6">
                  <c:v>1T 
2016</c:v>
                </c:pt>
                <c:pt idx="7">
                  <c:v>2T 
2016</c:v>
                </c:pt>
                <c:pt idx="8">
                  <c:v>3T 
2016</c:v>
                </c:pt>
                <c:pt idx="9">
                  <c:v>4T 
2016</c:v>
                </c:pt>
                <c:pt idx="10">
                  <c:v>1T 
2017</c:v>
                </c:pt>
                <c:pt idx="11">
                  <c:v>2T 
2017</c:v>
                </c:pt>
                <c:pt idx="12">
                  <c:v>3T 
2017</c:v>
                </c:pt>
                <c:pt idx="13">
                  <c:v>4T 
2017</c:v>
                </c:pt>
                <c:pt idx="14">
                  <c:v>1T 
2018</c:v>
                </c:pt>
                <c:pt idx="15">
                  <c:v>2T 
2018</c:v>
                </c:pt>
                <c:pt idx="16">
                  <c:v>3T 
2018</c:v>
                </c:pt>
                <c:pt idx="17">
                  <c:v>4T 
2018</c:v>
                </c:pt>
                <c:pt idx="18">
                  <c:v>1T 
2019</c:v>
                </c:pt>
                <c:pt idx="19">
                  <c:v>2T 
2019</c:v>
                </c:pt>
                <c:pt idx="20">
                  <c:v>3T 
2019</c:v>
                </c:pt>
                <c:pt idx="21">
                  <c:v>4T 
2019</c:v>
                </c:pt>
                <c:pt idx="22">
                  <c:v>1T 
2020</c:v>
                </c:pt>
                <c:pt idx="23">
                  <c:v>1T (BIS)</c:v>
                </c:pt>
                <c:pt idx="24">
                  <c:v>2T 
2020</c:v>
                </c:pt>
                <c:pt idx="25">
                  <c:v>3T 
2020</c:v>
                </c:pt>
              </c:strCache>
            </c:strRef>
          </c:cat>
          <c:val>
            <c:numRef>
              <c:f>Hoja1!$C$2:$C$30</c:f>
              <c:numCache>
                <c:formatCode>General</c:formatCode>
                <c:ptCount val="26"/>
                <c:pt idx="0" formatCode="0%">
                  <c:v>0.13226599999999999</c:v>
                </c:pt>
                <c:pt idx="2" formatCode="0%">
                  <c:v>0.28799999999999998</c:v>
                </c:pt>
                <c:pt idx="3" formatCode="0%">
                  <c:v>0.1055</c:v>
                </c:pt>
                <c:pt idx="4" formatCode="0%">
                  <c:v>0.10050000000000001</c:v>
                </c:pt>
                <c:pt idx="5" formatCode="0%">
                  <c:v>0.22</c:v>
                </c:pt>
                <c:pt idx="6" formatCode="0%">
                  <c:v>0.223</c:v>
                </c:pt>
                <c:pt idx="7" formatCode="0.00%">
                  <c:v>0.1638</c:v>
                </c:pt>
                <c:pt idx="8" formatCode="0.00%">
                  <c:v>0.14299999999999999</c:v>
                </c:pt>
                <c:pt idx="9" formatCode="0.00%">
                  <c:v>0.192</c:v>
                </c:pt>
                <c:pt idx="10" formatCode="0.00%">
                  <c:v>0.24399999999999999</c:v>
                </c:pt>
                <c:pt idx="11" formatCode="0.00%">
                  <c:v>0.255</c:v>
                </c:pt>
                <c:pt idx="12" formatCode="0.00%">
                  <c:v>0.17199999999999999</c:v>
                </c:pt>
                <c:pt idx="13" formatCode="0.00%">
                  <c:v>0.21429999999999999</c:v>
                </c:pt>
                <c:pt idx="14" formatCode="0.00%">
                  <c:v>0.20830000000000001</c:v>
                </c:pt>
                <c:pt idx="15" formatCode="0.00%">
                  <c:v>0.17699999999999999</c:v>
                </c:pt>
                <c:pt idx="16" formatCode="0.00%">
                  <c:v>0.13800000000000001</c:v>
                </c:pt>
                <c:pt idx="17" formatCode="0.00%">
                  <c:v>0.16300000000000001</c:v>
                </c:pt>
                <c:pt idx="18" formatCode="0.00%">
                  <c:v>0.17799999999999999</c:v>
                </c:pt>
                <c:pt idx="19" formatCode="0.00%">
                  <c:v>0.183</c:v>
                </c:pt>
                <c:pt idx="20" formatCode="0.00%">
                  <c:v>8.6999999999999994E-2</c:v>
                </c:pt>
                <c:pt idx="21" formatCode="0.00%">
                  <c:v>7.6999999999999999E-2</c:v>
                </c:pt>
                <c:pt idx="22" formatCode="0.00%">
                  <c:v>3.2000000000000001E-2</c:v>
                </c:pt>
                <c:pt idx="23" formatCode="0.00%">
                  <c:v>-0.20699999999999999</c:v>
                </c:pt>
                <c:pt idx="24" formatCode="0.00%">
                  <c:v>-5.0999999999999997E-2</c:v>
                </c:pt>
                <c:pt idx="25" formatCode="0.00%">
                  <c:v>2.5999999999999999E-2</c:v>
                </c:pt>
              </c:numCache>
            </c:numRef>
          </c:val>
          <c:smooth val="0"/>
          <c:extLst>
            <c:ext xmlns:c16="http://schemas.microsoft.com/office/drawing/2014/chart" uri="{C3380CC4-5D6E-409C-BE32-E72D297353CC}">
              <c16:uniqueId val="{00000006-998B-446D-A261-A107C31CBA71}"/>
            </c:ext>
          </c:extLst>
        </c:ser>
        <c:ser>
          <c:idx val="3"/>
          <c:order val="2"/>
          <c:tx>
            <c:strRef>
              <c:f>Hoja1!$D$1</c:f>
              <c:strCache>
                <c:ptCount val="1"/>
                <c:pt idx="0">
                  <c:v>ICE</c:v>
                </c:pt>
              </c:strCache>
            </c:strRef>
          </c:tx>
          <c:spPr>
            <a:ln w="31750">
              <a:solidFill>
                <a:srgbClr val="FF6600"/>
              </a:solidFill>
            </a:ln>
          </c:spPr>
          <c:marker>
            <c:symbol val="circle"/>
            <c:size val="6"/>
            <c:spPr>
              <a:solidFill>
                <a:srgbClr val="FF6600"/>
              </a:solidFill>
              <a:ln>
                <a:solidFill>
                  <a:srgbClr val="FF6600"/>
                </a:solidFill>
              </a:ln>
            </c:spPr>
          </c:marker>
          <c:dLbls>
            <c:dLbl>
              <c:idx val="0"/>
              <c:layout>
                <c:manualLayout>
                  <c:x val="6.9239995638425492E-3"/>
                  <c:y val="1.8888096632267249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A-998B-446D-A261-A107C31CBA71}"/>
                </c:ext>
              </c:extLst>
            </c:dLbl>
            <c:dLbl>
              <c:idx val="2"/>
              <c:layout>
                <c:manualLayout>
                  <c:x val="-3.3189838775907414E-2"/>
                  <c:y val="-2.537081434254556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B-998B-446D-A261-A107C31CBA71}"/>
                </c:ext>
              </c:extLst>
            </c:dLbl>
            <c:dLbl>
              <c:idx val="3"/>
              <c:layout>
                <c:manualLayout>
                  <c:x val="-4.6063961053493065E-2"/>
                  <c:y val="1.34914975944766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C-998B-446D-A261-A107C31CBA71}"/>
                </c:ext>
              </c:extLst>
            </c:dLbl>
            <c:dLbl>
              <c:idx val="4"/>
              <c:layout>
                <c:manualLayout>
                  <c:x val="3.2626825544749168E-3"/>
                  <c:y val="-5.3965990377906406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998B-446D-A261-A107C31CBA71}"/>
                </c:ext>
              </c:extLst>
            </c:dLbl>
            <c:dLbl>
              <c:idx val="5"/>
              <c:layout>
                <c:manualLayout>
                  <c:x val="-2.9016766004418638E-2"/>
                  <c:y val="-2.267251482365014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E-998B-446D-A261-A107C31CBA71}"/>
                </c:ext>
              </c:extLst>
            </c:dLbl>
            <c:dLbl>
              <c:idx val="6"/>
              <c:dLblPos val="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F-998B-446D-A261-A107C31CBA71}"/>
                </c:ext>
              </c:extLst>
            </c:dLbl>
            <c:dLbl>
              <c:idx val="7"/>
              <c:layout>
                <c:manualLayout>
                  <c:x val="-5.3404488057618632E-2"/>
                  <c:y val="1.3491497594476601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998B-446D-A261-A107C31CBA71}"/>
                </c:ext>
              </c:extLst>
            </c:dLbl>
            <c:dLbl>
              <c:idx val="8"/>
              <c:layout>
                <c:manualLayout>
                  <c:x val="-2.5776188548813403E-2"/>
                  <c:y val="2.1586396151162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2341-4CB2-B478-BB12B5F895D4}"/>
                </c:ext>
              </c:extLst>
            </c:dLbl>
            <c:dLbl>
              <c:idx val="9"/>
              <c:layout>
                <c:manualLayout>
                  <c:x val="-2.5948065413194013E-2"/>
                  <c:y val="1.34914975944766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5-B399-4BAF-A392-D087014F2D6D}"/>
                </c:ext>
              </c:extLst>
            </c:dLbl>
            <c:dLbl>
              <c:idx val="10"/>
              <c:layout>
                <c:manualLayout>
                  <c:x val="-2.8626951681023031E-2"/>
                  <c:y val="1.8888096632267194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1-998B-446D-A261-A107C31CBA71}"/>
                </c:ext>
              </c:extLst>
            </c:dLbl>
            <c:dLbl>
              <c:idx val="11"/>
              <c:layout>
                <c:manualLayout>
                  <c:x val="-2.6051255625121811E-2"/>
                  <c:y val="2.158639615116256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6-B399-4BAF-A392-D087014F2D6D}"/>
                </c:ext>
              </c:extLst>
            </c:dLbl>
            <c:dLbl>
              <c:idx val="12"/>
              <c:layout>
                <c:manualLayout>
                  <c:x val="-2.4419547046244276E-2"/>
                  <c:y val="1.34914975944765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1-2341-4CB2-B478-BB12B5F895D4}"/>
                </c:ext>
              </c:extLst>
            </c:dLbl>
            <c:dLbl>
              <c:idx val="13"/>
              <c:layout>
                <c:manualLayout>
                  <c:x val="-2.5004077936170124E-2"/>
                  <c:y val="2.4284695670057834E-2"/>
                </c:manualLayout>
              </c:layout>
              <c:dLblPos val="r"/>
              <c:showLegendKey val="0"/>
              <c:showVal val="1"/>
              <c:showCatName val="0"/>
              <c:showSerName val="0"/>
              <c:showPercent val="0"/>
              <c:showBubbleSize val="0"/>
              <c:extLst>
                <c:ext xmlns:c15="http://schemas.microsoft.com/office/drawing/2012/chart" uri="{CE6537A1-D6FC-4f65-9D91-7224C49458BB}">
                  <c15:layout>
                    <c:manualLayout>
                      <c:w val="3.8559192408556313E-2"/>
                      <c:h val="3.9948430609509741E-2"/>
                    </c:manualLayout>
                  </c15:layout>
                </c:ext>
                <c:ext xmlns:c16="http://schemas.microsoft.com/office/drawing/2014/chart" uri="{C3380CC4-5D6E-409C-BE32-E72D297353CC}">
                  <c16:uniqueId val="{00000002-613E-4E22-94F3-9372E34E0CD8}"/>
                </c:ext>
              </c:extLst>
            </c:dLbl>
            <c:dLbl>
              <c:idx val="14"/>
              <c:layout>
                <c:manualLayout>
                  <c:x val="-1.2355786994447887E-2"/>
                  <c:y val="1.618979711337192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566F-44E4-AD05-50D369214E1C}"/>
                </c:ext>
              </c:extLst>
            </c:dLbl>
            <c:dLbl>
              <c:idx val="16"/>
              <c:layout>
                <c:manualLayout>
                  <c:x val="-4.0699245077075782E-3"/>
                  <c:y val="-4.9468253051600332E-17"/>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0E46-4C8C-8EB1-D1C90A2C7704}"/>
                </c:ext>
              </c:extLst>
            </c:dLbl>
            <c:dLbl>
              <c:idx val="17"/>
              <c:layout>
                <c:manualLayout>
                  <c:x val="-1.2209773523122138E-2"/>
                  <c:y val="1.3491497594476553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2341-4CB2-B478-BB12B5F895D4}"/>
                </c:ext>
              </c:extLst>
            </c:dLbl>
            <c:dLbl>
              <c:idx val="18"/>
              <c:layout>
                <c:manualLayout>
                  <c:x val="-9.4964905179838847E-3"/>
                  <c:y val="0"/>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3-2341-4CB2-B478-BB12B5F895D4}"/>
                </c:ext>
              </c:extLst>
            </c:dLbl>
            <c:dLbl>
              <c:idx val="19"/>
              <c:layout>
                <c:manualLayout>
                  <c:x val="0"/>
                  <c:y val="-1.3491497594476652E-2"/>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2-702F-4950-89EE-2AC382020CB0}"/>
                </c:ext>
              </c:extLst>
            </c:dLbl>
            <c:dLbl>
              <c:idx val="21"/>
              <c:layout>
                <c:manualLayout>
                  <c:x val="-1.7431320228767339E-2"/>
                  <c:y val="-8.0948985566859609E-3"/>
                </c:manualLayout>
              </c:layout>
              <c:dLblPos val="r"/>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3C69-47F3-88BD-2703AA55F647}"/>
                </c:ext>
              </c:extLst>
            </c:dLbl>
            <c:dLbl>
              <c:idx val="22"/>
              <c:numFmt formatCode="0.0%" sourceLinked="0"/>
              <c:spPr>
                <a:noFill/>
                <a:ln>
                  <a:noFill/>
                </a:ln>
                <a:effectLst/>
              </c:spPr>
              <c:txPr>
                <a:bodyPr/>
                <a:lstStyle/>
                <a:p>
                  <a:pPr>
                    <a:defRPr sz="700" b="0">
                      <a:solidFill>
                        <a:srgbClr val="FF6600"/>
                      </a:solidFill>
                    </a:defRPr>
                  </a:pPr>
                  <a:endParaRPr lang="ca-ES"/>
                </a:p>
              </c:txPr>
              <c:dLblPos val="r"/>
              <c:showLegendKey val="0"/>
              <c:showVal val="1"/>
              <c:showCatName val="0"/>
              <c:showSerName val="0"/>
              <c:showPercent val="0"/>
              <c:showBubbleSize val="0"/>
              <c:extLst>
                <c:ext xmlns:c16="http://schemas.microsoft.com/office/drawing/2014/chart" uri="{C3380CC4-5D6E-409C-BE32-E72D297353CC}">
                  <c16:uniqueId val="{00000003-3C69-47F3-88BD-2703AA55F647}"/>
                </c:ext>
              </c:extLst>
            </c:dLbl>
            <c:dLbl>
              <c:idx val="23"/>
              <c:numFmt formatCode="0.0%" sourceLinked="0"/>
              <c:spPr>
                <a:noFill/>
                <a:ln>
                  <a:noFill/>
                </a:ln>
                <a:effectLst/>
              </c:spPr>
              <c:txPr>
                <a:bodyPr/>
                <a:lstStyle/>
                <a:p>
                  <a:pPr>
                    <a:defRPr sz="700" b="0">
                      <a:solidFill>
                        <a:srgbClr val="FF6600"/>
                      </a:solidFill>
                    </a:defRPr>
                  </a:pPr>
                  <a:endParaRPr lang="ca-ES"/>
                </a:p>
              </c:txPr>
              <c:dLblPos val="l"/>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0-87A9-42C0-9EC5-93D85113F81D}"/>
                </c:ext>
              </c:extLst>
            </c:dLbl>
            <c:numFmt formatCode="0.0%" sourceLinked="0"/>
            <c:spPr>
              <a:noFill/>
              <a:ln>
                <a:noFill/>
              </a:ln>
              <a:effectLst/>
            </c:spPr>
            <c:txPr>
              <a:bodyPr/>
              <a:lstStyle/>
              <a:p>
                <a:pPr>
                  <a:defRPr sz="700">
                    <a:solidFill>
                      <a:srgbClr val="FF6600"/>
                    </a:solidFill>
                  </a:defRPr>
                </a:pPr>
                <a:endParaRPr lang="ca-ES"/>
              </a:p>
            </c:txPr>
            <c:dLblPos val="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Hoja1!$A$2:$A$30</c:f>
              <c:strCache>
                <c:ptCount val="26"/>
                <c:pt idx="0">
                  <c:v>3T 
2014</c:v>
                </c:pt>
                <c:pt idx="1">
                  <c:v>4T 
2014</c:v>
                </c:pt>
                <c:pt idx="2">
                  <c:v>1T 
2015</c:v>
                </c:pt>
                <c:pt idx="3">
                  <c:v>2T 
2015</c:v>
                </c:pt>
                <c:pt idx="4">
                  <c:v>3T 
2015</c:v>
                </c:pt>
                <c:pt idx="5">
                  <c:v>4T 
2015</c:v>
                </c:pt>
                <c:pt idx="6">
                  <c:v>1T 
2016</c:v>
                </c:pt>
                <c:pt idx="7">
                  <c:v>2T 
2016</c:v>
                </c:pt>
                <c:pt idx="8">
                  <c:v>3T 
2016</c:v>
                </c:pt>
                <c:pt idx="9">
                  <c:v>4T 
2016</c:v>
                </c:pt>
                <c:pt idx="10">
                  <c:v>1T 
2017</c:v>
                </c:pt>
                <c:pt idx="11">
                  <c:v>2T 
2017</c:v>
                </c:pt>
                <c:pt idx="12">
                  <c:v>3T 
2017</c:v>
                </c:pt>
                <c:pt idx="13">
                  <c:v>4T 
2017</c:v>
                </c:pt>
                <c:pt idx="14">
                  <c:v>1T 
2018</c:v>
                </c:pt>
                <c:pt idx="15">
                  <c:v>2T 
2018</c:v>
                </c:pt>
                <c:pt idx="16">
                  <c:v>3T 
2018</c:v>
                </c:pt>
                <c:pt idx="17">
                  <c:v>4T 
2018</c:v>
                </c:pt>
                <c:pt idx="18">
                  <c:v>1T 
2019</c:v>
                </c:pt>
                <c:pt idx="19">
                  <c:v>2T 
2019</c:v>
                </c:pt>
                <c:pt idx="20">
                  <c:v>3T 
2019</c:v>
                </c:pt>
                <c:pt idx="21">
                  <c:v>4T 
2019</c:v>
                </c:pt>
                <c:pt idx="22">
                  <c:v>1T 
2020</c:v>
                </c:pt>
                <c:pt idx="23">
                  <c:v>1T (BIS)</c:v>
                </c:pt>
                <c:pt idx="24">
                  <c:v>2T 
2020</c:v>
                </c:pt>
                <c:pt idx="25">
                  <c:v>3T 
2020</c:v>
                </c:pt>
              </c:strCache>
            </c:strRef>
          </c:cat>
          <c:val>
            <c:numRef>
              <c:f>Hoja1!$D$2:$D$30</c:f>
              <c:numCache>
                <c:formatCode>General</c:formatCode>
                <c:ptCount val="26"/>
                <c:pt idx="0" formatCode="0%">
                  <c:v>0.140183</c:v>
                </c:pt>
                <c:pt idx="2" formatCode="0%">
                  <c:v>0.20599999999999999</c:v>
                </c:pt>
                <c:pt idx="3" formatCode="0%">
                  <c:v>0.1305</c:v>
                </c:pt>
                <c:pt idx="4" formatCode="0%">
                  <c:v>9.2549999999999993E-2</c:v>
                </c:pt>
                <c:pt idx="5" formatCode="0%">
                  <c:v>0.15</c:v>
                </c:pt>
                <c:pt idx="6" formatCode="0%">
                  <c:v>0.151</c:v>
                </c:pt>
                <c:pt idx="7" formatCode="0.00%">
                  <c:v>0.12989999999999999</c:v>
                </c:pt>
                <c:pt idx="8" formatCode="0.00%">
                  <c:v>0.1275</c:v>
                </c:pt>
                <c:pt idx="9" formatCode="0.00%">
                  <c:v>0.1565</c:v>
                </c:pt>
                <c:pt idx="10" formatCode="0.00%">
                  <c:v>0.2235</c:v>
                </c:pt>
                <c:pt idx="11" formatCode="0.00%">
                  <c:v>0.219</c:v>
                </c:pt>
                <c:pt idx="12" formatCode="0.00%">
                  <c:v>0.20549999999999999</c:v>
                </c:pt>
                <c:pt idx="13" formatCode="0.00%">
                  <c:v>0.26580000000000004</c:v>
                </c:pt>
                <c:pt idx="14" formatCode="0.00%">
                  <c:v>0.19800000000000001</c:v>
                </c:pt>
                <c:pt idx="15" formatCode="0.00%">
                  <c:v>0.19400000000000001</c:v>
                </c:pt>
                <c:pt idx="16" formatCode="0.00%">
                  <c:v>0.17899999999999999</c:v>
                </c:pt>
                <c:pt idx="17" formatCode="0.00%">
                  <c:v>0.1525</c:v>
                </c:pt>
                <c:pt idx="18" formatCode="0.00%">
                  <c:v>0.16249999999999998</c:v>
                </c:pt>
                <c:pt idx="19" formatCode="0.00%">
                  <c:v>0.17899999999999999</c:v>
                </c:pt>
                <c:pt idx="20" formatCode="0.00%">
                  <c:v>0.16649999999999998</c:v>
                </c:pt>
                <c:pt idx="21" formatCode="0.00%">
                  <c:v>4.7E-2</c:v>
                </c:pt>
                <c:pt idx="22" formatCode="0.00%">
                  <c:v>4.7500000000000001E-2</c:v>
                </c:pt>
                <c:pt idx="23" formatCode="0.00%">
                  <c:v>-0.13500000000000001</c:v>
                </c:pt>
                <c:pt idx="24" formatCode="0.00%">
                  <c:v>-0.1105</c:v>
                </c:pt>
                <c:pt idx="25" formatCode="0.00%">
                  <c:v>5.1999999999999998E-2</c:v>
                </c:pt>
              </c:numCache>
            </c:numRef>
          </c:val>
          <c:smooth val="0"/>
          <c:extLst>
            <c:ext xmlns:c16="http://schemas.microsoft.com/office/drawing/2014/chart" uri="{C3380CC4-5D6E-409C-BE32-E72D297353CC}">
              <c16:uniqueId val="{00000012-998B-446D-A261-A107C31CBA71}"/>
            </c:ext>
          </c:extLst>
        </c:ser>
        <c:dLbls>
          <c:showLegendKey val="0"/>
          <c:showVal val="1"/>
          <c:showCatName val="0"/>
          <c:showSerName val="0"/>
          <c:showPercent val="0"/>
          <c:showBubbleSize val="0"/>
        </c:dLbls>
        <c:marker val="1"/>
        <c:smooth val="0"/>
        <c:axId val="362744160"/>
        <c:axId val="362744552"/>
      </c:lineChart>
      <c:catAx>
        <c:axId val="362744160"/>
        <c:scaling>
          <c:orientation val="minMax"/>
        </c:scaling>
        <c:delete val="0"/>
        <c:axPos val="b"/>
        <c:numFmt formatCode="General" sourceLinked="1"/>
        <c:majorTickMark val="out"/>
        <c:minorTickMark val="none"/>
        <c:tickLblPos val="nextTo"/>
        <c:spPr>
          <a:ln>
            <a:solidFill>
              <a:schemeClr val="tx1"/>
            </a:solidFill>
          </a:ln>
        </c:spPr>
        <c:txPr>
          <a:bodyPr/>
          <a:lstStyle/>
          <a:p>
            <a:pPr>
              <a:defRPr sz="900" b="1">
                <a:solidFill>
                  <a:srgbClr val="7F7F7F"/>
                </a:solidFill>
              </a:defRPr>
            </a:pPr>
            <a:endParaRPr lang="ca-ES"/>
          </a:p>
        </c:txPr>
        <c:crossAx val="362744552"/>
        <c:crossesAt val="-0.4"/>
        <c:auto val="1"/>
        <c:lblAlgn val="ctr"/>
        <c:lblOffset val="100"/>
        <c:noMultiLvlLbl val="0"/>
      </c:catAx>
      <c:valAx>
        <c:axId val="362744552"/>
        <c:scaling>
          <c:orientation val="minMax"/>
          <c:max val="0.60000000000000009"/>
          <c:min val="-0.2"/>
        </c:scaling>
        <c:delete val="0"/>
        <c:axPos val="l"/>
        <c:majorGridlines>
          <c:spPr>
            <a:ln w="6350">
              <a:prstDash val="dash"/>
            </a:ln>
          </c:spPr>
        </c:majorGridlines>
        <c:numFmt formatCode="0%" sourceLinked="0"/>
        <c:majorTickMark val="out"/>
        <c:minorTickMark val="none"/>
        <c:tickLblPos val="nextTo"/>
        <c:crossAx val="362744160"/>
        <c:crosses val="autoZero"/>
        <c:crossBetween val="between"/>
        <c:majorUnit val="0.2"/>
      </c:valAx>
    </c:plotArea>
    <c:legend>
      <c:legendPos val="t"/>
      <c:layout>
        <c:manualLayout>
          <c:xMode val="edge"/>
          <c:yMode val="edge"/>
          <c:x val="0.61861838870540864"/>
          <c:y val="6.4759188453487687E-2"/>
          <c:w val="0.36118024330106402"/>
          <c:h val="7.4988080739920457E-2"/>
        </c:manualLayout>
      </c:layout>
      <c:overlay val="0"/>
      <c:spPr>
        <a:solidFill>
          <a:schemeClr val="bg1"/>
        </a:solidFill>
        <a:ln>
          <a:solidFill>
            <a:schemeClr val="tx1">
              <a:tint val="75000"/>
              <a:shade val="95000"/>
              <a:satMod val="105000"/>
            </a:schemeClr>
          </a:solidFill>
        </a:ln>
      </c:spPr>
    </c:legend>
    <c:plotVisOnly val="1"/>
    <c:dispBlanksAs val="gap"/>
    <c:showDLblsOverMax val="0"/>
  </c:chart>
  <c:txPr>
    <a:bodyPr/>
    <a:lstStyle/>
    <a:p>
      <a:pPr>
        <a:defRPr sz="1000">
          <a:latin typeface="Century Gothic" pitchFamily="34" charset="0"/>
        </a:defRPr>
      </a:pPr>
      <a:endParaRPr lang="ca-ES"/>
    </a:p>
  </c:txPr>
  <c:externalData r:id="rId1">
    <c:autoUpdate val="0"/>
  </c:externalData>
</c:chartSpace>
</file>

<file path=ppt/charts/chart1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793202399402519"/>
          <c:y val="5.2370931819964231E-2"/>
          <c:w val="0.41402161756436456"/>
          <c:h val="0.89915063847861698"/>
        </c:manualLayout>
      </c:layout>
      <c:barChart>
        <c:barDir val="bar"/>
        <c:grouping val="clustered"/>
        <c:varyColors val="0"/>
        <c:ser>
          <c:idx val="1"/>
          <c:order val="1"/>
          <c:tx>
            <c:strRef>
              <c:f>Hoja1!$C$1</c:f>
              <c:strCache>
                <c:ptCount val="1"/>
                <c:pt idx="0">
                  <c:v>Mesures a l'inici de la pandèmia que continuen vigents</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Hoja1!$A$2:$A$13</c:f>
              <c:strCache>
                <c:ptCount val="12"/>
                <c:pt idx="0">
                  <c:v>Aplicació de mesures sanitàries</c:v>
                </c:pt>
                <c:pt idx="1">
                  <c:v>Aplicació de teletreball</c:v>
                </c:pt>
                <c:pt idx="2">
                  <c:v>EROs / ERTOs</c:v>
                </c:pt>
                <c:pt idx="3">
                  <c:v>Digitalització de processos</c:v>
                </c:pt>
                <c:pt idx="4">
                  <c:v>Revisió d'inversions</c:v>
                </c:pt>
                <c:pt idx="5">
                  <c:v>Tancar al públic</c:v>
                </c:pt>
                <c:pt idx="6">
                  <c:v>Realització de vacances</c:v>
                </c:pt>
                <c:pt idx="7">
                  <c:v>Canvis en el procés de producció</c:v>
                </c:pt>
                <c:pt idx="8">
                  <c:v>Treball per torns </c:v>
                </c:pt>
                <c:pt idx="9">
                  <c:v>Altres</c:v>
                </c:pt>
                <c:pt idx="10">
                  <c:v>Cap mesura</c:v>
                </c:pt>
                <c:pt idx="11">
                  <c:v>Ns/Nc</c:v>
                </c:pt>
              </c:strCache>
            </c:strRef>
          </c:cat>
          <c:val>
            <c:numRef>
              <c:f>Hoja1!$C$2:$C$13</c:f>
              <c:numCache>
                <c:formatCode>0%</c:formatCode>
                <c:ptCount val="12"/>
                <c:pt idx="0">
                  <c:v>0.70588235294117652</c:v>
                </c:pt>
                <c:pt idx="1">
                  <c:v>0.62745098039215685</c:v>
                </c:pt>
                <c:pt idx="2">
                  <c:v>0.41176470588235298</c:v>
                </c:pt>
                <c:pt idx="3">
                  <c:v>0.37254901960784315</c:v>
                </c:pt>
                <c:pt idx="4">
                  <c:v>0.35294117647058826</c:v>
                </c:pt>
                <c:pt idx="5">
                  <c:v>0.31372549019607843</c:v>
                </c:pt>
                <c:pt idx="6">
                  <c:v>0.21568627450980393</c:v>
                </c:pt>
                <c:pt idx="7">
                  <c:v>0.21568627450980393</c:v>
                </c:pt>
                <c:pt idx="8">
                  <c:v>0.19607843137254904</c:v>
                </c:pt>
                <c:pt idx="9">
                  <c:v>1.9607843137254902E-2</c:v>
                </c:pt>
                <c:pt idx="10">
                  <c:v>1.9607843137254902E-2</c:v>
                </c:pt>
                <c:pt idx="11">
                  <c:v>7.8431372549019607E-2</c:v>
                </c:pt>
              </c:numCache>
            </c:numRef>
          </c:val>
          <c:extLst>
            <c:ext xmlns:c16="http://schemas.microsoft.com/office/drawing/2014/chart" uri="{C3380CC4-5D6E-409C-BE32-E72D297353CC}">
              <c16:uniqueId val="{00000008-C91D-444D-82D3-8DD3B8E713D1}"/>
            </c:ext>
          </c:extLst>
        </c:ser>
        <c:ser>
          <c:idx val="2"/>
          <c:order val="2"/>
          <c:tx>
            <c:strRef>
              <c:f>Hoja1!$D$1</c:f>
              <c:strCache>
                <c:ptCount val="1"/>
                <c:pt idx="0">
                  <c:v>Mesures incorporades posteriorment</c:v>
                </c:pt>
              </c:strCache>
            </c:strRef>
          </c:tx>
          <c:spPr>
            <a:solidFill>
              <a:srgbClr val="9C5252"/>
            </a:solidFill>
            <a:ln>
              <a:solidFill>
                <a:srgbClr val="9C5252"/>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Hoja1!$A$2:$A$13</c:f>
              <c:strCache>
                <c:ptCount val="12"/>
                <c:pt idx="0">
                  <c:v>Aplicació de mesures sanitàries</c:v>
                </c:pt>
                <c:pt idx="1">
                  <c:v>Aplicació de teletreball</c:v>
                </c:pt>
                <c:pt idx="2">
                  <c:v>EROs / ERTOs</c:v>
                </c:pt>
                <c:pt idx="3">
                  <c:v>Digitalització de processos</c:v>
                </c:pt>
                <c:pt idx="4">
                  <c:v>Revisió d'inversions</c:v>
                </c:pt>
                <c:pt idx="5">
                  <c:v>Tancar al públic</c:v>
                </c:pt>
                <c:pt idx="6">
                  <c:v>Realització de vacances</c:v>
                </c:pt>
                <c:pt idx="7">
                  <c:v>Canvis en el procés de producció</c:v>
                </c:pt>
                <c:pt idx="8">
                  <c:v>Treball per torns </c:v>
                </c:pt>
                <c:pt idx="9">
                  <c:v>Altres</c:v>
                </c:pt>
                <c:pt idx="10">
                  <c:v>Cap mesura</c:v>
                </c:pt>
                <c:pt idx="11">
                  <c:v>Ns/Nc</c:v>
                </c:pt>
              </c:strCache>
            </c:strRef>
          </c:cat>
          <c:val>
            <c:numRef>
              <c:f>Hoja1!$D$2:$D$13</c:f>
              <c:numCache>
                <c:formatCode>General</c:formatCode>
                <c:ptCount val="12"/>
                <c:pt idx="0" formatCode="0%">
                  <c:v>9.8039215686274522E-2</c:v>
                </c:pt>
                <c:pt idx="4" formatCode="0%">
                  <c:v>7.8431372549019607E-2</c:v>
                </c:pt>
                <c:pt idx="6" formatCode="0%">
                  <c:v>0.11764705882352942</c:v>
                </c:pt>
                <c:pt idx="7" formatCode="0%">
                  <c:v>1.9607843137254902E-2</c:v>
                </c:pt>
                <c:pt idx="8" formatCode="0%">
                  <c:v>5.8823529411764712E-2</c:v>
                </c:pt>
                <c:pt idx="9" formatCode="0%">
                  <c:v>3.9215686274509803E-2</c:v>
                </c:pt>
                <c:pt idx="10" formatCode="0%">
                  <c:v>0.50980392156862742</c:v>
                </c:pt>
                <c:pt idx="11" formatCode="0%">
                  <c:v>0.11764705882352942</c:v>
                </c:pt>
              </c:numCache>
            </c:numRef>
          </c:val>
          <c:extLst>
            <c:ext xmlns:c16="http://schemas.microsoft.com/office/drawing/2014/chart" uri="{C3380CC4-5D6E-409C-BE32-E72D297353CC}">
              <c16:uniqueId val="{00000009-C91D-444D-82D3-8DD3B8E713D1}"/>
            </c:ext>
          </c:extLst>
        </c:ser>
        <c:dLbls>
          <c:showLegendKey val="0"/>
          <c:showVal val="0"/>
          <c:showCatName val="0"/>
          <c:showSerName val="0"/>
          <c:showPercent val="0"/>
          <c:showBubbleSize val="0"/>
        </c:dLbls>
        <c:gapWidth val="70"/>
        <c:axId val="377980632"/>
        <c:axId val="377981024"/>
        <c:extLst>
          <c:ext xmlns:c15="http://schemas.microsoft.com/office/drawing/2012/chart" uri="{02D57815-91ED-43cb-92C2-25804820EDAC}">
            <c15:filteredBarSeries>
              <c15:ser>
                <c:idx val="0"/>
                <c:order val="0"/>
                <c:tx>
                  <c:strRef>
                    <c:extLst>
                      <c:ext uri="{02D57815-91ED-43cb-92C2-25804820EDAC}">
                        <c15:formulaRef>
                          <c15:sqref>Hoja1!$B$1</c15:sqref>
                        </c15:formulaRef>
                      </c:ext>
                    </c:extLst>
                    <c:strCache>
                      <c:ptCount val="1"/>
                      <c:pt idx="0">
                        <c:v>Mesures a l'inici de la pandèmia</c:v>
                      </c:pt>
                    </c:strCache>
                  </c:strRef>
                </c:tx>
                <c:spPr>
                  <a:solidFill>
                    <a:srgbClr val="ECB1B1"/>
                  </a:solidFill>
                  <a:ln>
                    <a:solidFill>
                      <a:srgbClr val="ECB1B1"/>
                    </a:solidFill>
                  </a:ln>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Pt>
                  <c:idx val="9"/>
                  <c:invertIfNegative val="0"/>
                  <c:bubble3D val="0"/>
                  <c:extLst>
                    <c:ext xmlns:c16="http://schemas.microsoft.com/office/drawing/2014/chart" uri="{C3380CC4-5D6E-409C-BE32-E72D297353CC}">
                      <c16:uniqueId val="{00000005-336B-49D7-A932-DAE9B7BA5ABE}"/>
                    </c:ext>
                  </c:extLst>
                </c:dPt>
                <c:dPt>
                  <c:idx val="10"/>
                  <c:invertIfNegative val="0"/>
                  <c:bubble3D val="0"/>
                  <c:extLst>
                    <c:ext xmlns:c16="http://schemas.microsoft.com/office/drawing/2014/chart" uri="{C3380CC4-5D6E-409C-BE32-E72D297353CC}">
                      <c16:uniqueId val="{00000004-336B-49D7-A932-DAE9B7BA5ABE}"/>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uri="{CE6537A1-D6FC-4f65-9D91-7224C49458BB}">
                      <c15:showLeaderLines val="0"/>
                    </c:ext>
                  </c:extLst>
                </c:dLbls>
                <c:cat>
                  <c:strRef>
                    <c:extLst>
                      <c:ext uri="{02D57815-91ED-43cb-92C2-25804820EDAC}">
                        <c15:formulaRef>
                          <c15:sqref>Hoja1!$A$2:$A$13</c15:sqref>
                        </c15:formulaRef>
                      </c:ext>
                    </c:extLst>
                    <c:strCache>
                      <c:ptCount val="12"/>
                      <c:pt idx="0">
                        <c:v>Aplicació de mesures sanitàries</c:v>
                      </c:pt>
                      <c:pt idx="1">
                        <c:v>Aplicació de teletreball</c:v>
                      </c:pt>
                      <c:pt idx="2">
                        <c:v>EROs / ERTOs</c:v>
                      </c:pt>
                      <c:pt idx="3">
                        <c:v>Digitalització de processos</c:v>
                      </c:pt>
                      <c:pt idx="4">
                        <c:v>Revisió d'inversions</c:v>
                      </c:pt>
                      <c:pt idx="5">
                        <c:v>Tancar al públic</c:v>
                      </c:pt>
                      <c:pt idx="6">
                        <c:v>Realització de vacances</c:v>
                      </c:pt>
                      <c:pt idx="7">
                        <c:v>Canvis en el procés de producció</c:v>
                      </c:pt>
                      <c:pt idx="8">
                        <c:v>Treball per torns </c:v>
                      </c:pt>
                      <c:pt idx="9">
                        <c:v>Altres</c:v>
                      </c:pt>
                      <c:pt idx="10">
                        <c:v>Cap mesura</c:v>
                      </c:pt>
                      <c:pt idx="11">
                        <c:v>Ns/Nc</c:v>
                      </c:pt>
                    </c:strCache>
                  </c:strRef>
                </c:cat>
                <c:val>
                  <c:numRef>
                    <c:extLst>
                      <c:ext uri="{02D57815-91ED-43cb-92C2-25804820EDAC}">
                        <c15:formulaRef>
                          <c15:sqref>Hoja1!$B$2:$B$13</c15:sqref>
                        </c15:formulaRef>
                      </c:ext>
                    </c:extLst>
                    <c:numCache>
                      <c:formatCode>0%</c:formatCode>
                      <c:ptCount val="12"/>
                      <c:pt idx="0">
                        <c:v>0.65217391304347827</c:v>
                      </c:pt>
                      <c:pt idx="1">
                        <c:v>0.73913043478260876</c:v>
                      </c:pt>
                      <c:pt idx="2">
                        <c:v>0.41304347826086951</c:v>
                      </c:pt>
                      <c:pt idx="3">
                        <c:v>0.39130434782608697</c:v>
                      </c:pt>
                      <c:pt idx="4">
                        <c:v>0.28260869565217389</c:v>
                      </c:pt>
                      <c:pt idx="5">
                        <c:v>0.30434782608695654</c:v>
                      </c:pt>
                      <c:pt idx="6">
                        <c:v>0.15217391304347827</c:v>
                      </c:pt>
                      <c:pt idx="7">
                        <c:v>0.28260869565217389</c:v>
                      </c:pt>
                      <c:pt idx="8">
                        <c:v>0.2608695652173913</c:v>
                      </c:pt>
                      <c:pt idx="10">
                        <c:v>2.1739130434782608E-2</c:v>
                      </c:pt>
                      <c:pt idx="11">
                        <c:v>6.5217391304347824E-2</c:v>
                      </c:pt>
                    </c:numCache>
                  </c:numRef>
                </c:val>
                <c:extLst>
                  <c:ext xmlns:c16="http://schemas.microsoft.com/office/drawing/2014/chart" uri="{C3380CC4-5D6E-409C-BE32-E72D297353CC}">
                    <c16:uniqueId val="{00000004-98A1-44DD-8445-EF9A11315A71}"/>
                  </c:ext>
                </c:extLst>
              </c15:ser>
            </c15:filteredBarSeries>
          </c:ext>
        </c:extLst>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7040647018264834"/>
          <c:y val="0.71884391161203931"/>
          <c:w val="0.2936733899976684"/>
          <c:h val="0.26801809160514706"/>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1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195515645864945E-2"/>
          <c:y val="1.6025594398423128E-2"/>
          <c:w val="0.87916769010751428"/>
          <c:h val="0.71103406913688272"/>
        </c:manualLayout>
      </c:layout>
      <c:barChart>
        <c:barDir val="col"/>
        <c:grouping val="percentStacked"/>
        <c:varyColors val="0"/>
        <c:ser>
          <c:idx val="2"/>
          <c:order val="0"/>
          <c:tx>
            <c:strRef>
              <c:f>Hoja1!$A$4</c:f>
              <c:strCache>
                <c:ptCount val="1"/>
                <c:pt idx="0">
                  <c:v>Ns/Nc</c:v>
                </c:pt>
              </c:strCache>
            </c:strRef>
          </c:tx>
          <c:spPr>
            <a:solidFill>
              <a:schemeClr val="bg1">
                <a:lumMod val="75000"/>
              </a:schemeClr>
            </a:solidFill>
            <a:ln>
              <a:solidFill>
                <a:schemeClr val="bg1">
                  <a:lumMod val="75000"/>
                </a:schemeClr>
              </a:solidFill>
            </a:ln>
          </c:spPr>
          <c:invertIfNegative val="0"/>
          <c:dLbls>
            <c:spPr>
              <a:noFill/>
              <a:ln>
                <a:noFill/>
              </a:ln>
              <a:effectLst/>
            </c:spPr>
            <c:txPr>
              <a:bodyPr wrap="square" lIns="38100" tIns="19050" rIns="38100" bIns="19050" anchor="ctr">
                <a:spAutoFit/>
              </a:bodyPr>
              <a:lstStyle/>
              <a:p>
                <a:pPr>
                  <a:defRPr sz="9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Hoja1!$B$1:$D$1</c:f>
              <c:strCache>
                <c:ptCount val="2"/>
                <c:pt idx="0">
                  <c:v>Mesures a l'inici de la pandèmia que continuen vigents</c:v>
                </c:pt>
                <c:pt idx="1">
                  <c:v>Mesures incorporades posteriorment</c:v>
                </c:pt>
              </c:strCache>
            </c:strRef>
          </c:cat>
          <c:val>
            <c:numRef>
              <c:f>Hoja1!$B$4:$D$4</c:f>
              <c:numCache>
                <c:formatCode>0%</c:formatCode>
                <c:ptCount val="2"/>
                <c:pt idx="0">
                  <c:v>7.8431372549019607E-2</c:v>
                </c:pt>
                <c:pt idx="1">
                  <c:v>0.11764705882352942</c:v>
                </c:pt>
              </c:numCache>
            </c:numRef>
          </c:val>
          <c:extLst>
            <c:ext xmlns:c16="http://schemas.microsoft.com/office/drawing/2014/chart" uri="{C3380CC4-5D6E-409C-BE32-E72D297353CC}">
              <c16:uniqueId val="{00000009-C91D-444D-82D3-8DD3B8E713D1}"/>
            </c:ext>
          </c:extLst>
        </c:ser>
        <c:ser>
          <c:idx val="1"/>
          <c:order val="1"/>
          <c:tx>
            <c:strRef>
              <c:f>Hoja1!$A$3</c:f>
              <c:strCache>
                <c:ptCount val="1"/>
                <c:pt idx="0">
                  <c:v>Cap mesura</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Hoja1!$B$1:$D$1</c:f>
              <c:strCache>
                <c:ptCount val="2"/>
                <c:pt idx="0">
                  <c:v>Mesures a l'inici de la pandèmia que continuen vigents</c:v>
                </c:pt>
                <c:pt idx="1">
                  <c:v>Mesures incorporades posteriorment</c:v>
                </c:pt>
              </c:strCache>
            </c:strRef>
          </c:cat>
          <c:val>
            <c:numRef>
              <c:f>Hoja1!$B$3:$D$3</c:f>
              <c:numCache>
                <c:formatCode>0%</c:formatCode>
                <c:ptCount val="2"/>
                <c:pt idx="0">
                  <c:v>1.9607843137254902E-2</c:v>
                </c:pt>
                <c:pt idx="1">
                  <c:v>0.50980392156862742</c:v>
                </c:pt>
              </c:numCache>
            </c:numRef>
          </c:val>
          <c:extLst>
            <c:ext xmlns:c16="http://schemas.microsoft.com/office/drawing/2014/chart" uri="{C3380CC4-5D6E-409C-BE32-E72D297353CC}">
              <c16:uniqueId val="{00000008-C91D-444D-82D3-8DD3B8E713D1}"/>
            </c:ext>
          </c:extLst>
        </c:ser>
        <c:ser>
          <c:idx val="0"/>
          <c:order val="2"/>
          <c:tx>
            <c:strRef>
              <c:f>Hoja1!$A$2</c:f>
              <c:strCache>
                <c:ptCount val="1"/>
                <c:pt idx="0">
                  <c:v>Han pres mesures</c:v>
                </c:pt>
              </c:strCache>
            </c:strRef>
          </c:tx>
          <c:spPr>
            <a:solidFill>
              <a:srgbClr val="99CC00"/>
            </a:solidFill>
            <a:ln>
              <a:solidFill>
                <a:srgbClr val="99CC00"/>
              </a:solidFill>
            </a:ln>
          </c:spPr>
          <c:invertIfNegative val="0"/>
          <c:dPt>
            <c:idx val="2"/>
            <c:invertIfNegative val="0"/>
            <c:bubble3D val="0"/>
            <c:extLst xmlns:c15="http://schemas.microsoft.com/office/drawing/2012/chart">
              <c:ext xmlns:c16="http://schemas.microsoft.com/office/drawing/2014/chart" uri="{C3380CC4-5D6E-409C-BE32-E72D297353CC}">
                <c16:uniqueId val="{00000000-98A1-44DD-8445-EF9A11315A71}"/>
              </c:ext>
            </c:extLst>
          </c:dPt>
          <c:dPt>
            <c:idx val="3"/>
            <c:invertIfNegative val="0"/>
            <c:bubble3D val="0"/>
            <c:extLst>
              <c:ext xmlns:c16="http://schemas.microsoft.com/office/drawing/2014/chart" uri="{C3380CC4-5D6E-409C-BE32-E72D297353CC}">
                <c16:uniqueId val="{00000001-98A1-44DD-8445-EF9A11315A71}"/>
              </c:ext>
            </c:extLst>
          </c:dPt>
          <c:dPt>
            <c:idx val="6"/>
            <c:invertIfNegative val="0"/>
            <c:bubble3D val="0"/>
            <c:extLst>
              <c:ext xmlns:c16="http://schemas.microsoft.com/office/drawing/2014/chart" uri="{C3380CC4-5D6E-409C-BE32-E72D297353CC}">
                <c16:uniqueId val="{00000003-98A1-44DD-8445-EF9A11315A71}"/>
              </c:ext>
            </c:extLst>
          </c:dPt>
          <c:dPt>
            <c:idx val="8"/>
            <c:invertIfNegative val="0"/>
            <c:bubble3D val="0"/>
            <c:extLst xmlns:c15="http://schemas.microsoft.com/office/drawing/2012/chart">
              <c:ext xmlns:c16="http://schemas.microsoft.com/office/drawing/2014/chart" uri="{C3380CC4-5D6E-409C-BE32-E72D297353CC}">
                <c16:uniqueId val="{00000005-336B-49D7-A932-DAE9B7BA5ABE}"/>
              </c:ext>
            </c:extLst>
          </c:dPt>
          <c:dPt>
            <c:idx val="9"/>
            <c:invertIfNegative val="0"/>
            <c:bubble3D val="0"/>
            <c:extLst>
              <c:ext xmlns:c16="http://schemas.microsoft.com/office/drawing/2014/chart" uri="{C3380CC4-5D6E-409C-BE32-E72D297353CC}">
                <c16:uniqueId val="{00000004-336B-49D7-A932-DAE9B7BA5ABE}"/>
              </c:ext>
            </c:extLst>
          </c:dPt>
          <c:dLbls>
            <c:spPr>
              <a:noFill/>
              <a:ln>
                <a:noFill/>
              </a:ln>
              <a:effectLst/>
            </c:spPr>
            <c:txPr>
              <a:bodyPr wrap="square" lIns="38100" tIns="19050" rIns="38100" bIns="19050" anchor="ctr">
                <a:spAutoFit/>
              </a:bodyPr>
              <a:lstStyle/>
              <a:p>
                <a:pPr>
                  <a:defRPr sz="900"/>
                </a:pPr>
                <a:endParaRPr lang="ca-E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f>Hoja1!$B$1:$D$1</c:f>
              <c:strCache>
                <c:ptCount val="2"/>
                <c:pt idx="0">
                  <c:v>Mesures a l'inici de la pandèmia que continuen vigents</c:v>
                </c:pt>
                <c:pt idx="1">
                  <c:v>Mesures incorporades posteriorment</c:v>
                </c:pt>
              </c:strCache>
            </c:strRef>
          </c:cat>
          <c:val>
            <c:numRef>
              <c:f>Hoja1!$B$2:$D$2</c:f>
              <c:numCache>
                <c:formatCode>0%</c:formatCode>
                <c:ptCount val="2"/>
                <c:pt idx="0">
                  <c:v>0.90196078431372539</c:v>
                </c:pt>
                <c:pt idx="1">
                  <c:v>0.37254901960784315</c:v>
                </c:pt>
              </c:numCache>
            </c:numRef>
          </c:val>
          <c:extLst xmlns:c15="http://schemas.microsoft.com/office/drawing/2012/char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overlap val="100"/>
        <c:axId val="377980632"/>
        <c:axId val="377981024"/>
        <c:extLst/>
      </c:barChart>
      <c:catAx>
        <c:axId val="377980632"/>
        <c:scaling>
          <c:orientation val="minMax"/>
        </c:scaling>
        <c:delete val="0"/>
        <c:axPos val="b"/>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1"/>
          <c:min val="0"/>
        </c:scaling>
        <c:delete val="1"/>
        <c:axPos val="l"/>
        <c:numFmt formatCode="0%" sourceLinked="1"/>
        <c:majorTickMark val="out"/>
        <c:minorTickMark val="none"/>
        <c:tickLblPos val="nextTo"/>
        <c:crossAx val="377980632"/>
        <c:crosses val="autoZero"/>
        <c:crossBetween val="between"/>
      </c:valAx>
    </c:plotArea>
    <c:legend>
      <c:legendPos val="r"/>
      <c:layout>
        <c:manualLayout>
          <c:xMode val="edge"/>
          <c:yMode val="edge"/>
          <c:x val="0.15423995258903503"/>
          <c:y val="0.92177229046255704"/>
          <c:w val="0.70245367136735604"/>
          <c:h val="6.4732936570870508E-2"/>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1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6793202399402519"/>
          <c:y val="5.2370931819964231E-2"/>
          <c:w val="0.441732447417999"/>
          <c:h val="0.89915063847861698"/>
        </c:manualLayout>
      </c:layout>
      <c:barChart>
        <c:barDir val="bar"/>
        <c:grouping val="clustered"/>
        <c:varyColors val="0"/>
        <c:ser>
          <c:idx val="0"/>
          <c:order val="0"/>
          <c:tx>
            <c:strRef>
              <c:f>Hoja1!$B$1</c:f>
              <c:strCache>
                <c:ptCount val="1"/>
                <c:pt idx="0">
                  <c:v>Mesures clau</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Pt>
            <c:idx val="9"/>
            <c:invertIfNegative val="0"/>
            <c:bubble3D val="0"/>
            <c:extLst>
              <c:ext xmlns:c16="http://schemas.microsoft.com/office/drawing/2014/chart" uri="{C3380CC4-5D6E-409C-BE32-E72D297353CC}">
                <c16:uniqueId val="{00000005-336B-49D7-A932-DAE9B7BA5ABE}"/>
              </c:ext>
            </c:extLst>
          </c:dPt>
          <c:dPt>
            <c:idx val="10"/>
            <c:invertIfNegative val="0"/>
            <c:bubble3D val="0"/>
            <c:extLst>
              <c:ext xmlns:c16="http://schemas.microsoft.com/office/drawing/2014/chart" uri="{C3380CC4-5D6E-409C-BE32-E72D297353CC}">
                <c16:uniqueId val="{00000004-336B-49D7-A932-DAE9B7BA5ABE}"/>
              </c:ext>
            </c:extLst>
          </c:dPt>
          <c:dPt>
            <c:idx val="11"/>
            <c:invertIfNegative val="0"/>
            <c:bubble3D val="0"/>
            <c:spPr>
              <a:solidFill>
                <a:schemeClr val="bg1">
                  <a:lumMod val="75000"/>
                </a:schemeClr>
              </a:solidFill>
            </c:spPr>
            <c:extLst>
              <c:ext xmlns:c16="http://schemas.microsoft.com/office/drawing/2014/chart" uri="{C3380CC4-5D6E-409C-BE32-E72D297353CC}">
                <c16:uniqueId val="{00000008-FD64-4103-BFAE-B87F8BD82BDF}"/>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Hoja1!$A$2:$A$13</c:f>
              <c:strCache>
                <c:ptCount val="12"/>
                <c:pt idx="0">
                  <c:v>Aplicació de mesures sanitàries</c:v>
                </c:pt>
                <c:pt idx="1">
                  <c:v>Aplicació de teletreball</c:v>
                </c:pt>
                <c:pt idx="2">
                  <c:v>EROs / ERTOs</c:v>
                </c:pt>
                <c:pt idx="3">
                  <c:v>Revisió d'inversions</c:v>
                </c:pt>
                <c:pt idx="4">
                  <c:v>Digitalització de processos</c:v>
                </c:pt>
                <c:pt idx="5">
                  <c:v>Canvis en el procés de producció</c:v>
                </c:pt>
                <c:pt idx="6">
                  <c:v>Tancar al públic</c:v>
                </c:pt>
                <c:pt idx="7">
                  <c:v>Treball per torns</c:v>
                </c:pt>
                <c:pt idx="8">
                  <c:v>Realització de vacances</c:v>
                </c:pt>
                <c:pt idx="9">
                  <c:v>Altres</c:v>
                </c:pt>
                <c:pt idx="10">
                  <c:v>Cap mesura</c:v>
                </c:pt>
                <c:pt idx="11">
                  <c:v>Ns/Nc</c:v>
                </c:pt>
              </c:strCache>
            </c:strRef>
          </c:cat>
          <c:val>
            <c:numRef>
              <c:f>Hoja1!$B$2:$B$13</c:f>
              <c:numCache>
                <c:formatCode>0%</c:formatCode>
                <c:ptCount val="12"/>
                <c:pt idx="0">
                  <c:v>0.57446808510638303</c:v>
                </c:pt>
                <c:pt idx="1">
                  <c:v>0.36170212765957444</c:v>
                </c:pt>
                <c:pt idx="2">
                  <c:v>0.34042553191489361</c:v>
                </c:pt>
                <c:pt idx="3">
                  <c:v>0.25531914893617019</c:v>
                </c:pt>
                <c:pt idx="4">
                  <c:v>0.23404255319148937</c:v>
                </c:pt>
                <c:pt idx="5">
                  <c:v>0.1276595744680851</c:v>
                </c:pt>
                <c:pt idx="6">
                  <c:v>0.10638297872340426</c:v>
                </c:pt>
                <c:pt idx="7">
                  <c:v>0.10638297872340426</c:v>
                </c:pt>
                <c:pt idx="8">
                  <c:v>2.1276595744680851E-2</c:v>
                </c:pt>
                <c:pt idx="9">
                  <c:v>2.1276595744680851E-2</c:v>
                </c:pt>
                <c:pt idx="10">
                  <c:v>4.2553191489361701E-2</c:v>
                </c:pt>
                <c:pt idx="11">
                  <c:v>6.3829787234042548E-2</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1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750837946723116"/>
          <c:y val="5.2370931819964231E-2"/>
          <c:w val="0.52049250773158728"/>
          <c:h val="0.9020348623303146"/>
        </c:manualLayout>
      </c:layout>
      <c:barChart>
        <c:barDir val="bar"/>
        <c:grouping val="clustered"/>
        <c:varyColors val="0"/>
        <c:ser>
          <c:idx val="1"/>
          <c:order val="1"/>
          <c:tx>
            <c:strRef>
              <c:f>Hoja1!$C$1</c:f>
              <c:strCache>
                <c:ptCount val="1"/>
                <c:pt idx="0">
                  <c:v>Mesures a l'inici de la pandèmia que continuen vigents</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Hoja1!$A$2:$A$12</c:f>
              <c:strCache>
                <c:ptCount val="11"/>
                <c:pt idx="0">
                  <c:v>Impuls de la venda online</c:v>
                </c:pt>
                <c:pt idx="1">
                  <c:v>Publicitat Online</c:v>
                </c:pt>
                <c:pt idx="2">
                  <c:v>Canvi en els missatges publicitaris </c:v>
                </c:pt>
                <c:pt idx="3">
                  <c:v>Analitzar més dades de mercat</c:v>
                </c:pt>
                <c:pt idx="4">
                  <c:v>Obertura de nous mercats nacionals</c:v>
                </c:pt>
                <c:pt idx="5">
                  <c:v>Reforçar l’equip comercial</c:v>
                </c:pt>
                <c:pt idx="6">
                  <c:v>Reducció de l’equip comercial</c:v>
                </c:pt>
                <c:pt idx="7">
                  <c:v>Obertura de nous mercats internacionals</c:v>
                </c:pt>
                <c:pt idx="8">
                  <c:v>Altres</c:v>
                </c:pt>
                <c:pt idx="9">
                  <c:v>Cap mesura</c:v>
                </c:pt>
                <c:pt idx="10">
                  <c:v>Ns/Nc</c:v>
                </c:pt>
              </c:strCache>
            </c:strRef>
          </c:cat>
          <c:val>
            <c:numRef>
              <c:f>Hoja1!$C$2:$C$12</c:f>
              <c:numCache>
                <c:formatCode>0%</c:formatCode>
                <c:ptCount val="11"/>
                <c:pt idx="0">
                  <c:v>0.43137254901960786</c:v>
                </c:pt>
                <c:pt idx="1">
                  <c:v>0.2745098039215686</c:v>
                </c:pt>
                <c:pt idx="2">
                  <c:v>0.25490196078431371</c:v>
                </c:pt>
                <c:pt idx="3">
                  <c:v>0.23529411764705885</c:v>
                </c:pt>
                <c:pt idx="4">
                  <c:v>0.15686274509803921</c:v>
                </c:pt>
                <c:pt idx="5">
                  <c:v>5.8823529411764712E-2</c:v>
                </c:pt>
                <c:pt idx="6">
                  <c:v>3.9215686274509803E-2</c:v>
                </c:pt>
                <c:pt idx="7">
                  <c:v>3.9215686274509803E-2</c:v>
                </c:pt>
                <c:pt idx="8">
                  <c:v>1.9607843137254902E-2</c:v>
                </c:pt>
                <c:pt idx="9">
                  <c:v>0.17647058823529413</c:v>
                </c:pt>
                <c:pt idx="10">
                  <c:v>0.1372549019607843</c:v>
                </c:pt>
              </c:numCache>
            </c:numRef>
          </c:val>
          <c:extLst>
            <c:ext xmlns:c16="http://schemas.microsoft.com/office/drawing/2014/chart" uri="{C3380CC4-5D6E-409C-BE32-E72D297353CC}">
              <c16:uniqueId val="{00000007-93F1-41FF-BE9B-38A49A66EB75}"/>
            </c:ext>
          </c:extLst>
        </c:ser>
        <c:ser>
          <c:idx val="2"/>
          <c:order val="2"/>
          <c:tx>
            <c:strRef>
              <c:f>Hoja1!$D$1</c:f>
              <c:strCache>
                <c:ptCount val="1"/>
                <c:pt idx="0">
                  <c:v>Mesures incorporades posteriorment</c:v>
                </c:pt>
              </c:strCache>
            </c:strRef>
          </c:tx>
          <c:spPr>
            <a:solidFill>
              <a:srgbClr val="9C5252"/>
            </a:solidFill>
            <a:ln>
              <a:solidFill>
                <a:srgbClr val="9C5252"/>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Hoja1!$A$2:$A$12</c:f>
              <c:strCache>
                <c:ptCount val="11"/>
                <c:pt idx="0">
                  <c:v>Impuls de la venda online</c:v>
                </c:pt>
                <c:pt idx="1">
                  <c:v>Publicitat Online</c:v>
                </c:pt>
                <c:pt idx="2">
                  <c:v>Canvi en els missatges publicitaris </c:v>
                </c:pt>
                <c:pt idx="3">
                  <c:v>Analitzar més dades de mercat</c:v>
                </c:pt>
                <c:pt idx="4">
                  <c:v>Obertura de nous mercats nacionals</c:v>
                </c:pt>
                <c:pt idx="5">
                  <c:v>Reforçar l’equip comercial</c:v>
                </c:pt>
                <c:pt idx="6">
                  <c:v>Reducció de l’equip comercial</c:v>
                </c:pt>
                <c:pt idx="7">
                  <c:v>Obertura de nous mercats internacionals</c:v>
                </c:pt>
                <c:pt idx="8">
                  <c:v>Altres</c:v>
                </c:pt>
                <c:pt idx="9">
                  <c:v>Cap mesura</c:v>
                </c:pt>
                <c:pt idx="10">
                  <c:v>Ns/Nc</c:v>
                </c:pt>
              </c:strCache>
            </c:strRef>
          </c:cat>
          <c:val>
            <c:numRef>
              <c:f>Hoja1!$D$2:$D$12</c:f>
              <c:numCache>
                <c:formatCode>0%</c:formatCode>
                <c:ptCount val="11"/>
                <c:pt idx="0">
                  <c:v>1.9607843137254902E-2</c:v>
                </c:pt>
                <c:pt idx="1">
                  <c:v>3.9215686274509803E-2</c:v>
                </c:pt>
                <c:pt idx="2">
                  <c:v>1.9607843137254902E-2</c:v>
                </c:pt>
                <c:pt idx="3">
                  <c:v>3.9215686274509803E-2</c:v>
                </c:pt>
                <c:pt idx="5">
                  <c:v>5.8823529411764712E-2</c:v>
                </c:pt>
                <c:pt idx="6">
                  <c:v>0</c:v>
                </c:pt>
                <c:pt idx="7">
                  <c:v>1.9607843137254902E-2</c:v>
                </c:pt>
                <c:pt idx="8">
                  <c:v>3.9215686274509803E-2</c:v>
                </c:pt>
                <c:pt idx="9">
                  <c:v>0.56862745098039214</c:v>
                </c:pt>
                <c:pt idx="10">
                  <c:v>0.21568627450980393</c:v>
                </c:pt>
              </c:numCache>
            </c:numRef>
          </c:val>
          <c:extLst>
            <c:ext xmlns:c16="http://schemas.microsoft.com/office/drawing/2014/chart" uri="{C3380CC4-5D6E-409C-BE32-E72D297353CC}">
              <c16:uniqueId val="{00000008-93F1-41FF-BE9B-38A49A66EB75}"/>
            </c:ext>
          </c:extLst>
        </c:ser>
        <c:dLbls>
          <c:showLegendKey val="0"/>
          <c:showVal val="0"/>
          <c:showCatName val="0"/>
          <c:showSerName val="0"/>
          <c:showPercent val="0"/>
          <c:showBubbleSize val="0"/>
        </c:dLbls>
        <c:gapWidth val="70"/>
        <c:axId val="377980632"/>
        <c:axId val="377981024"/>
        <c:extLst>
          <c:ext xmlns:c15="http://schemas.microsoft.com/office/drawing/2012/chart" uri="{02D57815-91ED-43cb-92C2-25804820EDAC}">
            <c15:filteredBarSeries>
              <c15:ser>
                <c:idx val="0"/>
                <c:order val="0"/>
                <c:tx>
                  <c:strRef>
                    <c:extLst>
                      <c:ext uri="{02D57815-91ED-43cb-92C2-25804820EDAC}">
                        <c15:formulaRef>
                          <c15:sqref>Hoja1!$B$1</c15:sqref>
                        </c15:formulaRef>
                      </c:ext>
                    </c:extLst>
                    <c:strCache>
                      <c:ptCount val="1"/>
                      <c:pt idx="0">
                        <c:v>Mesures a l'inici de la pandèmia</c:v>
                      </c:pt>
                    </c:strCache>
                  </c:strRef>
                </c:tx>
                <c:spPr>
                  <a:solidFill>
                    <a:srgbClr val="ECB1B1"/>
                  </a:solidFill>
                  <a:ln>
                    <a:solidFill>
                      <a:srgbClr val="ECB1B1"/>
                    </a:solidFill>
                  </a:ln>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Pt>
                  <c:idx val="8"/>
                  <c:invertIfNegative val="0"/>
                  <c:bubble3D val="0"/>
                  <c:extLst>
                    <c:ext xmlns:c16="http://schemas.microsoft.com/office/drawing/2014/chart" uri="{C3380CC4-5D6E-409C-BE32-E72D297353CC}">
                      <c16:uniqueId val="{00000004-64B9-40B4-A54E-7A856619AAB3}"/>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uri="{CE6537A1-D6FC-4f65-9D91-7224C49458BB}">
                      <c15:showLeaderLines val="0"/>
                    </c:ext>
                  </c:extLst>
                </c:dLbls>
                <c:cat>
                  <c:strRef>
                    <c:extLst>
                      <c:ext uri="{02D57815-91ED-43cb-92C2-25804820EDAC}">
                        <c15:formulaRef>
                          <c15:sqref>Hoja1!$A$2:$A$12</c15:sqref>
                        </c15:formulaRef>
                      </c:ext>
                    </c:extLst>
                    <c:strCache>
                      <c:ptCount val="11"/>
                      <c:pt idx="0">
                        <c:v>Impuls de la venda online</c:v>
                      </c:pt>
                      <c:pt idx="1">
                        <c:v>Publicitat Online</c:v>
                      </c:pt>
                      <c:pt idx="2">
                        <c:v>Canvi en els missatges publicitaris </c:v>
                      </c:pt>
                      <c:pt idx="3">
                        <c:v>Analitzar més dades de mercat</c:v>
                      </c:pt>
                      <c:pt idx="4">
                        <c:v>Obertura de nous mercats nacionals</c:v>
                      </c:pt>
                      <c:pt idx="5">
                        <c:v>Reforçar l’equip comercial</c:v>
                      </c:pt>
                      <c:pt idx="6">
                        <c:v>Reducció de l’equip comercial</c:v>
                      </c:pt>
                      <c:pt idx="7">
                        <c:v>Obertura de nous mercats internacionals</c:v>
                      </c:pt>
                      <c:pt idx="8">
                        <c:v>Altres</c:v>
                      </c:pt>
                      <c:pt idx="9">
                        <c:v>Cap mesura</c:v>
                      </c:pt>
                      <c:pt idx="10">
                        <c:v>Ns/Nc</c:v>
                      </c:pt>
                    </c:strCache>
                  </c:strRef>
                </c:cat>
                <c:val>
                  <c:numRef>
                    <c:extLst>
                      <c:ext uri="{02D57815-91ED-43cb-92C2-25804820EDAC}">
                        <c15:formulaRef>
                          <c15:sqref>Hoja1!$B$2:$B$12</c15:sqref>
                        </c15:formulaRef>
                      </c:ext>
                    </c:extLst>
                    <c:numCache>
                      <c:formatCode>0%</c:formatCode>
                      <c:ptCount val="11"/>
                      <c:pt idx="0">
                        <c:v>0.36956521739130438</c:v>
                      </c:pt>
                      <c:pt idx="1">
                        <c:v>0.2608695652173913</c:v>
                      </c:pt>
                      <c:pt idx="2">
                        <c:v>0.19565217391304349</c:v>
                      </c:pt>
                      <c:pt idx="3">
                        <c:v>0.28260869565217389</c:v>
                      </c:pt>
                      <c:pt idx="5">
                        <c:v>0.15217391304347827</c:v>
                      </c:pt>
                      <c:pt idx="6">
                        <c:v>4.3478260869565216E-2</c:v>
                      </c:pt>
                      <c:pt idx="8">
                        <c:v>2.1739130434782608E-2</c:v>
                      </c:pt>
                      <c:pt idx="9">
                        <c:v>0.30434782608695654</c:v>
                      </c:pt>
                      <c:pt idx="10">
                        <c:v>0.13043478260869565</c:v>
                      </c:pt>
                    </c:numCache>
                  </c:numRef>
                </c:val>
                <c:extLst>
                  <c:ext xmlns:c16="http://schemas.microsoft.com/office/drawing/2014/chart" uri="{C3380CC4-5D6E-409C-BE32-E72D297353CC}">
                    <c16:uniqueId val="{00000004-98A1-44DD-8445-EF9A11315A71}"/>
                  </c:ext>
                </c:extLst>
              </c15:ser>
            </c15:filteredBarSeries>
          </c:ext>
        </c:extLst>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62131932350254959"/>
          <c:y val="0.61791563672172722"/>
          <c:w val="0.36255643740008359"/>
          <c:h val="0.16576185946963398"/>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1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5.5195515645864945E-2"/>
          <c:y val="1.6025594398423128E-2"/>
          <c:w val="0.87916769010751428"/>
          <c:h val="0.71103406913688272"/>
        </c:manualLayout>
      </c:layout>
      <c:barChart>
        <c:barDir val="col"/>
        <c:grouping val="percentStacked"/>
        <c:varyColors val="0"/>
        <c:ser>
          <c:idx val="2"/>
          <c:order val="0"/>
          <c:tx>
            <c:strRef>
              <c:f>Hoja1!$A$4</c:f>
              <c:strCache>
                <c:ptCount val="1"/>
                <c:pt idx="0">
                  <c:v>Ns/Nc</c:v>
                </c:pt>
              </c:strCache>
            </c:strRef>
          </c:tx>
          <c:spPr>
            <a:solidFill>
              <a:schemeClr val="bg1">
                <a:lumMod val="75000"/>
              </a:schemeClr>
            </a:solidFill>
            <a:ln>
              <a:solidFill>
                <a:schemeClr val="bg1">
                  <a:lumMod val="75000"/>
                </a:schemeClr>
              </a:solidFill>
            </a:ln>
          </c:spPr>
          <c:invertIfNegative val="0"/>
          <c:dLbls>
            <c:spPr>
              <a:noFill/>
              <a:ln>
                <a:noFill/>
              </a:ln>
              <a:effectLst/>
            </c:spPr>
            <c:txPr>
              <a:bodyPr wrap="square" lIns="38100" tIns="19050" rIns="38100" bIns="19050" anchor="ctr">
                <a:spAutoFit/>
              </a:bodyPr>
              <a:lstStyle/>
              <a:p>
                <a:pPr>
                  <a:defRPr sz="9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Hoja1!$B$1:$D$1</c:f>
              <c:strCache>
                <c:ptCount val="2"/>
                <c:pt idx="0">
                  <c:v>Mesures a l'inici de la pandèmia que continuen vigents</c:v>
                </c:pt>
                <c:pt idx="1">
                  <c:v>Mesures incorporades posteriorment</c:v>
                </c:pt>
              </c:strCache>
            </c:strRef>
          </c:cat>
          <c:val>
            <c:numRef>
              <c:f>Hoja1!$B$4:$D$4</c:f>
              <c:numCache>
                <c:formatCode>0%</c:formatCode>
                <c:ptCount val="2"/>
                <c:pt idx="0">
                  <c:v>0.14000000000000001</c:v>
                </c:pt>
                <c:pt idx="1">
                  <c:v>0.22</c:v>
                </c:pt>
              </c:numCache>
            </c:numRef>
          </c:val>
          <c:extLst>
            <c:ext xmlns:c16="http://schemas.microsoft.com/office/drawing/2014/chart" uri="{C3380CC4-5D6E-409C-BE32-E72D297353CC}">
              <c16:uniqueId val="{00000009-C91D-444D-82D3-8DD3B8E713D1}"/>
            </c:ext>
          </c:extLst>
        </c:ser>
        <c:ser>
          <c:idx val="1"/>
          <c:order val="1"/>
          <c:tx>
            <c:strRef>
              <c:f>Hoja1!$A$3</c:f>
              <c:strCache>
                <c:ptCount val="1"/>
                <c:pt idx="0">
                  <c:v>Cap mesura</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solidFill>
                      <a:schemeClr val="bg1"/>
                    </a:solidFill>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Hoja1!$B$1:$D$1</c:f>
              <c:strCache>
                <c:ptCount val="2"/>
                <c:pt idx="0">
                  <c:v>Mesures a l'inici de la pandèmia que continuen vigents</c:v>
                </c:pt>
                <c:pt idx="1">
                  <c:v>Mesures incorporades posteriorment</c:v>
                </c:pt>
              </c:strCache>
            </c:strRef>
          </c:cat>
          <c:val>
            <c:numRef>
              <c:f>Hoja1!$B$3:$D$3</c:f>
              <c:numCache>
                <c:formatCode>0%</c:formatCode>
                <c:ptCount val="2"/>
                <c:pt idx="0">
                  <c:v>0.18</c:v>
                </c:pt>
                <c:pt idx="1">
                  <c:v>0.56999999999999995</c:v>
                </c:pt>
              </c:numCache>
            </c:numRef>
          </c:val>
          <c:extLst>
            <c:ext xmlns:c16="http://schemas.microsoft.com/office/drawing/2014/chart" uri="{C3380CC4-5D6E-409C-BE32-E72D297353CC}">
              <c16:uniqueId val="{00000008-C91D-444D-82D3-8DD3B8E713D1}"/>
            </c:ext>
          </c:extLst>
        </c:ser>
        <c:ser>
          <c:idx val="0"/>
          <c:order val="2"/>
          <c:tx>
            <c:strRef>
              <c:f>Hoja1!$A$2</c:f>
              <c:strCache>
                <c:ptCount val="1"/>
                <c:pt idx="0">
                  <c:v>Han pres mesures</c:v>
                </c:pt>
              </c:strCache>
            </c:strRef>
          </c:tx>
          <c:spPr>
            <a:solidFill>
              <a:srgbClr val="99CC00"/>
            </a:solidFill>
            <a:ln>
              <a:solidFill>
                <a:srgbClr val="99CC00"/>
              </a:solidFill>
            </a:ln>
          </c:spPr>
          <c:invertIfNegative val="0"/>
          <c:dPt>
            <c:idx val="2"/>
            <c:invertIfNegative val="0"/>
            <c:bubble3D val="0"/>
            <c:extLst xmlns:c15="http://schemas.microsoft.com/office/drawing/2012/chart">
              <c:ext xmlns:c16="http://schemas.microsoft.com/office/drawing/2014/chart" uri="{C3380CC4-5D6E-409C-BE32-E72D297353CC}">
                <c16:uniqueId val="{00000000-98A1-44DD-8445-EF9A11315A71}"/>
              </c:ext>
            </c:extLst>
          </c:dPt>
          <c:dPt>
            <c:idx val="3"/>
            <c:invertIfNegative val="0"/>
            <c:bubble3D val="0"/>
            <c:extLst>
              <c:ext xmlns:c16="http://schemas.microsoft.com/office/drawing/2014/chart" uri="{C3380CC4-5D6E-409C-BE32-E72D297353CC}">
                <c16:uniqueId val="{00000001-98A1-44DD-8445-EF9A11315A71}"/>
              </c:ext>
            </c:extLst>
          </c:dPt>
          <c:dPt>
            <c:idx val="6"/>
            <c:invertIfNegative val="0"/>
            <c:bubble3D val="0"/>
            <c:extLst>
              <c:ext xmlns:c16="http://schemas.microsoft.com/office/drawing/2014/chart" uri="{C3380CC4-5D6E-409C-BE32-E72D297353CC}">
                <c16:uniqueId val="{00000003-98A1-44DD-8445-EF9A11315A71}"/>
              </c:ext>
            </c:extLst>
          </c:dPt>
          <c:dPt>
            <c:idx val="8"/>
            <c:invertIfNegative val="0"/>
            <c:bubble3D val="0"/>
            <c:extLst xmlns:c15="http://schemas.microsoft.com/office/drawing/2012/chart">
              <c:ext xmlns:c16="http://schemas.microsoft.com/office/drawing/2014/chart" uri="{C3380CC4-5D6E-409C-BE32-E72D297353CC}">
                <c16:uniqueId val="{00000005-336B-49D7-A932-DAE9B7BA5ABE}"/>
              </c:ext>
            </c:extLst>
          </c:dPt>
          <c:dPt>
            <c:idx val="9"/>
            <c:invertIfNegative val="0"/>
            <c:bubble3D val="0"/>
            <c:extLst>
              <c:ext xmlns:c16="http://schemas.microsoft.com/office/drawing/2014/chart" uri="{C3380CC4-5D6E-409C-BE32-E72D297353CC}">
                <c16:uniqueId val="{00000004-336B-49D7-A932-DAE9B7BA5ABE}"/>
              </c:ext>
            </c:extLst>
          </c:dPt>
          <c:dLbls>
            <c:spPr>
              <a:noFill/>
              <a:ln>
                <a:noFill/>
              </a:ln>
              <a:effectLst/>
            </c:spPr>
            <c:txPr>
              <a:bodyPr wrap="square" lIns="38100" tIns="19050" rIns="38100" bIns="19050" anchor="ctr">
                <a:spAutoFit/>
              </a:bodyPr>
              <a:lstStyle/>
              <a:p>
                <a:pPr>
                  <a:defRPr sz="900"/>
                </a:pPr>
                <a:endParaRPr lang="ca-ES"/>
              </a:p>
            </c:txPr>
            <c:showLegendKey val="0"/>
            <c:showVal val="1"/>
            <c:showCatName val="0"/>
            <c:showSerName val="0"/>
            <c:showPercent val="0"/>
            <c:showBubbleSize val="0"/>
            <c:showLeaderLines val="0"/>
            <c:extLst xmlns:c15="http://schemas.microsoft.com/office/drawing/2012/chart">
              <c:ext xmlns:c15="http://schemas.microsoft.com/office/drawing/2012/chart" uri="{CE6537A1-D6FC-4f65-9D91-7224C49458BB}">
                <c15:showLeaderLines val="0"/>
              </c:ext>
            </c:extLst>
          </c:dLbls>
          <c:cat>
            <c:strRef>
              <c:f>Hoja1!$B$1:$D$1</c:f>
              <c:strCache>
                <c:ptCount val="2"/>
                <c:pt idx="0">
                  <c:v>Mesures a l'inici de la pandèmia que continuen vigents</c:v>
                </c:pt>
                <c:pt idx="1">
                  <c:v>Mesures incorporades posteriorment</c:v>
                </c:pt>
              </c:strCache>
            </c:strRef>
          </c:cat>
          <c:val>
            <c:numRef>
              <c:f>Hoja1!$B$2:$D$2</c:f>
              <c:numCache>
                <c:formatCode>0%</c:formatCode>
                <c:ptCount val="2"/>
                <c:pt idx="0">
                  <c:v>0.68</c:v>
                </c:pt>
                <c:pt idx="1">
                  <c:v>0.21000000000000005</c:v>
                </c:pt>
              </c:numCache>
            </c:numRef>
          </c:val>
          <c:extLst xmlns:c15="http://schemas.microsoft.com/office/drawing/2012/char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overlap val="100"/>
        <c:axId val="377980632"/>
        <c:axId val="377981024"/>
        <c:extLst/>
      </c:barChart>
      <c:catAx>
        <c:axId val="377980632"/>
        <c:scaling>
          <c:orientation val="minMax"/>
        </c:scaling>
        <c:delete val="0"/>
        <c:axPos val="b"/>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1"/>
          <c:min val="0"/>
        </c:scaling>
        <c:delete val="1"/>
        <c:axPos val="l"/>
        <c:numFmt formatCode="0%" sourceLinked="1"/>
        <c:majorTickMark val="out"/>
        <c:minorTickMark val="none"/>
        <c:tickLblPos val="nextTo"/>
        <c:crossAx val="377980632"/>
        <c:crosses val="autoZero"/>
        <c:crossBetween val="between"/>
      </c:valAx>
    </c:plotArea>
    <c:legend>
      <c:legendPos val="r"/>
      <c:layout>
        <c:manualLayout>
          <c:xMode val="edge"/>
          <c:yMode val="edge"/>
          <c:x val="0.15423995258903503"/>
          <c:y val="0.92177229046255704"/>
          <c:w val="0.70245367136735604"/>
          <c:h val="6.4732936570870508E-2"/>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1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750837946723116"/>
          <c:y val="5.2370931819964231E-2"/>
          <c:w val="0.52049250773158728"/>
          <c:h val="0.89915063847861698"/>
        </c:manualLayout>
      </c:layout>
      <c:barChart>
        <c:barDir val="bar"/>
        <c:grouping val="clustered"/>
        <c:varyColors val="0"/>
        <c:ser>
          <c:idx val="0"/>
          <c:order val="0"/>
          <c:tx>
            <c:strRef>
              <c:f>Hoja1!$B$1</c:f>
              <c:strCache>
                <c:ptCount val="1"/>
                <c:pt idx="0">
                  <c:v>Mesures clau</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Pt>
            <c:idx val="8"/>
            <c:invertIfNegative val="0"/>
            <c:bubble3D val="0"/>
            <c:spPr>
              <a:solidFill>
                <a:schemeClr val="bg1">
                  <a:lumMod val="75000"/>
                </a:schemeClr>
              </a:solidFill>
            </c:spPr>
            <c:extLst>
              <c:ext xmlns:c16="http://schemas.microsoft.com/office/drawing/2014/chart" uri="{C3380CC4-5D6E-409C-BE32-E72D297353CC}">
                <c16:uniqueId val="{00000004-64B9-40B4-A54E-7A856619AAB3}"/>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Hoja1!$A$2:$A$10</c:f>
              <c:strCache>
                <c:ptCount val="9"/>
                <c:pt idx="0">
                  <c:v>Reforçar l’equip comercial</c:v>
                </c:pt>
                <c:pt idx="1">
                  <c:v>Analitzar més dades de mercat</c:v>
                </c:pt>
                <c:pt idx="2">
                  <c:v>Publicitat Online</c:v>
                </c:pt>
                <c:pt idx="3">
                  <c:v>Impuls de la venda online</c:v>
                </c:pt>
                <c:pt idx="4">
                  <c:v>Canvi en els missatges publicitaris </c:v>
                </c:pt>
                <c:pt idx="5">
                  <c:v>Obertura de nous mercats internacionals</c:v>
                </c:pt>
                <c:pt idx="6">
                  <c:v>Altres</c:v>
                </c:pt>
                <c:pt idx="7">
                  <c:v>Cap mesura</c:v>
                </c:pt>
                <c:pt idx="8">
                  <c:v>Ns/Nc</c:v>
                </c:pt>
              </c:strCache>
            </c:strRef>
          </c:cat>
          <c:val>
            <c:numRef>
              <c:f>Hoja1!$B$2:$B$10</c:f>
              <c:numCache>
                <c:formatCode>0%</c:formatCode>
                <c:ptCount val="9"/>
                <c:pt idx="0">
                  <c:v>6.1224489795918366E-2</c:v>
                </c:pt>
                <c:pt idx="1">
                  <c:v>4.0816326530612249E-2</c:v>
                </c:pt>
                <c:pt idx="2">
                  <c:v>4.0816326530612249E-2</c:v>
                </c:pt>
                <c:pt idx="3">
                  <c:v>2.0408163265306124E-2</c:v>
                </c:pt>
                <c:pt idx="4">
                  <c:v>2.0408163265306124E-2</c:v>
                </c:pt>
                <c:pt idx="5">
                  <c:v>2.0408163265306124E-2</c:v>
                </c:pt>
                <c:pt idx="6">
                  <c:v>2.0408163265306124E-2</c:v>
                </c:pt>
                <c:pt idx="7">
                  <c:v>0.59183673469387754</c:v>
                </c:pt>
                <c:pt idx="8">
                  <c:v>0.22448979591836735</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4490072954023402"/>
          <c:y val="5.0691244239631367E-2"/>
          <c:w val="0.49150463007220746"/>
          <c:h val="0.90783410138248843"/>
        </c:manualLayout>
      </c:layout>
      <c:barChart>
        <c:barDir val="bar"/>
        <c:grouping val="clustered"/>
        <c:varyColors val="0"/>
        <c:ser>
          <c:idx val="0"/>
          <c:order val="0"/>
          <c:spPr>
            <a:solidFill>
              <a:srgbClr val="8A0000"/>
            </a:solidFill>
            <a:ln w="25473">
              <a:noFill/>
            </a:ln>
          </c:spPr>
          <c:invertIfNegative val="0"/>
          <c:dPt>
            <c:idx val="3"/>
            <c:invertIfNegative val="0"/>
            <c:bubble3D val="0"/>
            <c:spPr>
              <a:solidFill>
                <a:schemeClr val="bg1">
                  <a:lumMod val="75000"/>
                </a:schemeClr>
              </a:solidFill>
              <a:ln w="25473">
                <a:noFill/>
              </a:ln>
            </c:spPr>
            <c:extLst>
              <c:ext xmlns:c16="http://schemas.microsoft.com/office/drawing/2014/chart" uri="{C3380CC4-5D6E-409C-BE32-E72D297353CC}">
                <c16:uniqueId val="{00000001-06B1-4CB0-9057-93648EC4A5F7}"/>
              </c:ext>
            </c:extLst>
          </c:dPt>
          <c:dPt>
            <c:idx val="6"/>
            <c:invertIfNegative val="0"/>
            <c:bubble3D val="0"/>
            <c:spPr>
              <a:solidFill>
                <a:schemeClr val="bg1">
                  <a:lumMod val="75000"/>
                </a:schemeClr>
              </a:solidFill>
              <a:ln w="25473">
                <a:noFill/>
              </a:ln>
            </c:spPr>
            <c:extLst>
              <c:ext xmlns:c16="http://schemas.microsoft.com/office/drawing/2014/chart" uri="{C3380CC4-5D6E-409C-BE32-E72D297353CC}">
                <c16:uniqueId val="{00000003-8313-47A5-B69F-0E2C9678BE07}"/>
              </c:ext>
            </c:extLst>
          </c:dPt>
          <c:dLbls>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Reus</c:v>
                </c:pt>
                <c:pt idx="1">
                  <c:v>Baix Camp 
(sense Reus)</c:v>
                </c:pt>
                <c:pt idx="2">
                  <c:v>Resta</c:v>
                </c:pt>
                <c:pt idx="3">
                  <c:v>Ns/Nc</c:v>
                </c:pt>
              </c:strCache>
            </c:strRef>
          </c:cat>
          <c:val>
            <c:numRef>
              <c:f>Sheet1!$B$2:$B$5</c:f>
              <c:numCache>
                <c:formatCode>0%</c:formatCode>
                <c:ptCount val="4"/>
                <c:pt idx="0">
                  <c:v>0.68600000000000005</c:v>
                </c:pt>
                <c:pt idx="1">
                  <c:v>0.19600000000000001</c:v>
                </c:pt>
                <c:pt idx="2">
                  <c:v>9.8000000000000004E-2</c:v>
                </c:pt>
                <c:pt idx="3">
                  <c:v>0.02</c:v>
                </c:pt>
              </c:numCache>
            </c:numRef>
          </c:val>
          <c:extLst>
            <c:ext xmlns:c16="http://schemas.microsoft.com/office/drawing/2014/chart" uri="{C3380CC4-5D6E-409C-BE32-E72D297353CC}">
              <c16:uniqueId val="{00000000-8EDA-4FE9-A97A-DB3267D81328}"/>
            </c:ext>
          </c:extLst>
        </c:ser>
        <c:dLbls>
          <c:showLegendKey val="0"/>
          <c:showVal val="1"/>
          <c:showCatName val="0"/>
          <c:showSerName val="0"/>
          <c:showPercent val="0"/>
          <c:showBubbleSize val="0"/>
        </c:dLbls>
        <c:gapWidth val="120"/>
        <c:axId val="357383144"/>
        <c:axId val="359113576"/>
      </c:barChart>
      <c:catAx>
        <c:axId val="357383144"/>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100" b="0" i="0" u="none" strike="noStrike" baseline="0">
                <a:solidFill>
                  <a:schemeClr val="tx1"/>
                </a:solidFill>
                <a:latin typeface="Century Gothic" pitchFamily="34" charset="0"/>
                <a:ea typeface="Century Gothic"/>
                <a:cs typeface="Century Gothic"/>
              </a:defRPr>
            </a:pPr>
            <a:endParaRPr lang="ca-ES"/>
          </a:p>
        </c:txPr>
        <c:crossAx val="359113576"/>
        <c:crosses val="autoZero"/>
        <c:auto val="1"/>
        <c:lblAlgn val="ctr"/>
        <c:lblOffset val="100"/>
        <c:tickMarkSkip val="1"/>
        <c:noMultiLvlLbl val="0"/>
      </c:catAx>
      <c:valAx>
        <c:axId val="359113576"/>
        <c:scaling>
          <c:orientation val="minMax"/>
          <c:max val="1"/>
        </c:scaling>
        <c:delete val="1"/>
        <c:axPos val="t"/>
        <c:numFmt formatCode="0%" sourceLinked="1"/>
        <c:majorTickMark val="out"/>
        <c:minorTickMark val="none"/>
        <c:tickLblPos val="nextTo"/>
        <c:crossAx val="357383144"/>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2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8750837946723116"/>
          <c:y val="5.2370931819964231E-2"/>
          <c:w val="0.55158842948124787"/>
          <c:h val="0.89915063847861698"/>
        </c:manualLayout>
      </c:layout>
      <c:barChart>
        <c:barDir val="bar"/>
        <c:grouping val="clustered"/>
        <c:varyColors val="0"/>
        <c:ser>
          <c:idx val="0"/>
          <c:order val="0"/>
          <c:tx>
            <c:strRef>
              <c:f>Hoja1!$B$1</c:f>
              <c:strCache>
                <c:ptCount val="1"/>
                <c:pt idx="0">
                  <c:v>Columna1</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spPr>
              <a:solidFill>
                <a:srgbClr val="FF9393"/>
              </a:solidFill>
            </c:spPr>
            <c:extLst>
              <c:ext xmlns:c16="http://schemas.microsoft.com/office/drawing/2014/chart" uri="{C3380CC4-5D6E-409C-BE32-E72D297353CC}">
                <c16:uniqueId val="{00000003-98A1-44DD-8445-EF9A11315A71}"/>
              </c:ext>
            </c:extLst>
          </c:dPt>
          <c:dPt>
            <c:idx val="8"/>
            <c:invertIfNegative val="0"/>
            <c:bubble3D val="0"/>
            <c:spPr>
              <a:solidFill>
                <a:schemeClr val="bg1">
                  <a:lumMod val="75000"/>
                </a:schemeClr>
              </a:solidFill>
            </c:spPr>
            <c:extLst>
              <c:ext xmlns:c16="http://schemas.microsoft.com/office/drawing/2014/chart" uri="{C3380CC4-5D6E-409C-BE32-E72D297353CC}">
                <c16:uniqueId val="{00000004-64B9-40B4-A54E-7A856619AAB3}"/>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Hoja1!$A$2:$A$4</c:f>
              <c:strCache>
                <c:ptCount val="3"/>
                <c:pt idx="0">
                  <c:v>Han tingut dificultats / incovenients</c:v>
                </c:pt>
                <c:pt idx="1">
                  <c:v>Cap dificultat / incovenient</c:v>
                </c:pt>
                <c:pt idx="2">
                  <c:v>Ns/Nc</c:v>
                </c:pt>
              </c:strCache>
            </c:strRef>
          </c:cat>
          <c:val>
            <c:numRef>
              <c:f>Hoja1!$B$2:$B$4</c:f>
              <c:numCache>
                <c:formatCode>0%</c:formatCode>
                <c:ptCount val="3"/>
                <c:pt idx="0">
                  <c:v>0.25</c:v>
                </c:pt>
                <c:pt idx="1">
                  <c:v>0.5</c:v>
                </c:pt>
                <c:pt idx="2">
                  <c:v>0.25</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398085392424073"/>
          <c:y val="2.308976832489968E-2"/>
          <c:w val="0.56115445165963196"/>
          <c:h val="0.94583809892403536"/>
        </c:manualLayout>
      </c:layout>
      <c:barChart>
        <c:barDir val="bar"/>
        <c:grouping val="clustered"/>
        <c:varyColors val="0"/>
        <c:ser>
          <c:idx val="0"/>
          <c:order val="0"/>
          <c:tx>
            <c:strRef>
              <c:f>Hoja1!$A$5</c:f>
              <c:strCache>
                <c:ptCount val="1"/>
                <c:pt idx="0">
                  <c:v>ACTUALMENT (SETEMBRE 2020)</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Hoja1!$B$1:$I$1</c:f>
              <c:strCache>
                <c:ptCount val="8"/>
                <c:pt idx="0">
                  <c:v>Oberta al públic</c:v>
                </c:pt>
                <c:pt idx="1">
                  <c:v>Teletreball</c:v>
                </c:pt>
                <c:pt idx="2">
                  <c:v>Treball a porta tancada</c:v>
                </c:pt>
                <c:pt idx="3">
                  <c:v>Treball a porta tancada amb servei de recollida</c:v>
                </c:pt>
                <c:pt idx="4">
                  <c:v>Treball a porta tancada amb servei d’entrega a domicili</c:v>
                </c:pt>
                <c:pt idx="5">
                  <c:v>Tancada</c:v>
                </c:pt>
                <c:pt idx="6">
                  <c:v>Altres</c:v>
                </c:pt>
                <c:pt idx="7">
                  <c:v>Ns/Nc</c:v>
                </c:pt>
              </c:strCache>
            </c:strRef>
          </c:cat>
          <c:val>
            <c:numRef>
              <c:f>Hoja1!$B$5:$I$5</c:f>
              <c:numCache>
                <c:formatCode>0%</c:formatCode>
                <c:ptCount val="8"/>
                <c:pt idx="0">
                  <c:v>0.68600000000000005</c:v>
                </c:pt>
                <c:pt idx="1">
                  <c:v>0.157</c:v>
                </c:pt>
                <c:pt idx="2">
                  <c:v>3.9E-2</c:v>
                </c:pt>
                <c:pt idx="3">
                  <c:v>0.02</c:v>
                </c:pt>
                <c:pt idx="7">
                  <c:v>9.8000000000000004E-2</c:v>
                </c:pt>
              </c:numCache>
            </c:numRef>
          </c:val>
          <c:extLst>
            <c:ext xmlns:c16="http://schemas.microsoft.com/office/drawing/2014/chart" uri="{C3380CC4-5D6E-409C-BE32-E72D297353CC}">
              <c16:uniqueId val="{00000001-0F5F-40FB-AE67-1D18600BBE5F}"/>
            </c:ext>
          </c:extLst>
        </c:ser>
        <c:ser>
          <c:idx val="2"/>
          <c:order val="1"/>
          <c:tx>
            <c:strRef>
              <c:f>Hoja1!$A$4</c:f>
              <c:strCache>
                <c:ptCount val="1"/>
                <c:pt idx="0">
                  <c:v>FASE 2</c:v>
                </c:pt>
              </c:strCache>
            </c:strRef>
          </c:tx>
          <c:spPr>
            <a:solidFill>
              <a:srgbClr val="9C5252"/>
            </a:solidFill>
            <a:ln>
              <a:solidFill>
                <a:srgbClr val="9C5252"/>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Hoja1!$B$1:$I$1</c:f>
              <c:strCache>
                <c:ptCount val="8"/>
                <c:pt idx="0">
                  <c:v>Oberta al públic</c:v>
                </c:pt>
                <c:pt idx="1">
                  <c:v>Teletreball</c:v>
                </c:pt>
                <c:pt idx="2">
                  <c:v>Treball a porta tancada</c:v>
                </c:pt>
                <c:pt idx="3">
                  <c:v>Treball a porta tancada amb servei de recollida</c:v>
                </c:pt>
                <c:pt idx="4">
                  <c:v>Treball a porta tancada amb servei d’entrega a domicili</c:v>
                </c:pt>
                <c:pt idx="5">
                  <c:v>Tancada</c:v>
                </c:pt>
                <c:pt idx="6">
                  <c:v>Altres</c:v>
                </c:pt>
                <c:pt idx="7">
                  <c:v>Ns/Nc</c:v>
                </c:pt>
              </c:strCache>
            </c:strRef>
          </c:cat>
          <c:val>
            <c:numRef>
              <c:f>Hoja1!$B$4:$I$4</c:f>
              <c:numCache>
                <c:formatCode>0%</c:formatCode>
                <c:ptCount val="8"/>
                <c:pt idx="0">
                  <c:v>0.41304347826086951</c:v>
                </c:pt>
                <c:pt idx="1">
                  <c:v>0.28260869565217389</c:v>
                </c:pt>
                <c:pt idx="2">
                  <c:v>8.6956521739130432E-2</c:v>
                </c:pt>
                <c:pt idx="3">
                  <c:v>6.5217391304347824E-2</c:v>
                </c:pt>
                <c:pt idx="4">
                  <c:v>2.1739130434782608E-2</c:v>
                </c:pt>
                <c:pt idx="5">
                  <c:v>2.1739130434782608E-2</c:v>
                </c:pt>
                <c:pt idx="6">
                  <c:v>2.1739130434782608E-2</c:v>
                </c:pt>
                <c:pt idx="7">
                  <c:v>8.6956521739130432E-2</c:v>
                </c:pt>
              </c:numCache>
            </c:numRef>
          </c:val>
          <c:extLst>
            <c:ext xmlns:c16="http://schemas.microsoft.com/office/drawing/2014/chart" uri="{C3380CC4-5D6E-409C-BE32-E72D297353CC}">
              <c16:uniqueId val="{00000002-267C-46E9-B8D9-5C4A6319764F}"/>
            </c:ext>
          </c:extLst>
        </c:ser>
        <c:ser>
          <c:idx val="3"/>
          <c:order val="2"/>
          <c:tx>
            <c:strRef>
              <c:f>Hoja1!$A$3</c:f>
              <c:strCache>
                <c:ptCount val="1"/>
                <c:pt idx="0">
                  <c:v>FASE 1</c:v>
                </c:pt>
              </c:strCache>
            </c:strRef>
          </c:tx>
          <c:spPr>
            <a:solidFill>
              <a:srgbClr val="ECB1B1"/>
            </a:solidFill>
            <a:ln>
              <a:solidFill>
                <a:srgbClr val="ECB1B1"/>
              </a:solid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Hoja1!$B$1:$I$1</c:f>
              <c:strCache>
                <c:ptCount val="8"/>
                <c:pt idx="0">
                  <c:v>Oberta al públic</c:v>
                </c:pt>
                <c:pt idx="1">
                  <c:v>Teletreball</c:v>
                </c:pt>
                <c:pt idx="2">
                  <c:v>Treball a porta tancada</c:v>
                </c:pt>
                <c:pt idx="3">
                  <c:v>Treball a porta tancada amb servei de recollida</c:v>
                </c:pt>
                <c:pt idx="4">
                  <c:v>Treball a porta tancada amb servei d’entrega a domicili</c:v>
                </c:pt>
                <c:pt idx="5">
                  <c:v>Tancada</c:v>
                </c:pt>
                <c:pt idx="6">
                  <c:v>Altres</c:v>
                </c:pt>
                <c:pt idx="7">
                  <c:v>Ns/Nc</c:v>
                </c:pt>
              </c:strCache>
            </c:strRef>
          </c:cat>
          <c:val>
            <c:numRef>
              <c:f>Hoja1!$B$3:$I$3</c:f>
              <c:numCache>
                <c:formatCode>0%</c:formatCode>
                <c:ptCount val="8"/>
                <c:pt idx="0">
                  <c:v>0.2608695652173913</c:v>
                </c:pt>
                <c:pt idx="1">
                  <c:v>0.32608695652173914</c:v>
                </c:pt>
                <c:pt idx="2">
                  <c:v>0.13043478260869565</c:v>
                </c:pt>
                <c:pt idx="3">
                  <c:v>4.3478260869565216E-2</c:v>
                </c:pt>
                <c:pt idx="4">
                  <c:v>4.3478260869565216E-2</c:v>
                </c:pt>
                <c:pt idx="5">
                  <c:v>8.6956521739130432E-2</c:v>
                </c:pt>
                <c:pt idx="6">
                  <c:v>2.1739130434782608E-2</c:v>
                </c:pt>
                <c:pt idx="7">
                  <c:v>8.6956521739130432E-2</c:v>
                </c:pt>
              </c:numCache>
            </c:numRef>
          </c:val>
          <c:extLst>
            <c:ext xmlns:c16="http://schemas.microsoft.com/office/drawing/2014/chart" uri="{C3380CC4-5D6E-409C-BE32-E72D297353CC}">
              <c16:uniqueId val="{00000001-267C-46E9-B8D9-5C4A6319764F}"/>
            </c:ext>
          </c:extLst>
        </c:ser>
        <c:ser>
          <c:idx val="4"/>
          <c:order val="3"/>
          <c:tx>
            <c:strRef>
              <c:f>Hoja1!$A$2</c:f>
              <c:strCache>
                <c:ptCount val="1"/>
                <c:pt idx="0">
                  <c:v>FASE 0</c:v>
                </c:pt>
              </c:strCache>
            </c:strRef>
          </c:tx>
          <c:spPr>
            <a:solidFill>
              <a:srgbClr val="F4D0D0"/>
            </a:solidFill>
            <a:ln>
              <a:solidFill>
                <a:srgbClr val="F4D0D0"/>
              </a:solidFill>
            </a:ln>
          </c:spPr>
          <c:invertIfNegative val="0"/>
          <c:dLbls>
            <c:spPr>
              <a:noFill/>
              <a:ln>
                <a:noFill/>
              </a:ln>
              <a:effectLst/>
            </c:spPr>
            <c:txPr>
              <a:bodyPr wrap="square" lIns="38100" tIns="19050" rIns="38100" bIns="19050" anchor="ctr">
                <a:spAutoFit/>
              </a:bodyPr>
              <a:lstStyle/>
              <a:p>
                <a:pPr>
                  <a:defRPr sz="900">
                    <a:solidFill>
                      <a:schemeClr val="tx1"/>
                    </a:solidFill>
                  </a:defRPr>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Hoja1!$B$1:$I$1</c:f>
              <c:strCache>
                <c:ptCount val="8"/>
                <c:pt idx="0">
                  <c:v>Oberta al públic</c:v>
                </c:pt>
                <c:pt idx="1">
                  <c:v>Teletreball</c:v>
                </c:pt>
                <c:pt idx="2">
                  <c:v>Treball a porta tancada</c:v>
                </c:pt>
                <c:pt idx="3">
                  <c:v>Treball a porta tancada amb servei de recollida</c:v>
                </c:pt>
                <c:pt idx="4">
                  <c:v>Treball a porta tancada amb servei d’entrega a domicili</c:v>
                </c:pt>
                <c:pt idx="5">
                  <c:v>Tancada</c:v>
                </c:pt>
                <c:pt idx="6">
                  <c:v>Altres</c:v>
                </c:pt>
                <c:pt idx="7">
                  <c:v>Ns/Nc</c:v>
                </c:pt>
              </c:strCache>
            </c:strRef>
          </c:cat>
          <c:val>
            <c:numRef>
              <c:f>Hoja1!$B$2:$I$2</c:f>
              <c:numCache>
                <c:formatCode>0%</c:formatCode>
                <c:ptCount val="8"/>
                <c:pt idx="0">
                  <c:v>0.15217391304347827</c:v>
                </c:pt>
                <c:pt idx="1">
                  <c:v>0.39130434782608697</c:v>
                </c:pt>
                <c:pt idx="2">
                  <c:v>8.6956521739130432E-2</c:v>
                </c:pt>
                <c:pt idx="3">
                  <c:v>8.6956521739130432E-2</c:v>
                </c:pt>
                <c:pt idx="4">
                  <c:v>2.1739130434782608E-2</c:v>
                </c:pt>
                <c:pt idx="5">
                  <c:v>0.15217391304347827</c:v>
                </c:pt>
                <c:pt idx="6">
                  <c:v>2.1739130434782608E-2</c:v>
                </c:pt>
                <c:pt idx="7">
                  <c:v>8.6956521739130432E-2</c:v>
                </c:pt>
              </c:numCache>
            </c:numRef>
          </c:val>
          <c:extLst>
            <c:ext xmlns:c16="http://schemas.microsoft.com/office/drawing/2014/chart" uri="{C3380CC4-5D6E-409C-BE32-E72D297353CC}">
              <c16:uniqueId val="{00000000-267C-46E9-B8D9-5C4A6319764F}"/>
            </c:ext>
          </c:extLst>
        </c:ser>
        <c:dLbls>
          <c:dLblPos val="ctr"/>
          <c:showLegendKey val="0"/>
          <c:showVal val="1"/>
          <c:showCatName val="0"/>
          <c:showSerName val="0"/>
          <c:showPercent val="0"/>
          <c:showBubbleSize val="0"/>
        </c:dLbls>
        <c:gapWidth val="70"/>
        <c:axId val="300464664"/>
        <c:axId val="300458784"/>
      </c:barChart>
      <c:catAx>
        <c:axId val="300464664"/>
        <c:scaling>
          <c:orientation val="maxMin"/>
        </c:scaling>
        <c:delete val="0"/>
        <c:axPos val="l"/>
        <c:numFmt formatCode="General" sourceLinked="0"/>
        <c:majorTickMark val="out"/>
        <c:minorTickMark val="none"/>
        <c:tickLblPos val="nextTo"/>
        <c:txPr>
          <a:bodyPr/>
          <a:lstStyle/>
          <a:p>
            <a:pPr>
              <a:defRPr sz="1050"/>
            </a:pPr>
            <a:endParaRPr lang="ca-ES"/>
          </a:p>
        </c:txPr>
        <c:crossAx val="300458784"/>
        <c:crosses val="autoZero"/>
        <c:auto val="1"/>
        <c:lblAlgn val="ctr"/>
        <c:lblOffset val="100"/>
        <c:noMultiLvlLbl val="0"/>
      </c:catAx>
      <c:valAx>
        <c:axId val="300458784"/>
        <c:scaling>
          <c:orientation val="minMax"/>
          <c:max val="1"/>
          <c:min val="0"/>
        </c:scaling>
        <c:delete val="1"/>
        <c:axPos val="t"/>
        <c:numFmt formatCode="0%" sourceLinked="1"/>
        <c:majorTickMark val="out"/>
        <c:minorTickMark val="none"/>
        <c:tickLblPos val="nextTo"/>
        <c:crossAx val="300464664"/>
        <c:crosses val="autoZero"/>
        <c:crossBetween val="between"/>
      </c:valAx>
    </c:plotArea>
    <c:legend>
      <c:legendPos val="r"/>
      <c:layout>
        <c:manualLayout>
          <c:xMode val="edge"/>
          <c:yMode val="edge"/>
          <c:x val="0.66490873908353365"/>
          <c:y val="0.74349352457311846"/>
          <c:w val="0.29238509643009691"/>
          <c:h val="0.25650647542688138"/>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2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459614400937362"/>
          <c:y val="5.2370931819964231E-2"/>
          <c:w val="0.5354986185620656"/>
          <c:h val="0.89915063847861698"/>
        </c:manualLayout>
      </c:layout>
      <c:barChart>
        <c:barDir val="bar"/>
        <c:grouping val="clustered"/>
        <c:varyColors val="0"/>
        <c:ser>
          <c:idx val="1"/>
          <c:order val="0"/>
          <c:tx>
            <c:strRef>
              <c:f>Hoja1!$C$1</c:f>
              <c:strCache>
                <c:ptCount val="1"/>
                <c:pt idx="0">
                  <c:v>3T 2020</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Hoja1!$A$2:$A$11</c:f>
              <c:strCache>
                <c:ptCount val="10"/>
                <c:pt idx="0">
                  <c:v>Escenaris de futur en relació al sector d’activitat</c:v>
                </c:pt>
                <c:pt idx="1">
                  <c:v>Definit noves estratègies </c:v>
                </c:pt>
                <c:pt idx="2">
                  <c:v>Refet objectius empresarials o de vendes</c:v>
                </c:pt>
                <c:pt idx="3">
                  <c:v>S’han establert plans d’actuació a curt termini</c:v>
                </c:pt>
                <c:pt idx="4">
                  <c:v>Revisió del model de negoci</c:v>
                </c:pt>
                <c:pt idx="5">
                  <c:v>Revisió d’inversions</c:v>
                </c:pt>
                <c:pt idx="6">
                  <c:v>Incrementar el finançament extern</c:v>
                </c:pt>
                <c:pt idx="7">
                  <c:v>Increment de la R+D</c:v>
                </c:pt>
                <c:pt idx="8">
                  <c:v>Cap </c:v>
                </c:pt>
                <c:pt idx="9">
                  <c:v>Ns/Nc</c:v>
                </c:pt>
              </c:strCache>
            </c:strRef>
          </c:cat>
          <c:val>
            <c:numRef>
              <c:f>Hoja1!$C$2:$C$11</c:f>
              <c:numCache>
                <c:formatCode>0%</c:formatCode>
                <c:ptCount val="10"/>
                <c:pt idx="0">
                  <c:v>0.52941176470588236</c:v>
                </c:pt>
                <c:pt idx="1">
                  <c:v>0.50980392156862742</c:v>
                </c:pt>
                <c:pt idx="2">
                  <c:v>0.41176470588235298</c:v>
                </c:pt>
                <c:pt idx="3">
                  <c:v>0.39215686274509809</c:v>
                </c:pt>
                <c:pt idx="4">
                  <c:v>0.37254901960784315</c:v>
                </c:pt>
                <c:pt idx="5">
                  <c:v>0.31372549019607843</c:v>
                </c:pt>
                <c:pt idx="6">
                  <c:v>0.21568627450980393</c:v>
                </c:pt>
                <c:pt idx="7">
                  <c:v>0.15686274509803921</c:v>
                </c:pt>
                <c:pt idx="9">
                  <c:v>0.15686274509803921</c:v>
                </c:pt>
              </c:numCache>
            </c:numRef>
          </c:val>
          <c:extLst>
            <c:ext xmlns:c16="http://schemas.microsoft.com/office/drawing/2014/chart" uri="{C3380CC4-5D6E-409C-BE32-E72D297353CC}">
              <c16:uniqueId val="{00000008-374A-46A7-9AA6-432EB046381B}"/>
            </c:ext>
          </c:extLst>
        </c:ser>
        <c:ser>
          <c:idx val="0"/>
          <c:order val="1"/>
          <c:tx>
            <c:strRef>
              <c:f>Hoja1!$B$1</c:f>
              <c:strCache>
                <c:ptCount val="1"/>
                <c:pt idx="0">
                  <c:v>2T 2020</c:v>
                </c:pt>
              </c:strCache>
            </c:strRef>
          </c:tx>
          <c:spPr>
            <a:solidFill>
              <a:srgbClr val="ECB1B1"/>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Pt>
            <c:idx val="8"/>
            <c:invertIfNegative val="0"/>
            <c:bubble3D val="0"/>
            <c:extLst>
              <c:ext xmlns:c16="http://schemas.microsoft.com/office/drawing/2014/chart" uri="{C3380CC4-5D6E-409C-BE32-E72D297353CC}">
                <c16:uniqueId val="{00000005-C5DE-4967-BD8C-7AAC87F25A03}"/>
              </c:ext>
            </c:extLst>
          </c:dPt>
          <c:dPt>
            <c:idx val="9"/>
            <c:invertIfNegative val="0"/>
            <c:bubble3D val="0"/>
            <c:extLst>
              <c:ext xmlns:c16="http://schemas.microsoft.com/office/drawing/2014/chart" uri="{C3380CC4-5D6E-409C-BE32-E72D297353CC}">
                <c16:uniqueId val="{00000004-C5DE-4967-BD8C-7AAC87F25A03}"/>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Hoja1!$A$2:$A$11</c:f>
              <c:strCache>
                <c:ptCount val="10"/>
                <c:pt idx="0">
                  <c:v>Escenaris de futur en relació al sector d’activitat</c:v>
                </c:pt>
                <c:pt idx="1">
                  <c:v>Definit noves estratègies </c:v>
                </c:pt>
                <c:pt idx="2">
                  <c:v>Refet objectius empresarials o de vendes</c:v>
                </c:pt>
                <c:pt idx="3">
                  <c:v>S’han establert plans d’actuació a curt termini</c:v>
                </c:pt>
                <c:pt idx="4">
                  <c:v>Revisió del model de negoci</c:v>
                </c:pt>
                <c:pt idx="5">
                  <c:v>Revisió d’inversions</c:v>
                </c:pt>
                <c:pt idx="6">
                  <c:v>Incrementar el finançament extern</c:v>
                </c:pt>
                <c:pt idx="7">
                  <c:v>Increment de la R+D</c:v>
                </c:pt>
                <c:pt idx="8">
                  <c:v>Cap </c:v>
                </c:pt>
                <c:pt idx="9">
                  <c:v>Ns/Nc</c:v>
                </c:pt>
              </c:strCache>
            </c:strRef>
          </c:cat>
          <c:val>
            <c:numRef>
              <c:f>Hoja1!$B$2:$B$11</c:f>
              <c:numCache>
                <c:formatCode>0%</c:formatCode>
                <c:ptCount val="10"/>
                <c:pt idx="0">
                  <c:v>0.63043478260869568</c:v>
                </c:pt>
                <c:pt idx="1">
                  <c:v>0.60869565217391308</c:v>
                </c:pt>
                <c:pt idx="2">
                  <c:v>0.45652173913043476</c:v>
                </c:pt>
                <c:pt idx="3">
                  <c:v>0.60869565217391308</c:v>
                </c:pt>
                <c:pt idx="4">
                  <c:v>0.2391304347826087</c:v>
                </c:pt>
                <c:pt idx="5">
                  <c:v>0.2608695652173913</c:v>
                </c:pt>
                <c:pt idx="6">
                  <c:v>0.30434782608695654</c:v>
                </c:pt>
                <c:pt idx="7">
                  <c:v>0.17391304347826086</c:v>
                </c:pt>
                <c:pt idx="8">
                  <c:v>2.1739130434782608E-2</c:v>
                </c:pt>
                <c:pt idx="9">
                  <c:v>0.10869565217391304</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77512947148875921"/>
          <c:y val="0.80956904251145645"/>
          <c:w val="0.1921125265739618"/>
          <c:h val="0.10776930222353125"/>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2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459614400937362"/>
          <c:y val="5.2370931819964231E-2"/>
          <c:w val="0.5354986185620656"/>
          <c:h val="0.89915063847861698"/>
        </c:manualLayout>
      </c:layout>
      <c:barChart>
        <c:barDir val="bar"/>
        <c:grouping val="clustered"/>
        <c:varyColors val="0"/>
        <c:ser>
          <c:idx val="0"/>
          <c:order val="0"/>
          <c:tx>
            <c:strRef>
              <c:f>Hoja1!$B$1</c:f>
              <c:strCache>
                <c:ptCount val="1"/>
                <c:pt idx="0">
                  <c:v>Columna2</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Pt>
            <c:idx val="8"/>
            <c:invertIfNegative val="0"/>
            <c:bubble3D val="0"/>
            <c:spPr>
              <a:solidFill>
                <a:schemeClr val="bg1">
                  <a:lumMod val="75000"/>
                </a:schemeClr>
              </a:solidFill>
            </c:spPr>
            <c:extLst>
              <c:ext xmlns:c16="http://schemas.microsoft.com/office/drawing/2014/chart" uri="{C3380CC4-5D6E-409C-BE32-E72D297353CC}">
                <c16:uniqueId val="{00000005-C5DE-4967-BD8C-7AAC87F25A03}"/>
              </c:ext>
            </c:extLst>
          </c:dPt>
          <c:dPt>
            <c:idx val="9"/>
            <c:invertIfNegative val="0"/>
            <c:bubble3D val="0"/>
            <c:spPr>
              <a:solidFill>
                <a:schemeClr val="bg1">
                  <a:lumMod val="75000"/>
                </a:schemeClr>
              </a:solidFill>
            </c:spPr>
            <c:extLst>
              <c:ext xmlns:c16="http://schemas.microsoft.com/office/drawing/2014/chart" uri="{C3380CC4-5D6E-409C-BE32-E72D297353CC}">
                <c16:uniqueId val="{00000004-C5DE-4967-BD8C-7AAC87F25A03}"/>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Hoja1!$A$2:$A$10</c:f>
              <c:strCache>
                <c:ptCount val="9"/>
                <c:pt idx="0">
                  <c:v>Escenaris de futur en relació al sector d'activitat</c:v>
                </c:pt>
                <c:pt idx="1">
                  <c:v>Definit noves estratègies</c:v>
                </c:pt>
                <c:pt idx="2">
                  <c:v>Refet objectius empresarials o de vendes</c:v>
                </c:pt>
                <c:pt idx="3">
                  <c:v>Revisió del model de negoci</c:v>
                </c:pt>
                <c:pt idx="4">
                  <c:v>S'han establert plans d’actuació a curt termini</c:v>
                </c:pt>
                <c:pt idx="5">
                  <c:v>Incrementar el finançament extern</c:v>
                </c:pt>
                <c:pt idx="6">
                  <c:v>Revisió d'inversions</c:v>
                </c:pt>
                <c:pt idx="7">
                  <c:v>Increment de la R+D</c:v>
                </c:pt>
                <c:pt idx="8">
                  <c:v>Ns/Nc</c:v>
                </c:pt>
              </c:strCache>
            </c:strRef>
          </c:cat>
          <c:val>
            <c:numRef>
              <c:f>Hoja1!$B$2:$B$10</c:f>
              <c:numCache>
                <c:formatCode>0%</c:formatCode>
                <c:ptCount val="9"/>
                <c:pt idx="0">
                  <c:v>0.35294117647058826</c:v>
                </c:pt>
                <c:pt idx="1">
                  <c:v>0.29411764705882354</c:v>
                </c:pt>
                <c:pt idx="2">
                  <c:v>0.23529411764705885</c:v>
                </c:pt>
                <c:pt idx="3">
                  <c:v>0.21568627450980393</c:v>
                </c:pt>
                <c:pt idx="4">
                  <c:v>0.17647058823529413</c:v>
                </c:pt>
                <c:pt idx="5">
                  <c:v>0.17647058823529413</c:v>
                </c:pt>
                <c:pt idx="6">
                  <c:v>0.15686274509803921</c:v>
                </c:pt>
                <c:pt idx="7">
                  <c:v>5.8823529411764712E-2</c:v>
                </c:pt>
                <c:pt idx="8">
                  <c:v>0.2745098039215686</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6950523047246884"/>
          <c:y val="5.2370931819964231E-2"/>
          <c:w val="0.49058956441218454"/>
          <c:h val="0.89915063847861698"/>
        </c:manualLayout>
      </c:layout>
      <c:barChart>
        <c:barDir val="bar"/>
        <c:grouping val="clustered"/>
        <c:varyColors val="0"/>
        <c:ser>
          <c:idx val="0"/>
          <c:order val="0"/>
          <c:tx>
            <c:strRef>
              <c:f>Hoja1!$B$1</c:f>
              <c:strCache>
                <c:ptCount val="1"/>
                <c:pt idx="0">
                  <c:v>Columna1</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5"/>
            <c:invertIfNegative val="0"/>
            <c:bubble3D val="0"/>
            <c:spPr>
              <a:solidFill>
                <a:schemeClr val="bg1">
                  <a:lumMod val="75000"/>
                </a:schemeClr>
              </a:solidFill>
            </c:spPr>
            <c:extLst>
              <c:ext xmlns:c16="http://schemas.microsoft.com/office/drawing/2014/chart" uri="{C3380CC4-5D6E-409C-BE32-E72D297353CC}">
                <c16:uniqueId val="{00000004-EA59-4CC3-AE0F-A904BA644DEA}"/>
              </c:ext>
            </c:extLst>
          </c:dPt>
          <c:dPt>
            <c:idx val="7"/>
            <c:invertIfNegative val="0"/>
            <c:bubble3D val="0"/>
            <c:extLst>
              <c:ext xmlns:c16="http://schemas.microsoft.com/office/drawing/2014/chart" uri="{C3380CC4-5D6E-409C-BE32-E72D297353CC}">
                <c16:uniqueId val="{00000003-98A1-44DD-8445-EF9A11315A71}"/>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Hoja1!$A$2:$A$7</c:f>
              <c:strCache>
                <c:ptCount val="6"/>
                <c:pt idx="0">
                  <c:v>S’ha tancat el negoci</c:v>
                </c:pt>
                <c:pt idx="1">
                  <c:v>S’ha tancat una part del negoci</c:v>
                </c:pt>
                <c:pt idx="2">
                  <c:v>Ha estat una possibilitat molt probable</c:v>
                </c:pt>
                <c:pt idx="3">
                  <c:v>Ha estat una possibilitat, però poc probable</c:v>
                </c:pt>
                <c:pt idx="4">
                  <c:v>No, no s’ha plantejat en cap moment</c:v>
                </c:pt>
                <c:pt idx="5">
                  <c:v>Ns/Nc</c:v>
                </c:pt>
              </c:strCache>
            </c:strRef>
          </c:cat>
          <c:val>
            <c:numRef>
              <c:f>Hoja1!$B$2:$B$7</c:f>
              <c:numCache>
                <c:formatCode>0%</c:formatCode>
                <c:ptCount val="6"/>
                <c:pt idx="0">
                  <c:v>0.02</c:v>
                </c:pt>
                <c:pt idx="1">
                  <c:v>7.8E-2</c:v>
                </c:pt>
                <c:pt idx="2">
                  <c:v>5.8999999999999997E-2</c:v>
                </c:pt>
                <c:pt idx="3">
                  <c:v>0.25490000000000002</c:v>
                </c:pt>
                <c:pt idx="4">
                  <c:v>0.49</c:v>
                </c:pt>
                <c:pt idx="5">
                  <c:v>9.8000000000000004E-2</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762224196538792"/>
          <c:y val="5.2370931819964231E-2"/>
          <c:w val="0.56247256044814176"/>
          <c:h val="0.89915063847861698"/>
        </c:manualLayout>
      </c:layout>
      <c:barChart>
        <c:barDir val="bar"/>
        <c:grouping val="clustered"/>
        <c:varyColors val="0"/>
        <c:ser>
          <c:idx val="1"/>
          <c:order val="0"/>
          <c:tx>
            <c:strRef>
              <c:f>Hoja1!$C$1</c:f>
              <c:strCache>
                <c:ptCount val="1"/>
                <c:pt idx="0">
                  <c:v>3T 2020</c:v>
                </c:pt>
              </c:strCache>
            </c:strRef>
          </c:tx>
          <c:spPr>
            <a:solidFill>
              <a:srgbClr val="8A0000"/>
            </a:solidFill>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Hoja1!$A$2:$A$8</c:f>
              <c:strCache>
                <c:ptCount val="7"/>
                <c:pt idx="0">
                  <c:v>Ja s’ha recuperat</c:v>
                </c:pt>
                <c:pt idx="1">
                  <c:v>Menys de 6 mesos</c:v>
                </c:pt>
                <c:pt idx="2">
                  <c:v>6-12 mesos</c:v>
                </c:pt>
                <c:pt idx="3">
                  <c:v>13-18 mesos</c:v>
                </c:pt>
                <c:pt idx="4">
                  <c:v>19-24 mesos</c:v>
                </c:pt>
                <c:pt idx="5">
                  <c:v>Més de 24 mesos</c:v>
                </c:pt>
                <c:pt idx="6">
                  <c:v>Ns/Nc</c:v>
                </c:pt>
              </c:strCache>
            </c:strRef>
          </c:cat>
          <c:val>
            <c:numRef>
              <c:f>Hoja1!$C$2:$C$8</c:f>
              <c:numCache>
                <c:formatCode>0%</c:formatCode>
                <c:ptCount val="7"/>
                <c:pt idx="0">
                  <c:v>5.8999999999999997E-2</c:v>
                </c:pt>
                <c:pt idx="1">
                  <c:v>5.8999999999999997E-2</c:v>
                </c:pt>
                <c:pt idx="2">
                  <c:v>0.27450000000000002</c:v>
                </c:pt>
                <c:pt idx="3">
                  <c:v>0.216</c:v>
                </c:pt>
                <c:pt idx="4">
                  <c:v>0.157</c:v>
                </c:pt>
                <c:pt idx="5">
                  <c:v>0.11799999999999999</c:v>
                </c:pt>
                <c:pt idx="6">
                  <c:v>0.11799999999999999</c:v>
                </c:pt>
              </c:numCache>
            </c:numRef>
          </c:val>
          <c:extLst>
            <c:ext xmlns:c16="http://schemas.microsoft.com/office/drawing/2014/chart" uri="{C3380CC4-5D6E-409C-BE32-E72D297353CC}">
              <c16:uniqueId val="{00000007-70AB-440A-BF2F-80C1C365D576}"/>
            </c:ext>
          </c:extLst>
        </c:ser>
        <c:ser>
          <c:idx val="0"/>
          <c:order val="1"/>
          <c:tx>
            <c:strRef>
              <c:f>Hoja1!$B$1</c:f>
              <c:strCache>
                <c:ptCount val="1"/>
                <c:pt idx="0">
                  <c:v>2T 2020</c:v>
                </c:pt>
              </c:strCache>
            </c:strRef>
          </c:tx>
          <c:spPr>
            <a:solidFill>
              <a:srgbClr val="ECB1B1"/>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5"/>
            <c:invertIfNegative val="0"/>
            <c:bubble3D val="0"/>
            <c:extLst>
              <c:ext xmlns:c16="http://schemas.microsoft.com/office/drawing/2014/chart" uri="{C3380CC4-5D6E-409C-BE32-E72D297353CC}">
                <c16:uniqueId val="{00000004-EA59-4CC3-AE0F-A904BA644DEA}"/>
              </c:ext>
            </c:extLst>
          </c:dPt>
          <c:dPt>
            <c:idx val="7"/>
            <c:invertIfNegative val="0"/>
            <c:bubble3D val="0"/>
            <c:extLst>
              <c:ext xmlns:c16="http://schemas.microsoft.com/office/drawing/2014/chart" uri="{C3380CC4-5D6E-409C-BE32-E72D297353CC}">
                <c16:uniqueId val="{00000003-98A1-44DD-8445-EF9A11315A71}"/>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Hoja1!$A$2:$A$8</c:f>
              <c:strCache>
                <c:ptCount val="7"/>
                <c:pt idx="0">
                  <c:v>Ja s’ha recuperat</c:v>
                </c:pt>
                <c:pt idx="1">
                  <c:v>Menys de 6 mesos</c:v>
                </c:pt>
                <c:pt idx="2">
                  <c:v>6-12 mesos</c:v>
                </c:pt>
                <c:pt idx="3">
                  <c:v>13-18 mesos</c:v>
                </c:pt>
                <c:pt idx="4">
                  <c:v>19-24 mesos</c:v>
                </c:pt>
                <c:pt idx="5">
                  <c:v>Més de 24 mesos</c:v>
                </c:pt>
                <c:pt idx="6">
                  <c:v>Ns/Nc</c:v>
                </c:pt>
              </c:strCache>
            </c:strRef>
          </c:cat>
          <c:val>
            <c:numRef>
              <c:f>Hoja1!$B$2:$B$8</c:f>
              <c:numCache>
                <c:formatCode>0%</c:formatCode>
                <c:ptCount val="7"/>
                <c:pt idx="1">
                  <c:v>0.15217391304347827</c:v>
                </c:pt>
                <c:pt idx="2">
                  <c:v>0.30434782608695654</c:v>
                </c:pt>
                <c:pt idx="3">
                  <c:v>0.30434782608695654</c:v>
                </c:pt>
                <c:pt idx="4">
                  <c:v>6.5217391304347824E-2</c:v>
                </c:pt>
                <c:pt idx="5">
                  <c:v>0.10869565217391304</c:v>
                </c:pt>
                <c:pt idx="6">
                  <c:v>6.5217391304347824E-2</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83359350797296594"/>
          <c:y val="0.79859120318526833"/>
          <c:w val="0.12327674393419524"/>
          <c:h val="0.15430566582153132"/>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2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762224196538792"/>
          <c:y val="5.2370931819964231E-2"/>
          <c:w val="0.56247256044814176"/>
          <c:h val="0.89915063847861698"/>
        </c:manualLayout>
      </c:layout>
      <c:barChart>
        <c:barDir val="bar"/>
        <c:grouping val="clustered"/>
        <c:varyColors val="0"/>
        <c:ser>
          <c:idx val="0"/>
          <c:order val="0"/>
          <c:tx>
            <c:strRef>
              <c:f>Hoja1!$B$1</c:f>
              <c:strCache>
                <c:ptCount val="1"/>
                <c:pt idx="0">
                  <c:v>Columna1</c:v>
                </c:pt>
              </c:strCache>
            </c:strRef>
          </c:tx>
          <c:spPr>
            <a:solidFill>
              <a:srgbClr val="8A0000"/>
            </a:solidFill>
          </c:spPr>
          <c:invertIfNegative val="0"/>
          <c:dPt>
            <c:idx val="2"/>
            <c:invertIfNegative val="0"/>
            <c:bubble3D val="0"/>
            <c:extLst>
              <c:ext xmlns:c16="http://schemas.microsoft.com/office/drawing/2014/chart" uri="{C3380CC4-5D6E-409C-BE32-E72D297353CC}">
                <c16:uniqueId val="{00000006-7801-4A4A-945F-61FE4C232E72}"/>
              </c:ext>
            </c:extLst>
          </c:dPt>
          <c:dPt>
            <c:idx val="3"/>
            <c:invertIfNegative val="0"/>
            <c:bubble3D val="0"/>
            <c:spPr>
              <a:solidFill>
                <a:schemeClr val="bg1">
                  <a:lumMod val="75000"/>
                </a:schemeClr>
              </a:solidFill>
            </c:spPr>
            <c:extLst>
              <c:ext xmlns:c16="http://schemas.microsoft.com/office/drawing/2014/chart" uri="{C3380CC4-5D6E-409C-BE32-E72D297353CC}">
                <c16:uniqueId val="{00000000-7801-4A4A-945F-61FE4C232E72}"/>
              </c:ext>
            </c:extLst>
          </c:dPt>
          <c:dPt>
            <c:idx val="4"/>
            <c:invertIfNegative val="0"/>
            <c:bubble3D val="0"/>
            <c:spPr>
              <a:solidFill>
                <a:schemeClr val="bg1">
                  <a:lumMod val="75000"/>
                </a:schemeClr>
              </a:solidFill>
            </c:spPr>
            <c:extLst>
              <c:ext xmlns:c16="http://schemas.microsoft.com/office/drawing/2014/chart" uri="{C3380CC4-5D6E-409C-BE32-E72D297353CC}">
                <c16:uniqueId val="{00000002-7801-4A4A-945F-61FE4C232E72}"/>
              </c:ext>
            </c:extLst>
          </c:dPt>
          <c:dPt>
            <c:idx val="7"/>
            <c:invertIfNegative val="0"/>
            <c:bubble3D val="0"/>
            <c:spPr>
              <a:solidFill>
                <a:schemeClr val="bg1">
                  <a:lumMod val="75000"/>
                </a:schemeClr>
              </a:solidFill>
            </c:spPr>
            <c:extLst>
              <c:ext xmlns:c16="http://schemas.microsoft.com/office/drawing/2014/chart" uri="{C3380CC4-5D6E-409C-BE32-E72D297353CC}">
                <c16:uniqueId val="{00000004-7801-4A4A-945F-61FE4C232E72}"/>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Hoja1!$A$2:$A$5</c:f>
              <c:strCache>
                <c:ptCount val="4"/>
                <c:pt idx="0">
                  <c:v>Molt lenta</c:v>
                </c:pt>
                <c:pt idx="1">
                  <c:v>Lenta</c:v>
                </c:pt>
                <c:pt idx="2">
                  <c:v>Ràpida</c:v>
                </c:pt>
                <c:pt idx="3">
                  <c:v>Ns/Nc</c:v>
                </c:pt>
              </c:strCache>
            </c:strRef>
          </c:cat>
          <c:val>
            <c:numRef>
              <c:f>Hoja1!$B$2:$B$5</c:f>
              <c:numCache>
                <c:formatCode>0%</c:formatCode>
                <c:ptCount val="4"/>
                <c:pt idx="0">
                  <c:v>0.39200000000000002</c:v>
                </c:pt>
                <c:pt idx="1">
                  <c:v>0.41199999999999998</c:v>
                </c:pt>
                <c:pt idx="2">
                  <c:v>7.8E-2</c:v>
                </c:pt>
                <c:pt idx="3">
                  <c:v>0.11799999999999999</c:v>
                </c:pt>
              </c:numCache>
            </c:numRef>
          </c:val>
          <c:extLst>
            <c:ext xmlns:c16="http://schemas.microsoft.com/office/drawing/2014/chart" uri="{C3380CC4-5D6E-409C-BE32-E72D297353CC}">
              <c16:uniqueId val="{00000005-7801-4A4A-945F-61FE4C232E72}"/>
            </c:ext>
          </c:extLst>
        </c:ser>
        <c:dLbls>
          <c:showLegendKey val="0"/>
          <c:showVal val="0"/>
          <c:showCatName val="0"/>
          <c:showSerName val="0"/>
          <c:showPercent val="0"/>
          <c:showBubbleSize val="0"/>
        </c:dLbls>
        <c:gapWidth val="5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2158328814709245"/>
          <c:y val="5.2370931819964231E-2"/>
          <c:w val="0.53851150673756099"/>
          <c:h val="0.89915063847861698"/>
        </c:manualLayout>
      </c:layout>
      <c:barChart>
        <c:barDir val="bar"/>
        <c:grouping val="clustered"/>
        <c:varyColors val="0"/>
        <c:ser>
          <c:idx val="0"/>
          <c:order val="0"/>
          <c:tx>
            <c:strRef>
              <c:f>Hoja1!$B$1</c:f>
              <c:strCache>
                <c:ptCount val="1"/>
                <c:pt idx="0">
                  <c:v>Columna1</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6"/>
            <c:invertIfNegative val="0"/>
            <c:bubble3D val="0"/>
            <c:spPr>
              <a:solidFill>
                <a:schemeClr val="bg1">
                  <a:lumMod val="75000"/>
                </a:schemeClr>
              </a:solidFill>
            </c:spPr>
            <c:extLst>
              <c:ext xmlns:c16="http://schemas.microsoft.com/office/drawing/2014/chart" uri="{C3380CC4-5D6E-409C-BE32-E72D297353CC}">
                <c16:uniqueId val="{00000006-AF78-4649-8AC4-49A232FA6B5E}"/>
              </c:ext>
            </c:extLst>
          </c:dPt>
          <c:dPt>
            <c:idx val="7"/>
            <c:invertIfNegative val="0"/>
            <c:bubble3D val="0"/>
            <c:extLst>
              <c:ext xmlns:c16="http://schemas.microsoft.com/office/drawing/2014/chart" uri="{C3380CC4-5D6E-409C-BE32-E72D297353CC}">
                <c16:uniqueId val="{00000003-98A1-44DD-8445-EF9A11315A71}"/>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Hoja1!$A$2:$A$8</c:f>
              <c:strCache>
                <c:ptCount val="7"/>
                <c:pt idx="0">
                  <c:v>Molt lenta i desigual entre empreses</c:v>
                </c:pt>
                <c:pt idx="1">
                  <c:v>Molt lenta i similar entre empreses</c:v>
                </c:pt>
                <c:pt idx="2">
                  <c:v>Lenta i desigual entre empreses</c:v>
                </c:pt>
                <c:pt idx="3">
                  <c:v>Lenta i similar entre empreses</c:v>
                </c:pt>
                <c:pt idx="4">
                  <c:v>Ràpida i desigual entre empreses</c:v>
                </c:pt>
                <c:pt idx="5">
                  <c:v>Ràpida i similar entre empreses</c:v>
                </c:pt>
                <c:pt idx="6">
                  <c:v>Ns/Nc</c:v>
                </c:pt>
              </c:strCache>
            </c:strRef>
          </c:cat>
          <c:val>
            <c:numRef>
              <c:f>Hoja1!$B$2:$B$8</c:f>
              <c:numCache>
                <c:formatCode>0%</c:formatCode>
                <c:ptCount val="7"/>
                <c:pt idx="0">
                  <c:v>0.314</c:v>
                </c:pt>
                <c:pt idx="1">
                  <c:v>7.8E-2</c:v>
                </c:pt>
                <c:pt idx="2">
                  <c:v>0.255</c:v>
                </c:pt>
                <c:pt idx="3">
                  <c:v>0.157</c:v>
                </c:pt>
                <c:pt idx="4">
                  <c:v>7.8E-2</c:v>
                </c:pt>
                <c:pt idx="6">
                  <c:v>0.11799999999999999</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762224196538792"/>
          <c:y val="5.2370931819964231E-2"/>
          <c:w val="0.56247256044814176"/>
          <c:h val="0.89915063847861698"/>
        </c:manualLayout>
      </c:layout>
      <c:barChart>
        <c:barDir val="bar"/>
        <c:grouping val="clustered"/>
        <c:varyColors val="0"/>
        <c:ser>
          <c:idx val="0"/>
          <c:order val="0"/>
          <c:tx>
            <c:strRef>
              <c:f>Hoja1!$B$1</c:f>
              <c:strCache>
                <c:ptCount val="1"/>
                <c:pt idx="0">
                  <c:v>Columna1</c:v>
                </c:pt>
              </c:strCache>
            </c:strRef>
          </c:tx>
          <c:spPr>
            <a:solidFill>
              <a:srgbClr val="8A0000"/>
            </a:solidFill>
          </c:spPr>
          <c:invertIfNegative val="0"/>
          <c:dPt>
            <c:idx val="2"/>
            <c:invertIfNegative val="0"/>
            <c:bubble3D val="0"/>
            <c:spPr>
              <a:solidFill>
                <a:schemeClr val="bg1">
                  <a:lumMod val="75000"/>
                </a:schemeClr>
              </a:solidFill>
            </c:spPr>
            <c:extLst>
              <c:ext xmlns:c16="http://schemas.microsoft.com/office/drawing/2014/chart" uri="{C3380CC4-5D6E-409C-BE32-E72D297353CC}">
                <c16:uniqueId val="{00000001-82DF-49E4-9B65-04BDCEB43A70}"/>
              </c:ext>
            </c:extLst>
          </c:dPt>
          <c:dPt>
            <c:idx val="3"/>
            <c:invertIfNegative val="0"/>
            <c:bubble3D val="0"/>
            <c:extLst>
              <c:ext xmlns:c16="http://schemas.microsoft.com/office/drawing/2014/chart" uri="{C3380CC4-5D6E-409C-BE32-E72D297353CC}">
                <c16:uniqueId val="{00000002-82DF-49E4-9B65-04BDCEB43A70}"/>
              </c:ext>
            </c:extLst>
          </c:dPt>
          <c:dPt>
            <c:idx val="4"/>
            <c:invertIfNegative val="0"/>
            <c:bubble3D val="0"/>
            <c:spPr>
              <a:solidFill>
                <a:schemeClr val="bg1">
                  <a:lumMod val="75000"/>
                </a:schemeClr>
              </a:solidFill>
            </c:spPr>
            <c:extLst>
              <c:ext xmlns:c16="http://schemas.microsoft.com/office/drawing/2014/chart" uri="{C3380CC4-5D6E-409C-BE32-E72D297353CC}">
                <c16:uniqueId val="{00000004-82DF-49E4-9B65-04BDCEB43A70}"/>
              </c:ext>
            </c:extLst>
          </c:dPt>
          <c:dPt>
            <c:idx val="7"/>
            <c:invertIfNegative val="0"/>
            <c:bubble3D val="0"/>
            <c:spPr>
              <a:solidFill>
                <a:schemeClr val="bg1">
                  <a:lumMod val="75000"/>
                </a:schemeClr>
              </a:solidFill>
            </c:spPr>
            <c:extLst>
              <c:ext xmlns:c16="http://schemas.microsoft.com/office/drawing/2014/chart" uri="{C3380CC4-5D6E-409C-BE32-E72D297353CC}">
                <c16:uniqueId val="{00000006-82DF-49E4-9B65-04BDCEB43A70}"/>
              </c:ext>
            </c:extLst>
          </c:dPt>
          <c:dLbls>
            <c:spPr>
              <a:noFill/>
              <a:ln>
                <a:noFill/>
              </a:ln>
              <a:effectLst/>
            </c:sp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Hoja1!$A$2:$A$4</c:f>
              <c:strCache>
                <c:ptCount val="3"/>
                <c:pt idx="0">
                  <c:v>Desigual</c:v>
                </c:pt>
                <c:pt idx="1">
                  <c:v>Similar</c:v>
                </c:pt>
                <c:pt idx="2">
                  <c:v>Ns/Nc</c:v>
                </c:pt>
              </c:strCache>
            </c:strRef>
          </c:cat>
          <c:val>
            <c:numRef>
              <c:f>Hoja1!$B$2:$B$4</c:f>
              <c:numCache>
                <c:formatCode>0%</c:formatCode>
                <c:ptCount val="3"/>
                <c:pt idx="0">
                  <c:v>0.64700000000000002</c:v>
                </c:pt>
                <c:pt idx="1">
                  <c:v>0.23499999999999999</c:v>
                </c:pt>
                <c:pt idx="2">
                  <c:v>0.11799999999999999</c:v>
                </c:pt>
              </c:numCache>
            </c:numRef>
          </c:val>
          <c:extLst>
            <c:ext xmlns:c16="http://schemas.microsoft.com/office/drawing/2014/chart" uri="{C3380CC4-5D6E-409C-BE32-E72D297353CC}">
              <c16:uniqueId val="{00000007-82DF-49E4-9B65-04BDCEB43A70}"/>
            </c:ext>
          </c:extLst>
        </c:ser>
        <c:dLbls>
          <c:showLegendKey val="0"/>
          <c:showVal val="0"/>
          <c:showCatName val="0"/>
          <c:showSerName val="0"/>
          <c:showPercent val="0"/>
          <c:showBubbleSize val="0"/>
        </c:dLbls>
        <c:gapWidth val="9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plotVisOnly val="1"/>
    <c:dispBlanksAs val="gap"/>
    <c:showDLblsOverMax val="0"/>
  </c:chart>
  <c:txPr>
    <a:bodyPr/>
    <a:lstStyle/>
    <a:p>
      <a:pPr>
        <a:defRPr sz="1000">
          <a:latin typeface="+mj-lt"/>
        </a:defRPr>
      </a:pPr>
      <a:endParaRPr lang="ca-ES"/>
    </a:p>
  </c:txPr>
  <c:externalData r:id="rId1">
    <c:autoUpdate val="0"/>
  </c:externalData>
</c:chartSpace>
</file>

<file path=ppt/charts/chart2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762224196538792"/>
          <c:y val="5.2370931819964231E-2"/>
          <c:w val="0.56247256044814176"/>
          <c:h val="0.89915063847861698"/>
        </c:manualLayout>
      </c:layout>
      <c:barChart>
        <c:barDir val="bar"/>
        <c:grouping val="clustered"/>
        <c:varyColors val="0"/>
        <c:ser>
          <c:idx val="1"/>
          <c:order val="0"/>
          <c:tx>
            <c:strRef>
              <c:f>Hoja1!$C$1</c:f>
              <c:strCache>
                <c:ptCount val="1"/>
                <c:pt idx="0">
                  <c:v>3T 2020</c:v>
                </c:pt>
              </c:strCache>
            </c:strRef>
          </c:tx>
          <c:spPr>
            <a:solidFill>
              <a:srgbClr val="8A0000"/>
            </a:solidFill>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Hoja1!$A$2:$A$4</c:f>
              <c:strCache>
                <c:ptCount val="3"/>
                <c:pt idx="0">
                  <c:v>Lenta</c:v>
                </c:pt>
                <c:pt idx="1">
                  <c:v>Ràpida</c:v>
                </c:pt>
                <c:pt idx="2">
                  <c:v>Ns/Nc</c:v>
                </c:pt>
              </c:strCache>
            </c:strRef>
          </c:cat>
          <c:val>
            <c:numRef>
              <c:f>Hoja1!$C$2:$C$4</c:f>
              <c:numCache>
                <c:formatCode>0%</c:formatCode>
                <c:ptCount val="3"/>
                <c:pt idx="0">
                  <c:v>0.8</c:v>
                </c:pt>
                <c:pt idx="1">
                  <c:v>0.08</c:v>
                </c:pt>
                <c:pt idx="2">
                  <c:v>0.12</c:v>
                </c:pt>
              </c:numCache>
            </c:numRef>
          </c:val>
          <c:extLst>
            <c:ext xmlns:c16="http://schemas.microsoft.com/office/drawing/2014/chart" uri="{C3380CC4-5D6E-409C-BE32-E72D297353CC}">
              <c16:uniqueId val="{00000000-85B1-4777-9037-C2D8E9F5F45B}"/>
            </c:ext>
          </c:extLst>
        </c:ser>
        <c:ser>
          <c:idx val="0"/>
          <c:order val="1"/>
          <c:tx>
            <c:strRef>
              <c:f>Hoja1!$B$1</c:f>
              <c:strCache>
                <c:ptCount val="1"/>
                <c:pt idx="0">
                  <c:v>2T 2020</c:v>
                </c:pt>
              </c:strCache>
            </c:strRef>
          </c:tx>
          <c:spPr>
            <a:solidFill>
              <a:srgbClr val="ECB1B1"/>
            </a:solidFill>
          </c:spPr>
          <c:invertIfNegative val="0"/>
          <c:dPt>
            <c:idx val="2"/>
            <c:invertIfNegative val="0"/>
            <c:bubble3D val="0"/>
            <c:extLst>
              <c:ext xmlns:c16="http://schemas.microsoft.com/office/drawing/2014/chart" uri="{C3380CC4-5D6E-409C-BE32-E72D297353CC}">
                <c16:uniqueId val="{00000006-7801-4A4A-945F-61FE4C232E72}"/>
              </c:ext>
            </c:extLst>
          </c:dPt>
          <c:dPt>
            <c:idx val="3"/>
            <c:invertIfNegative val="0"/>
            <c:bubble3D val="0"/>
            <c:extLst>
              <c:ext xmlns:c16="http://schemas.microsoft.com/office/drawing/2014/chart" uri="{C3380CC4-5D6E-409C-BE32-E72D297353CC}">
                <c16:uniqueId val="{00000000-7801-4A4A-945F-61FE4C232E72}"/>
              </c:ext>
            </c:extLst>
          </c:dPt>
          <c:dPt>
            <c:idx val="4"/>
            <c:invertIfNegative val="0"/>
            <c:bubble3D val="0"/>
            <c:extLst>
              <c:ext xmlns:c16="http://schemas.microsoft.com/office/drawing/2014/chart" uri="{C3380CC4-5D6E-409C-BE32-E72D297353CC}">
                <c16:uniqueId val="{00000002-7801-4A4A-945F-61FE4C232E72}"/>
              </c:ext>
            </c:extLst>
          </c:dPt>
          <c:dPt>
            <c:idx val="7"/>
            <c:invertIfNegative val="0"/>
            <c:bubble3D val="0"/>
            <c:extLst>
              <c:ext xmlns:c16="http://schemas.microsoft.com/office/drawing/2014/chart" uri="{C3380CC4-5D6E-409C-BE32-E72D297353CC}">
                <c16:uniqueId val="{00000004-7801-4A4A-945F-61FE4C232E72}"/>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Hoja1!$A$2:$A$4</c:f>
              <c:strCache>
                <c:ptCount val="3"/>
                <c:pt idx="0">
                  <c:v>Lenta</c:v>
                </c:pt>
                <c:pt idx="1">
                  <c:v>Ràpida</c:v>
                </c:pt>
                <c:pt idx="2">
                  <c:v>Ns/Nc</c:v>
                </c:pt>
              </c:strCache>
            </c:strRef>
          </c:cat>
          <c:val>
            <c:numRef>
              <c:f>Hoja1!$B$2:$B$4</c:f>
              <c:numCache>
                <c:formatCode>0%</c:formatCode>
                <c:ptCount val="3"/>
                <c:pt idx="0">
                  <c:v>0.65217391304347827</c:v>
                </c:pt>
                <c:pt idx="1">
                  <c:v>0.2608695652173913</c:v>
                </c:pt>
                <c:pt idx="2">
                  <c:v>8.6956521739130432E-2</c:v>
                </c:pt>
              </c:numCache>
            </c:numRef>
          </c:val>
          <c:extLst>
            <c:ext xmlns:c16="http://schemas.microsoft.com/office/drawing/2014/chart" uri="{C3380CC4-5D6E-409C-BE32-E72D297353CC}">
              <c16:uniqueId val="{00000005-7801-4A4A-945F-61FE4C232E72}"/>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85647160226884522"/>
          <c:y val="0.64964222222222212"/>
          <c:w val="0.12421389894905173"/>
          <c:h val="0.18371312833672393"/>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9404204256698375"/>
          <c:y val="6.9691905583341693E-2"/>
          <c:w val="0.4481446479897811"/>
          <c:h val="0.90783410138248843"/>
        </c:manualLayout>
      </c:layout>
      <c:barChart>
        <c:barDir val="bar"/>
        <c:grouping val="clustered"/>
        <c:varyColors val="0"/>
        <c:ser>
          <c:idx val="0"/>
          <c:order val="0"/>
          <c:spPr>
            <a:solidFill>
              <a:srgbClr val="8A0000"/>
            </a:solidFill>
            <a:ln w="25473">
              <a:noFill/>
            </a:ln>
          </c:spPr>
          <c:invertIfNegative val="0"/>
          <c:dPt>
            <c:idx val="3"/>
            <c:invertIfNegative val="0"/>
            <c:bubble3D val="0"/>
            <c:extLst>
              <c:ext xmlns:c16="http://schemas.microsoft.com/office/drawing/2014/chart" uri="{C3380CC4-5D6E-409C-BE32-E72D297353CC}">
                <c16:uniqueId val="{00000001-06B1-4CB0-9057-93648EC4A5F7}"/>
              </c:ext>
            </c:extLst>
          </c:dPt>
          <c:dPt>
            <c:idx val="5"/>
            <c:invertIfNegative val="0"/>
            <c:bubble3D val="0"/>
            <c:extLst>
              <c:ext xmlns:c16="http://schemas.microsoft.com/office/drawing/2014/chart" uri="{C3380CC4-5D6E-409C-BE32-E72D297353CC}">
                <c16:uniqueId val="{00000002-A3D8-45C0-A525-416D69EB03D0}"/>
              </c:ext>
            </c:extLst>
          </c:dPt>
          <c:dLbls>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Serveis</c:v>
                </c:pt>
                <c:pt idx="1">
                  <c:v>Industria</c:v>
                </c:pt>
                <c:pt idx="2">
                  <c:v>Comerç</c:v>
                </c:pt>
                <c:pt idx="3">
                  <c:v>Agricultura i ramaderia</c:v>
                </c:pt>
                <c:pt idx="4">
                  <c:v>Hosteleria</c:v>
                </c:pt>
                <c:pt idx="5">
                  <c:v>Construcció</c:v>
                </c:pt>
                <c:pt idx="6">
                  <c:v>Ns/Nc</c:v>
                </c:pt>
              </c:strCache>
            </c:strRef>
          </c:cat>
          <c:val>
            <c:numRef>
              <c:f>Sheet1!$B$2:$B$8</c:f>
              <c:numCache>
                <c:formatCode>0%</c:formatCode>
                <c:ptCount val="7"/>
                <c:pt idx="0">
                  <c:v>0.43099999999999999</c:v>
                </c:pt>
                <c:pt idx="1">
                  <c:v>0.216</c:v>
                </c:pt>
                <c:pt idx="2">
                  <c:v>0.157</c:v>
                </c:pt>
                <c:pt idx="3">
                  <c:v>7.8E-2</c:v>
                </c:pt>
                <c:pt idx="4">
                  <c:v>3.9E-2</c:v>
                </c:pt>
                <c:pt idx="5">
                  <c:v>5.8999999999999997E-2</c:v>
                </c:pt>
                <c:pt idx="6">
                  <c:v>0.02</c:v>
                </c:pt>
              </c:numCache>
            </c:numRef>
          </c:val>
          <c:extLst>
            <c:ext xmlns:c16="http://schemas.microsoft.com/office/drawing/2014/chart" uri="{C3380CC4-5D6E-409C-BE32-E72D297353CC}">
              <c16:uniqueId val="{00000000-8EDA-4FE9-A97A-DB3267D81328}"/>
            </c:ext>
          </c:extLst>
        </c:ser>
        <c:dLbls>
          <c:showLegendKey val="0"/>
          <c:showVal val="1"/>
          <c:showCatName val="0"/>
          <c:showSerName val="0"/>
          <c:showPercent val="0"/>
          <c:showBubbleSize val="0"/>
        </c:dLbls>
        <c:gapWidth val="120"/>
        <c:axId val="359114360"/>
        <c:axId val="359114752"/>
      </c:barChart>
      <c:catAx>
        <c:axId val="359114360"/>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100" b="0" i="0" u="none" strike="noStrike" baseline="0">
                <a:solidFill>
                  <a:schemeClr val="tx1"/>
                </a:solidFill>
                <a:latin typeface="Century Gothic" pitchFamily="34" charset="0"/>
                <a:ea typeface="Century Gothic"/>
                <a:cs typeface="Century Gothic"/>
              </a:defRPr>
            </a:pPr>
            <a:endParaRPr lang="ca-ES"/>
          </a:p>
        </c:txPr>
        <c:crossAx val="359114752"/>
        <c:crosses val="autoZero"/>
        <c:auto val="1"/>
        <c:lblAlgn val="ctr"/>
        <c:lblOffset val="100"/>
        <c:tickMarkSkip val="1"/>
        <c:noMultiLvlLbl val="0"/>
      </c:catAx>
      <c:valAx>
        <c:axId val="359114752"/>
        <c:scaling>
          <c:orientation val="minMax"/>
          <c:max val="1"/>
        </c:scaling>
        <c:delete val="1"/>
        <c:axPos val="t"/>
        <c:numFmt formatCode="0%" sourceLinked="1"/>
        <c:majorTickMark val="out"/>
        <c:minorTickMark val="none"/>
        <c:tickLblPos val="nextTo"/>
        <c:crossAx val="359114360"/>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30.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9762224196538792"/>
          <c:y val="5.2370931819964231E-2"/>
          <c:w val="0.56247256044814176"/>
          <c:h val="0.89915063847861698"/>
        </c:manualLayout>
      </c:layout>
      <c:barChart>
        <c:barDir val="bar"/>
        <c:grouping val="clustered"/>
        <c:varyColors val="0"/>
        <c:ser>
          <c:idx val="1"/>
          <c:order val="0"/>
          <c:tx>
            <c:strRef>
              <c:f>Hoja1!$C$1</c:f>
              <c:strCache>
                <c:ptCount val="1"/>
                <c:pt idx="0">
                  <c:v>3T 2020</c:v>
                </c:pt>
              </c:strCache>
            </c:strRef>
          </c:tx>
          <c:spPr>
            <a:solidFill>
              <a:srgbClr val="8A0000"/>
            </a:solidFill>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Hoja1!$A$2:$A$4</c:f>
              <c:strCache>
                <c:ptCount val="3"/>
                <c:pt idx="0">
                  <c:v>Desigual</c:v>
                </c:pt>
                <c:pt idx="1">
                  <c:v>Similar</c:v>
                </c:pt>
                <c:pt idx="2">
                  <c:v>Ns/Nc</c:v>
                </c:pt>
              </c:strCache>
            </c:strRef>
          </c:cat>
          <c:val>
            <c:numRef>
              <c:f>Hoja1!$C$2:$C$4</c:f>
              <c:numCache>
                <c:formatCode>0%</c:formatCode>
                <c:ptCount val="3"/>
                <c:pt idx="0">
                  <c:v>0.65</c:v>
                </c:pt>
                <c:pt idx="1">
                  <c:v>0.24</c:v>
                </c:pt>
                <c:pt idx="2">
                  <c:v>0.12</c:v>
                </c:pt>
              </c:numCache>
            </c:numRef>
          </c:val>
          <c:extLst>
            <c:ext xmlns:c16="http://schemas.microsoft.com/office/drawing/2014/chart" uri="{C3380CC4-5D6E-409C-BE32-E72D297353CC}">
              <c16:uniqueId val="{00000000-7685-4F60-828F-01D226F84037}"/>
            </c:ext>
          </c:extLst>
        </c:ser>
        <c:ser>
          <c:idx val="0"/>
          <c:order val="1"/>
          <c:tx>
            <c:strRef>
              <c:f>Hoja1!$B$1</c:f>
              <c:strCache>
                <c:ptCount val="1"/>
                <c:pt idx="0">
                  <c:v>2T 2020</c:v>
                </c:pt>
              </c:strCache>
            </c:strRef>
          </c:tx>
          <c:spPr>
            <a:solidFill>
              <a:srgbClr val="ECB1B1"/>
            </a:solidFill>
          </c:spPr>
          <c:invertIfNegative val="0"/>
          <c:dPt>
            <c:idx val="2"/>
            <c:invertIfNegative val="0"/>
            <c:bubble3D val="0"/>
            <c:extLst>
              <c:ext xmlns:c16="http://schemas.microsoft.com/office/drawing/2014/chart" uri="{C3380CC4-5D6E-409C-BE32-E72D297353CC}">
                <c16:uniqueId val="{00000001-82DF-49E4-9B65-04BDCEB43A70}"/>
              </c:ext>
            </c:extLst>
          </c:dPt>
          <c:dPt>
            <c:idx val="3"/>
            <c:invertIfNegative val="0"/>
            <c:bubble3D val="0"/>
            <c:extLst>
              <c:ext xmlns:c16="http://schemas.microsoft.com/office/drawing/2014/chart" uri="{C3380CC4-5D6E-409C-BE32-E72D297353CC}">
                <c16:uniqueId val="{00000002-82DF-49E4-9B65-04BDCEB43A70}"/>
              </c:ext>
            </c:extLst>
          </c:dPt>
          <c:dPt>
            <c:idx val="4"/>
            <c:invertIfNegative val="0"/>
            <c:bubble3D val="0"/>
            <c:extLst>
              <c:ext xmlns:c16="http://schemas.microsoft.com/office/drawing/2014/chart" uri="{C3380CC4-5D6E-409C-BE32-E72D297353CC}">
                <c16:uniqueId val="{00000004-82DF-49E4-9B65-04BDCEB43A70}"/>
              </c:ext>
            </c:extLst>
          </c:dPt>
          <c:dPt>
            <c:idx val="7"/>
            <c:invertIfNegative val="0"/>
            <c:bubble3D val="0"/>
            <c:extLst>
              <c:ext xmlns:c16="http://schemas.microsoft.com/office/drawing/2014/chart" uri="{C3380CC4-5D6E-409C-BE32-E72D297353CC}">
                <c16:uniqueId val="{00000006-82DF-49E4-9B65-04BDCEB43A70}"/>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Hoja1!$A$2:$A$4</c:f>
              <c:strCache>
                <c:ptCount val="3"/>
                <c:pt idx="0">
                  <c:v>Desigual</c:v>
                </c:pt>
                <c:pt idx="1">
                  <c:v>Similar</c:v>
                </c:pt>
                <c:pt idx="2">
                  <c:v>Ns/Nc</c:v>
                </c:pt>
              </c:strCache>
            </c:strRef>
          </c:cat>
          <c:val>
            <c:numRef>
              <c:f>Hoja1!$B$2:$B$4</c:f>
              <c:numCache>
                <c:formatCode>0%</c:formatCode>
                <c:ptCount val="3"/>
                <c:pt idx="0">
                  <c:v>0.67391304347826086</c:v>
                </c:pt>
                <c:pt idx="1">
                  <c:v>0.2391304347826087</c:v>
                </c:pt>
                <c:pt idx="2">
                  <c:v>8.6956521739130432E-2</c:v>
                </c:pt>
              </c:numCache>
            </c:numRef>
          </c:val>
          <c:extLst>
            <c:ext xmlns:c16="http://schemas.microsoft.com/office/drawing/2014/chart" uri="{C3380CC4-5D6E-409C-BE32-E72D297353CC}">
              <c16:uniqueId val="{00000007-82DF-49E4-9B65-04BDCEB43A70}"/>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82000000000000006"/>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84198572818226802"/>
          <c:y val="0.64048430977482251"/>
          <c:w val="0.12421389894905173"/>
          <c:h val="0.18371312833672393"/>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31.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189937286968037"/>
          <c:y val="5.2370931819964231E-2"/>
          <c:w val="0.52682328523246758"/>
          <c:h val="0.89915063847861698"/>
        </c:manualLayout>
      </c:layout>
      <c:barChart>
        <c:barDir val="bar"/>
        <c:grouping val="clustered"/>
        <c:varyColors val="0"/>
        <c:ser>
          <c:idx val="1"/>
          <c:order val="0"/>
          <c:tx>
            <c:strRef>
              <c:f>Hoja1!$C$1</c:f>
              <c:strCache>
                <c:ptCount val="1"/>
                <c:pt idx="0">
                  <c:v>3T 2020</c:v>
                </c:pt>
              </c:strCache>
            </c:strRef>
          </c:tx>
          <c:spPr>
            <a:solidFill>
              <a:srgbClr val="8A0000"/>
            </a:solidFill>
            <a:ln>
              <a:solidFill>
                <a:srgbClr val="8A0000"/>
              </a:solidFill>
            </a:ln>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Hoja1!$A$2:$A$9</c:f>
              <c:strCache>
                <c:ptCount val="8"/>
                <c:pt idx="0">
                  <c:v>Desenvolupament de cura o 
vacunes per la Covid19 </c:v>
                </c:pt>
                <c:pt idx="1">
                  <c:v>Increment de la despesa pública</c:v>
                </c:pt>
                <c:pt idx="2">
                  <c:v>Legislació laboral flexible</c:v>
                </c:pt>
                <c:pt idx="3">
                  <c:v>Obertura de fronteres</c:v>
                </c:pt>
                <c:pt idx="4">
                  <c:v>Relaxar el confinament i les mesures de control de la població</c:v>
                </c:pt>
                <c:pt idx="5">
                  <c:v>Restablir els canals d’exportació i logística (ports, aeroports,...)</c:v>
                </c:pt>
                <c:pt idx="6">
                  <c:v>Altres</c:v>
                </c:pt>
                <c:pt idx="7">
                  <c:v>Ns/Nc</c:v>
                </c:pt>
              </c:strCache>
            </c:strRef>
          </c:cat>
          <c:val>
            <c:numRef>
              <c:f>Hoja1!$C$2:$C$9</c:f>
              <c:numCache>
                <c:formatCode>0%</c:formatCode>
                <c:ptCount val="8"/>
                <c:pt idx="0">
                  <c:v>0.80392156862745101</c:v>
                </c:pt>
                <c:pt idx="1">
                  <c:v>0.54901960784313719</c:v>
                </c:pt>
                <c:pt idx="2">
                  <c:v>0.39215686274509809</c:v>
                </c:pt>
                <c:pt idx="3">
                  <c:v>0.19607843137254904</c:v>
                </c:pt>
                <c:pt idx="4">
                  <c:v>0.17647058823529413</c:v>
                </c:pt>
                <c:pt idx="5">
                  <c:v>0.15686274509803921</c:v>
                </c:pt>
                <c:pt idx="6">
                  <c:v>1.9607843137254902E-2</c:v>
                </c:pt>
                <c:pt idx="7">
                  <c:v>7.8431372549019607E-2</c:v>
                </c:pt>
              </c:numCache>
            </c:numRef>
          </c:val>
          <c:extLst>
            <c:ext xmlns:c16="http://schemas.microsoft.com/office/drawing/2014/chart" uri="{C3380CC4-5D6E-409C-BE32-E72D297353CC}">
              <c16:uniqueId val="{00000005-093D-4829-A53A-CA08BE689AF6}"/>
            </c:ext>
          </c:extLst>
        </c:ser>
        <c:ser>
          <c:idx val="0"/>
          <c:order val="1"/>
          <c:tx>
            <c:strRef>
              <c:f>Hoja1!$B$1</c:f>
              <c:strCache>
                <c:ptCount val="1"/>
                <c:pt idx="0">
                  <c:v>2T 2020</c:v>
                </c:pt>
              </c:strCache>
            </c:strRef>
          </c:tx>
          <c:spPr>
            <a:solidFill>
              <a:srgbClr val="ECB1B1"/>
            </a:solidFill>
            <a:ln>
              <a:solidFill>
                <a:srgbClr val="ECB1B1"/>
              </a:solidFill>
            </a:ln>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7"/>
            <c:invertIfNegative val="0"/>
            <c:bubble3D val="0"/>
            <c:extLst>
              <c:ext xmlns:c16="http://schemas.microsoft.com/office/drawing/2014/chart" uri="{C3380CC4-5D6E-409C-BE32-E72D297353CC}">
                <c16:uniqueId val="{00000003-98A1-44DD-8445-EF9A11315A71}"/>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Hoja1!$A$2:$A$9</c:f>
              <c:strCache>
                <c:ptCount val="8"/>
                <c:pt idx="0">
                  <c:v>Desenvolupament de cura o 
vacunes per la Covid19 </c:v>
                </c:pt>
                <c:pt idx="1">
                  <c:v>Increment de la despesa pública</c:v>
                </c:pt>
                <c:pt idx="2">
                  <c:v>Legislació laboral flexible</c:v>
                </c:pt>
                <c:pt idx="3">
                  <c:v>Obertura de fronteres</c:v>
                </c:pt>
                <c:pt idx="4">
                  <c:v>Relaxar el confinament i les mesures de control de la població</c:v>
                </c:pt>
                <c:pt idx="5">
                  <c:v>Restablir els canals d’exportació i logística (ports, aeroports,...)</c:v>
                </c:pt>
                <c:pt idx="6">
                  <c:v>Altres</c:v>
                </c:pt>
                <c:pt idx="7">
                  <c:v>Ns/Nc</c:v>
                </c:pt>
              </c:strCache>
            </c:strRef>
          </c:cat>
          <c:val>
            <c:numRef>
              <c:f>Hoja1!$B$2:$B$9</c:f>
              <c:numCache>
                <c:formatCode>0%</c:formatCode>
                <c:ptCount val="8"/>
                <c:pt idx="0">
                  <c:v>0.69565217391304346</c:v>
                </c:pt>
                <c:pt idx="1">
                  <c:v>0.58695652173913049</c:v>
                </c:pt>
                <c:pt idx="2">
                  <c:v>0.45652173913043476</c:v>
                </c:pt>
                <c:pt idx="3">
                  <c:v>0.45652173913043476</c:v>
                </c:pt>
                <c:pt idx="4">
                  <c:v>0.21739130434782608</c:v>
                </c:pt>
                <c:pt idx="5">
                  <c:v>0.32608695652173914</c:v>
                </c:pt>
                <c:pt idx="6">
                  <c:v>2.1739130434782608E-2</c:v>
                </c:pt>
                <c:pt idx="7">
                  <c:v>8.6956521739130432E-2</c:v>
                </c:pt>
              </c:numCache>
            </c:numRef>
          </c:val>
          <c:extLst>
            <c:ext xmlns:c16="http://schemas.microsoft.com/office/drawing/2014/chart" uri="{C3380CC4-5D6E-409C-BE32-E72D297353CC}">
              <c16:uniqueId val="{00000004-98A1-44DD-8445-EF9A11315A71}"/>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9"/>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75129460811064686"/>
          <c:y val="0.85802955089366961"/>
          <c:w val="0.11690961629644209"/>
          <c:h val="0.10776930222353125"/>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32.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47189937286968037"/>
          <c:y val="5.2370931819964231E-2"/>
          <c:w val="0.52682328523246758"/>
          <c:h val="0.89915063847861698"/>
        </c:manualLayout>
      </c:layout>
      <c:barChart>
        <c:barDir val="bar"/>
        <c:grouping val="clustered"/>
        <c:varyColors val="0"/>
        <c:ser>
          <c:idx val="1"/>
          <c:order val="0"/>
          <c:tx>
            <c:strRef>
              <c:f>Hoja1!$C$1</c:f>
              <c:strCache>
                <c:ptCount val="1"/>
                <c:pt idx="0">
                  <c:v>3T 2020</c:v>
                </c:pt>
              </c:strCache>
            </c:strRef>
          </c:tx>
          <c:spPr>
            <a:solidFill>
              <a:srgbClr val="8A0000"/>
            </a:solidFill>
          </c:spPr>
          <c:invertIfNegative val="0"/>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Hoja1!$A$2:$A$11</c:f>
              <c:strCache>
                <c:ptCount val="10"/>
                <c:pt idx="0">
                  <c:v>Rebrots</c:v>
                </c:pt>
                <c:pt idx="1">
                  <c:v>Incertesa sobre el futur</c:v>
                </c:pt>
                <c:pt idx="2">
                  <c:v>Manca de polítiques públiques </c:v>
                </c:pt>
                <c:pt idx="3">
                  <c:v>No flexibilitzar la legislació laboral</c:v>
                </c:pt>
                <c:pt idx="4">
                  <c:v>Els consumidors i les empreses tenen menys capacitat per consumir</c:v>
                </c:pt>
                <c:pt idx="5">
                  <c:v>Fer un desconfinament massa ràpid </c:v>
                </c:pt>
                <c:pt idx="6">
                  <c:v>Mantenir el confinament i les mesures de control</c:v>
                </c:pt>
                <c:pt idx="7">
                  <c:v>Canvis en els valors de la societat: menys consumisme</c:v>
                </c:pt>
                <c:pt idx="8">
                  <c:v>Altres</c:v>
                </c:pt>
                <c:pt idx="9">
                  <c:v>Ns/Nc</c:v>
                </c:pt>
              </c:strCache>
            </c:strRef>
          </c:cat>
          <c:val>
            <c:numRef>
              <c:f>Hoja1!$C$2:$C$11</c:f>
              <c:numCache>
                <c:formatCode>0%</c:formatCode>
                <c:ptCount val="10"/>
                <c:pt idx="0">
                  <c:v>0.80392156862745101</c:v>
                </c:pt>
                <c:pt idx="1">
                  <c:v>0.72549019607843135</c:v>
                </c:pt>
                <c:pt idx="2">
                  <c:v>0.58823529411764708</c:v>
                </c:pt>
                <c:pt idx="3">
                  <c:v>0.37254901960784315</c:v>
                </c:pt>
                <c:pt idx="4">
                  <c:v>0.35294117647058826</c:v>
                </c:pt>
                <c:pt idx="5">
                  <c:v>0.31372549019607843</c:v>
                </c:pt>
                <c:pt idx="6">
                  <c:v>0.25490196078431371</c:v>
                </c:pt>
                <c:pt idx="7">
                  <c:v>0.23529411764705885</c:v>
                </c:pt>
                <c:pt idx="8">
                  <c:v>1.9607843137254902E-2</c:v>
                </c:pt>
                <c:pt idx="9">
                  <c:v>7.8431372549019607E-2</c:v>
                </c:pt>
              </c:numCache>
            </c:numRef>
          </c:val>
          <c:extLst>
            <c:ext xmlns:c16="http://schemas.microsoft.com/office/drawing/2014/chart" uri="{C3380CC4-5D6E-409C-BE32-E72D297353CC}">
              <c16:uniqueId val="{00000004-16A1-4A14-8421-37395AEF6414}"/>
            </c:ext>
          </c:extLst>
        </c:ser>
        <c:ser>
          <c:idx val="0"/>
          <c:order val="1"/>
          <c:tx>
            <c:strRef>
              <c:f>Hoja1!$B$1</c:f>
              <c:strCache>
                <c:ptCount val="1"/>
                <c:pt idx="0">
                  <c:v>2T 2020</c:v>
                </c:pt>
              </c:strCache>
            </c:strRef>
          </c:tx>
          <c:spPr>
            <a:solidFill>
              <a:srgbClr val="ECB1B1"/>
            </a:solidFill>
          </c:spPr>
          <c:invertIfNegative val="0"/>
          <c:dPt>
            <c:idx val="3"/>
            <c:invertIfNegative val="0"/>
            <c:bubble3D val="0"/>
            <c:extLst>
              <c:ext xmlns:c16="http://schemas.microsoft.com/office/drawing/2014/chart" uri="{C3380CC4-5D6E-409C-BE32-E72D297353CC}">
                <c16:uniqueId val="{00000000-99F4-490A-AAE6-6A47F4CB6746}"/>
              </c:ext>
            </c:extLst>
          </c:dPt>
          <c:dPt>
            <c:idx val="4"/>
            <c:invertIfNegative val="0"/>
            <c:bubble3D val="0"/>
            <c:extLst>
              <c:ext xmlns:c16="http://schemas.microsoft.com/office/drawing/2014/chart" uri="{C3380CC4-5D6E-409C-BE32-E72D297353CC}">
                <c16:uniqueId val="{00000001-99F4-490A-AAE6-6A47F4CB6746}"/>
              </c:ext>
            </c:extLst>
          </c:dPt>
          <c:dPt>
            <c:idx val="7"/>
            <c:invertIfNegative val="0"/>
            <c:bubble3D val="0"/>
            <c:extLst>
              <c:ext xmlns:c16="http://schemas.microsoft.com/office/drawing/2014/chart" uri="{C3380CC4-5D6E-409C-BE32-E72D297353CC}">
                <c16:uniqueId val="{00000003-99F4-490A-AAE6-6A47F4CB6746}"/>
              </c:ext>
            </c:extLst>
          </c:dPt>
          <c:dLbls>
            <c:spPr>
              <a:noFill/>
              <a:ln>
                <a:noFill/>
              </a:ln>
              <a:effectLst/>
            </c:spPr>
            <c:txPr>
              <a:bodyPr wrap="square" lIns="38100" tIns="19050" rIns="38100" bIns="19050" anchor="ctr">
                <a:spAutoFit/>
              </a:bodyPr>
              <a:lstStyle/>
              <a:p>
                <a:pPr>
                  <a:defRPr sz="900"/>
                </a:pPr>
                <a:endParaRPr lang="ca-ES"/>
              </a:p>
            </c:txPr>
            <c:dLblPos val="outEnd"/>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Hoja1!$A$2:$A$11</c:f>
              <c:strCache>
                <c:ptCount val="10"/>
                <c:pt idx="0">
                  <c:v>Rebrots</c:v>
                </c:pt>
                <c:pt idx="1">
                  <c:v>Incertesa sobre el futur</c:v>
                </c:pt>
                <c:pt idx="2">
                  <c:v>Manca de polítiques públiques </c:v>
                </c:pt>
                <c:pt idx="3">
                  <c:v>No flexibilitzar la legislació laboral</c:v>
                </c:pt>
                <c:pt idx="4">
                  <c:v>Els consumidors i les empreses tenen menys capacitat per consumir</c:v>
                </c:pt>
                <c:pt idx="5">
                  <c:v>Fer un desconfinament massa ràpid </c:v>
                </c:pt>
                <c:pt idx="6">
                  <c:v>Mantenir el confinament i les mesures de control</c:v>
                </c:pt>
                <c:pt idx="7">
                  <c:v>Canvis en els valors de la societat: menys consumisme</c:v>
                </c:pt>
                <c:pt idx="8">
                  <c:v>Altres</c:v>
                </c:pt>
                <c:pt idx="9">
                  <c:v>Ns/Nc</c:v>
                </c:pt>
              </c:strCache>
            </c:strRef>
          </c:cat>
          <c:val>
            <c:numRef>
              <c:f>Hoja1!$B$2:$B$11</c:f>
              <c:numCache>
                <c:formatCode>0%</c:formatCode>
                <c:ptCount val="10"/>
                <c:pt idx="0">
                  <c:v>0.78260869565217395</c:v>
                </c:pt>
                <c:pt idx="1">
                  <c:v>0.67391304347826098</c:v>
                </c:pt>
                <c:pt idx="2">
                  <c:v>0.65217391304347827</c:v>
                </c:pt>
                <c:pt idx="3">
                  <c:v>0.41304347826086951</c:v>
                </c:pt>
                <c:pt idx="4">
                  <c:v>0.45652173913043476</c:v>
                </c:pt>
                <c:pt idx="5">
                  <c:v>0.15217391304347827</c:v>
                </c:pt>
                <c:pt idx="6">
                  <c:v>0.19565217391304349</c:v>
                </c:pt>
                <c:pt idx="7">
                  <c:v>0.2391304347826087</c:v>
                </c:pt>
                <c:pt idx="9">
                  <c:v>4.3478260869565216E-2</c:v>
                </c:pt>
              </c:numCache>
            </c:numRef>
          </c:val>
          <c:extLst>
            <c:ext xmlns:c16="http://schemas.microsoft.com/office/drawing/2014/chart" uri="{C3380CC4-5D6E-409C-BE32-E72D297353CC}">
              <c16:uniqueId val="{00000004-99F4-490A-AAE6-6A47F4CB6746}"/>
            </c:ext>
          </c:extLst>
        </c:ser>
        <c:dLbls>
          <c:showLegendKey val="0"/>
          <c:showVal val="0"/>
          <c:showCatName val="0"/>
          <c:showSerName val="0"/>
          <c:showPercent val="0"/>
          <c:showBubbleSize val="0"/>
        </c:dLbls>
        <c:gapWidth val="70"/>
        <c:axId val="377980632"/>
        <c:axId val="377981024"/>
      </c:barChart>
      <c:catAx>
        <c:axId val="377980632"/>
        <c:scaling>
          <c:orientation val="maxMin"/>
        </c:scaling>
        <c:delete val="0"/>
        <c:axPos val="l"/>
        <c:numFmt formatCode="General" sourceLinked="0"/>
        <c:majorTickMark val="out"/>
        <c:minorTickMark val="none"/>
        <c:tickLblPos val="nextTo"/>
        <c:txPr>
          <a:bodyPr/>
          <a:lstStyle/>
          <a:p>
            <a:pPr>
              <a:defRPr sz="1050"/>
            </a:pPr>
            <a:endParaRPr lang="ca-ES"/>
          </a:p>
        </c:txPr>
        <c:crossAx val="377981024"/>
        <c:crosses val="autoZero"/>
        <c:auto val="1"/>
        <c:lblAlgn val="ctr"/>
        <c:lblOffset val="100"/>
        <c:noMultiLvlLbl val="0"/>
      </c:catAx>
      <c:valAx>
        <c:axId val="377981024"/>
        <c:scaling>
          <c:orientation val="minMax"/>
          <c:max val="0.9"/>
          <c:min val="0"/>
        </c:scaling>
        <c:delete val="1"/>
        <c:axPos val="t"/>
        <c:numFmt formatCode="0%" sourceLinked="1"/>
        <c:majorTickMark val="out"/>
        <c:minorTickMark val="none"/>
        <c:tickLblPos val="nextTo"/>
        <c:crossAx val="377980632"/>
        <c:crosses val="autoZero"/>
        <c:crossBetween val="between"/>
      </c:valAx>
    </c:plotArea>
    <c:legend>
      <c:legendPos val="r"/>
      <c:layout>
        <c:manualLayout>
          <c:xMode val="edge"/>
          <c:yMode val="edge"/>
          <c:x val="0.75811163098614209"/>
          <c:y val="0.85500076911978129"/>
          <c:w val="0.11690961629644209"/>
          <c:h val="0.10776930222353125"/>
        </c:manualLayout>
      </c:layout>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33.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7.7411755892910314E-2"/>
          <c:y val="5.2370931819964231E-2"/>
          <c:w val="0.87809871047144739"/>
          <c:h val="0.68690055436436115"/>
        </c:manualLayout>
      </c:layout>
      <c:barChart>
        <c:barDir val="col"/>
        <c:grouping val="percentStacked"/>
        <c:varyColors val="0"/>
        <c:ser>
          <c:idx val="1"/>
          <c:order val="0"/>
          <c:tx>
            <c:strRef>
              <c:f>Hoja1!$A$3</c:f>
              <c:strCache>
                <c:ptCount val="1"/>
                <c:pt idx="0">
                  <c:v>No esmenta mesures</c:v>
                </c:pt>
              </c:strCache>
            </c:strRef>
          </c:tx>
          <c:spPr>
            <a:solidFill>
              <a:schemeClr val="bg1">
                <a:lumMod val="75000"/>
              </a:schemeClr>
            </a:solidFill>
          </c:spPr>
          <c:invertIfNegative val="0"/>
          <c:dLbls>
            <c:spPr>
              <a:noFill/>
              <a:ln>
                <a:noFill/>
              </a:ln>
              <a:effectLst/>
            </c:spPr>
            <c:dLblPos val="ctr"/>
            <c:showLegendKey val="0"/>
            <c:showVal val="1"/>
            <c:showCatName val="0"/>
            <c:showSerName val="0"/>
            <c:showPercent val="0"/>
            <c:showBubbleSize val="0"/>
            <c:showLeaderLines val="0"/>
            <c:extLst>
              <c:ext xmlns:c15="http://schemas.microsoft.com/office/drawing/2012/chart" uri="{CE6537A1-D6FC-4f65-9D91-7224C49458BB}">
                <c15:showLeaderLines val="1"/>
              </c:ext>
            </c:extLst>
          </c:dLbls>
          <c:cat>
            <c:strRef>
              <c:f>Hoja1!$B$1</c:f>
              <c:strCache>
                <c:ptCount val="1"/>
                <c:pt idx="0">
                  <c:v>Columna1</c:v>
                </c:pt>
              </c:strCache>
            </c:strRef>
          </c:cat>
          <c:val>
            <c:numRef>
              <c:f>Hoja1!$B$3</c:f>
              <c:numCache>
                <c:formatCode>0%</c:formatCode>
                <c:ptCount val="1"/>
                <c:pt idx="0">
                  <c:v>0.8034</c:v>
                </c:pt>
              </c:numCache>
            </c:numRef>
          </c:val>
          <c:extLst>
            <c:ext xmlns:c16="http://schemas.microsoft.com/office/drawing/2014/chart" uri="{C3380CC4-5D6E-409C-BE32-E72D297353CC}">
              <c16:uniqueId val="{00000008-2711-455F-A853-94D189545022}"/>
            </c:ext>
          </c:extLst>
        </c:ser>
        <c:ser>
          <c:idx val="0"/>
          <c:order val="1"/>
          <c:tx>
            <c:strRef>
              <c:f>Hoja1!$A$2</c:f>
              <c:strCache>
                <c:ptCount val="1"/>
                <c:pt idx="0">
                  <c:v>Esmenta mesures</c:v>
                </c:pt>
              </c:strCache>
            </c:strRef>
          </c:tx>
          <c:spPr>
            <a:solidFill>
              <a:srgbClr val="8A0000"/>
            </a:solidFill>
          </c:spPr>
          <c:invertIfNegative val="0"/>
          <c:dPt>
            <c:idx val="3"/>
            <c:invertIfNegative val="0"/>
            <c:bubble3D val="0"/>
            <c:extLst>
              <c:ext xmlns:c16="http://schemas.microsoft.com/office/drawing/2014/chart" uri="{C3380CC4-5D6E-409C-BE32-E72D297353CC}">
                <c16:uniqueId val="{00000000-98A1-44DD-8445-EF9A11315A71}"/>
              </c:ext>
            </c:extLst>
          </c:dPt>
          <c:dPt>
            <c:idx val="4"/>
            <c:invertIfNegative val="0"/>
            <c:bubble3D val="0"/>
            <c:extLst>
              <c:ext xmlns:c16="http://schemas.microsoft.com/office/drawing/2014/chart" uri="{C3380CC4-5D6E-409C-BE32-E72D297353CC}">
                <c16:uniqueId val="{00000001-98A1-44DD-8445-EF9A11315A71}"/>
              </c:ext>
            </c:extLst>
          </c:dPt>
          <c:dPt>
            <c:idx val="6"/>
            <c:invertIfNegative val="0"/>
            <c:bubble3D val="0"/>
            <c:spPr>
              <a:solidFill>
                <a:schemeClr val="bg1">
                  <a:lumMod val="75000"/>
                </a:schemeClr>
              </a:solidFill>
            </c:spPr>
            <c:extLst>
              <c:ext xmlns:c16="http://schemas.microsoft.com/office/drawing/2014/chart" uri="{C3380CC4-5D6E-409C-BE32-E72D297353CC}">
                <c16:uniqueId val="{00000006-AF78-4649-8AC4-49A232FA6B5E}"/>
              </c:ext>
            </c:extLst>
          </c:dPt>
          <c:dPt>
            <c:idx val="7"/>
            <c:invertIfNegative val="0"/>
            <c:bubble3D val="0"/>
            <c:extLst>
              <c:ext xmlns:c16="http://schemas.microsoft.com/office/drawing/2014/chart" uri="{C3380CC4-5D6E-409C-BE32-E72D297353CC}">
                <c16:uniqueId val="{00000003-98A1-44DD-8445-EF9A11315A71}"/>
              </c:ext>
            </c:extLst>
          </c:dPt>
          <c:dLbls>
            <c:spPr>
              <a:noFill/>
              <a:ln>
                <a:noFill/>
              </a:ln>
              <a:effectLst/>
            </c:spPr>
            <c:txPr>
              <a:bodyPr wrap="square" lIns="38100" tIns="19050" rIns="38100" bIns="19050" anchor="ctr">
                <a:spAutoFit/>
              </a:bodyPr>
              <a:lstStyle/>
              <a:p>
                <a:pPr>
                  <a:defRPr>
                    <a:solidFill>
                      <a:schemeClr val="bg1"/>
                    </a:solidFill>
                  </a:defRPr>
                </a:pPr>
                <a:endParaRPr lang="ca-ES"/>
              </a:p>
            </c:txPr>
            <c:dLblPos val="ct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Hoja1!$B$1</c:f>
              <c:strCache>
                <c:ptCount val="1"/>
                <c:pt idx="0">
                  <c:v>Columna1</c:v>
                </c:pt>
              </c:strCache>
            </c:strRef>
          </c:cat>
          <c:val>
            <c:numRef>
              <c:f>Hoja1!$B$2</c:f>
              <c:numCache>
                <c:formatCode>0%</c:formatCode>
                <c:ptCount val="1"/>
                <c:pt idx="0">
                  <c:v>0.19600000000000001</c:v>
                </c:pt>
              </c:numCache>
            </c:numRef>
          </c:val>
          <c:extLst>
            <c:ext xmlns:c16="http://schemas.microsoft.com/office/drawing/2014/chart" uri="{C3380CC4-5D6E-409C-BE32-E72D297353CC}">
              <c16:uniqueId val="{00000004-98A1-44DD-8445-EF9A11315A71}"/>
            </c:ext>
          </c:extLst>
        </c:ser>
        <c:dLbls>
          <c:dLblPos val="ctr"/>
          <c:showLegendKey val="0"/>
          <c:showVal val="1"/>
          <c:showCatName val="0"/>
          <c:showSerName val="0"/>
          <c:showPercent val="0"/>
          <c:showBubbleSize val="0"/>
        </c:dLbls>
        <c:gapWidth val="70"/>
        <c:overlap val="100"/>
        <c:axId val="377980632"/>
        <c:axId val="377981024"/>
      </c:barChart>
      <c:catAx>
        <c:axId val="377980632"/>
        <c:scaling>
          <c:orientation val="minMax"/>
        </c:scaling>
        <c:delete val="1"/>
        <c:axPos val="b"/>
        <c:numFmt formatCode="General" sourceLinked="0"/>
        <c:majorTickMark val="out"/>
        <c:minorTickMark val="none"/>
        <c:tickLblPos val="nextTo"/>
        <c:crossAx val="377981024"/>
        <c:crosses val="autoZero"/>
        <c:auto val="1"/>
        <c:lblAlgn val="ctr"/>
        <c:lblOffset val="100"/>
        <c:noMultiLvlLbl val="0"/>
      </c:catAx>
      <c:valAx>
        <c:axId val="377981024"/>
        <c:scaling>
          <c:orientation val="minMax"/>
          <c:max val="1"/>
          <c:min val="0"/>
        </c:scaling>
        <c:delete val="1"/>
        <c:axPos val="l"/>
        <c:numFmt formatCode="0%" sourceLinked="1"/>
        <c:majorTickMark val="out"/>
        <c:minorTickMark val="none"/>
        <c:tickLblPos val="nextTo"/>
        <c:crossAx val="377980632"/>
        <c:crosses val="autoZero"/>
        <c:crossBetween val="between"/>
      </c:valAx>
    </c:plotArea>
    <c:legend>
      <c:legendPos val="b"/>
      <c:overlay val="0"/>
    </c:legend>
    <c:plotVisOnly val="1"/>
    <c:dispBlanksAs val="gap"/>
    <c:showDLblsOverMax val="0"/>
  </c:chart>
  <c:txPr>
    <a:bodyPr/>
    <a:lstStyle/>
    <a:p>
      <a:pPr>
        <a:defRPr sz="1000">
          <a:latin typeface="+mj-lt"/>
        </a:defRPr>
      </a:pPr>
      <a:endParaRPr lang="ca-ES"/>
    </a:p>
  </c:txPr>
  <c:externalData r:id="rId1">
    <c:autoUpdate val="0"/>
  </c:externalData>
</c:chartSpace>
</file>

<file path=ppt/charts/chart4.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29920111739269595"/>
          <c:y val="5.0691244239631367E-2"/>
          <c:w val="0.59463839646786121"/>
          <c:h val="0.90783410138248843"/>
        </c:manualLayout>
      </c:layout>
      <c:barChart>
        <c:barDir val="bar"/>
        <c:grouping val="clustered"/>
        <c:varyColors val="0"/>
        <c:ser>
          <c:idx val="0"/>
          <c:order val="0"/>
          <c:spPr>
            <a:solidFill>
              <a:srgbClr val="8A0000"/>
            </a:solidFill>
            <a:ln w="25473">
              <a:noFill/>
            </a:ln>
          </c:spPr>
          <c:invertIfNegative val="0"/>
          <c:dPt>
            <c:idx val="5"/>
            <c:invertIfNegative val="0"/>
            <c:bubble3D val="0"/>
            <c:spPr>
              <a:solidFill>
                <a:schemeClr val="bg1">
                  <a:lumMod val="75000"/>
                </a:schemeClr>
              </a:solidFill>
              <a:ln w="25473">
                <a:noFill/>
              </a:ln>
            </c:spPr>
            <c:extLst>
              <c:ext xmlns:c16="http://schemas.microsoft.com/office/drawing/2014/chart" uri="{C3380CC4-5D6E-409C-BE32-E72D297353CC}">
                <c16:uniqueId val="{00000001-C314-46CF-9494-79D37D3622B0}"/>
              </c:ext>
            </c:extLst>
          </c:dPt>
          <c:dPt>
            <c:idx val="6"/>
            <c:invertIfNegative val="0"/>
            <c:bubble3D val="0"/>
            <c:spPr>
              <a:solidFill>
                <a:schemeClr val="bg1">
                  <a:lumMod val="75000"/>
                </a:schemeClr>
              </a:solidFill>
              <a:ln w="25473">
                <a:noFill/>
              </a:ln>
            </c:spPr>
            <c:extLst>
              <c:ext xmlns:c16="http://schemas.microsoft.com/office/drawing/2014/chart" uri="{C3380CC4-5D6E-409C-BE32-E72D297353CC}">
                <c16:uniqueId val="{00000003-C314-46CF-9494-79D37D3622B0}"/>
              </c:ext>
            </c:extLst>
          </c:dPt>
          <c:dLbls>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Fins 300 m €</c:v>
                </c:pt>
                <c:pt idx="1">
                  <c:v>De 300 m a 1M €</c:v>
                </c:pt>
                <c:pt idx="2">
                  <c:v>De 1M a 5M €</c:v>
                </c:pt>
                <c:pt idx="3">
                  <c:v>De 5M a 10M €</c:v>
                </c:pt>
                <c:pt idx="4">
                  <c:v>Més de 10M €</c:v>
                </c:pt>
                <c:pt idx="5">
                  <c:v>Ns/Nc</c:v>
                </c:pt>
              </c:strCache>
            </c:strRef>
          </c:cat>
          <c:val>
            <c:numRef>
              <c:f>Sheet1!$B$2:$B$7</c:f>
              <c:numCache>
                <c:formatCode>0%</c:formatCode>
                <c:ptCount val="6"/>
                <c:pt idx="0">
                  <c:v>0.23530000000000001</c:v>
                </c:pt>
                <c:pt idx="1">
                  <c:v>0.1961</c:v>
                </c:pt>
                <c:pt idx="2">
                  <c:v>0.25490000000000002</c:v>
                </c:pt>
                <c:pt idx="3">
                  <c:v>7.8399999999999997E-2</c:v>
                </c:pt>
                <c:pt idx="4">
                  <c:v>0.1176</c:v>
                </c:pt>
                <c:pt idx="5">
                  <c:v>0.1176</c:v>
                </c:pt>
              </c:numCache>
            </c:numRef>
          </c:val>
          <c:extLst>
            <c:ext xmlns:c16="http://schemas.microsoft.com/office/drawing/2014/chart" uri="{C3380CC4-5D6E-409C-BE32-E72D297353CC}">
              <c16:uniqueId val="{00000004-C314-46CF-9494-79D37D3622B0}"/>
            </c:ext>
          </c:extLst>
        </c:ser>
        <c:dLbls>
          <c:showLegendKey val="0"/>
          <c:showVal val="1"/>
          <c:showCatName val="0"/>
          <c:showSerName val="0"/>
          <c:showPercent val="0"/>
          <c:showBubbleSize val="0"/>
        </c:dLbls>
        <c:gapWidth val="120"/>
        <c:axId val="359116320"/>
        <c:axId val="359115928"/>
      </c:barChart>
      <c:catAx>
        <c:axId val="359116320"/>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050" b="0" i="0" u="none" strike="noStrike" baseline="0">
                <a:solidFill>
                  <a:schemeClr val="tx1"/>
                </a:solidFill>
                <a:latin typeface="Century Gothic" pitchFamily="34" charset="0"/>
                <a:ea typeface="Century Gothic"/>
                <a:cs typeface="Century Gothic"/>
              </a:defRPr>
            </a:pPr>
            <a:endParaRPr lang="ca-ES"/>
          </a:p>
        </c:txPr>
        <c:crossAx val="359115928"/>
        <c:crosses val="autoZero"/>
        <c:auto val="1"/>
        <c:lblAlgn val="ctr"/>
        <c:lblOffset val="100"/>
        <c:tickMarkSkip val="1"/>
        <c:noMultiLvlLbl val="0"/>
      </c:catAx>
      <c:valAx>
        <c:axId val="359115928"/>
        <c:scaling>
          <c:orientation val="minMax"/>
          <c:max val="1"/>
        </c:scaling>
        <c:delete val="1"/>
        <c:axPos val="t"/>
        <c:numFmt formatCode="0%" sourceLinked="1"/>
        <c:majorTickMark val="out"/>
        <c:minorTickMark val="none"/>
        <c:tickLblPos val="nextTo"/>
        <c:crossAx val="359116320"/>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5.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7676150214472681"/>
          <c:y val="5.0691244239631367E-2"/>
          <c:w val="0.60538151097069448"/>
          <c:h val="0.90783410138248843"/>
        </c:manualLayout>
      </c:layout>
      <c:barChart>
        <c:barDir val="bar"/>
        <c:grouping val="clustered"/>
        <c:varyColors val="0"/>
        <c:ser>
          <c:idx val="0"/>
          <c:order val="0"/>
          <c:spPr>
            <a:solidFill>
              <a:srgbClr val="8A0000"/>
            </a:solidFill>
            <a:ln w="25473">
              <a:noFill/>
            </a:ln>
          </c:spPr>
          <c:invertIfNegative val="0"/>
          <c:dPt>
            <c:idx val="5"/>
            <c:invertIfNegative val="0"/>
            <c:bubble3D val="0"/>
            <c:spPr>
              <a:solidFill>
                <a:schemeClr val="bg1">
                  <a:lumMod val="75000"/>
                </a:schemeClr>
              </a:solidFill>
              <a:ln w="25473">
                <a:noFill/>
              </a:ln>
            </c:spPr>
            <c:extLst>
              <c:ext xmlns:c16="http://schemas.microsoft.com/office/drawing/2014/chart" uri="{C3380CC4-5D6E-409C-BE32-E72D297353CC}">
                <c16:uniqueId val="{00000001-B2F9-4913-9AA6-7C742B328FFC}"/>
              </c:ext>
            </c:extLst>
          </c:dPt>
          <c:dLbls>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Sheet1!$A$2:$A$7</c:f>
              <c:strCache>
                <c:ptCount val="6"/>
                <c:pt idx="0">
                  <c:v>Local</c:v>
                </c:pt>
                <c:pt idx="1">
                  <c:v>Comarcal</c:v>
                </c:pt>
                <c:pt idx="2">
                  <c:v>Regional (Catalunya)</c:v>
                </c:pt>
                <c:pt idx="3">
                  <c:v>Nacional</c:v>
                </c:pt>
                <c:pt idx="4">
                  <c:v>Internacional</c:v>
                </c:pt>
                <c:pt idx="5">
                  <c:v>Ns/Nc</c:v>
                </c:pt>
              </c:strCache>
            </c:strRef>
          </c:cat>
          <c:val>
            <c:numRef>
              <c:f>Sheet1!$B$2:$B$7</c:f>
              <c:numCache>
                <c:formatCode>0%</c:formatCode>
                <c:ptCount val="6"/>
                <c:pt idx="0">
                  <c:v>3.9E-2</c:v>
                </c:pt>
                <c:pt idx="1">
                  <c:v>0.17599999999999999</c:v>
                </c:pt>
                <c:pt idx="2">
                  <c:v>0.17599999999999999</c:v>
                </c:pt>
                <c:pt idx="3">
                  <c:v>0.25490000000000002</c:v>
                </c:pt>
                <c:pt idx="4">
                  <c:v>0.314</c:v>
                </c:pt>
                <c:pt idx="5">
                  <c:v>3.9E-2</c:v>
                </c:pt>
              </c:numCache>
            </c:numRef>
          </c:val>
          <c:extLst>
            <c:ext xmlns:c16="http://schemas.microsoft.com/office/drawing/2014/chart" uri="{C3380CC4-5D6E-409C-BE32-E72D297353CC}">
              <c16:uniqueId val="{00000002-B2F9-4913-9AA6-7C742B328FFC}"/>
            </c:ext>
          </c:extLst>
        </c:ser>
        <c:dLbls>
          <c:showLegendKey val="0"/>
          <c:showVal val="1"/>
          <c:showCatName val="0"/>
          <c:showSerName val="0"/>
          <c:showPercent val="0"/>
          <c:showBubbleSize val="0"/>
        </c:dLbls>
        <c:gapWidth val="120"/>
        <c:axId val="359115536"/>
        <c:axId val="358820880"/>
      </c:barChart>
      <c:catAx>
        <c:axId val="359115536"/>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100" b="0" i="0" u="none" strike="noStrike" baseline="0">
                <a:solidFill>
                  <a:schemeClr val="tx1"/>
                </a:solidFill>
                <a:latin typeface="Century Gothic" pitchFamily="34" charset="0"/>
                <a:ea typeface="Century Gothic"/>
                <a:cs typeface="Century Gothic"/>
              </a:defRPr>
            </a:pPr>
            <a:endParaRPr lang="ca-ES"/>
          </a:p>
        </c:txPr>
        <c:crossAx val="358820880"/>
        <c:crosses val="autoZero"/>
        <c:auto val="1"/>
        <c:lblAlgn val="ctr"/>
        <c:lblOffset val="100"/>
        <c:tickMarkSkip val="1"/>
        <c:noMultiLvlLbl val="0"/>
      </c:catAx>
      <c:valAx>
        <c:axId val="358820880"/>
        <c:scaling>
          <c:orientation val="minMax"/>
          <c:max val="1"/>
        </c:scaling>
        <c:delete val="1"/>
        <c:axPos val="t"/>
        <c:numFmt formatCode="0%" sourceLinked="1"/>
        <c:majorTickMark val="out"/>
        <c:minorTickMark val="none"/>
        <c:tickLblPos val="nextTo"/>
        <c:crossAx val="359115536"/>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6.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0710659898477177"/>
          <c:y val="0.17041800643086824"/>
          <c:w val="0.44923857868020306"/>
          <c:h val="0.56913183279742763"/>
        </c:manualLayout>
      </c:layout>
      <c:pieChart>
        <c:varyColors val="1"/>
        <c:ser>
          <c:idx val="0"/>
          <c:order val="0"/>
          <c:spPr>
            <a:solidFill>
              <a:srgbClr val="FFC000"/>
            </a:solidFill>
            <a:ln w="12766">
              <a:solidFill>
                <a:schemeClr val="tx1"/>
              </a:solidFill>
              <a:prstDash val="solid"/>
            </a:ln>
          </c:spPr>
          <c:dPt>
            <c:idx val="0"/>
            <c:bubble3D val="0"/>
            <c:spPr>
              <a:solidFill>
                <a:srgbClr val="8A0000"/>
              </a:solidFill>
              <a:ln w="12766">
                <a:solidFill>
                  <a:srgbClr val="FFFFFF"/>
                </a:solidFill>
                <a:prstDash val="solid"/>
              </a:ln>
            </c:spPr>
            <c:extLst>
              <c:ext xmlns:c16="http://schemas.microsoft.com/office/drawing/2014/chart" uri="{C3380CC4-5D6E-409C-BE32-E72D297353CC}">
                <c16:uniqueId val="{00000001-334F-472C-A402-76CDF8F60165}"/>
              </c:ext>
            </c:extLst>
          </c:dPt>
          <c:dPt>
            <c:idx val="1"/>
            <c:bubble3D val="0"/>
            <c:spPr>
              <a:solidFill>
                <a:srgbClr val="FFC000"/>
              </a:solidFill>
              <a:ln w="12766">
                <a:solidFill>
                  <a:srgbClr val="FFFFFF"/>
                </a:solidFill>
                <a:prstDash val="solid"/>
              </a:ln>
            </c:spPr>
            <c:extLst>
              <c:ext xmlns:c16="http://schemas.microsoft.com/office/drawing/2014/chart" uri="{C3380CC4-5D6E-409C-BE32-E72D297353CC}">
                <c16:uniqueId val="{00000003-334F-472C-A402-76CDF8F60165}"/>
              </c:ext>
            </c:extLst>
          </c:dPt>
          <c:dPt>
            <c:idx val="2"/>
            <c:bubble3D val="0"/>
            <c:spPr>
              <a:solidFill>
                <a:schemeClr val="bg1">
                  <a:lumMod val="75000"/>
                </a:schemeClr>
              </a:solidFill>
              <a:ln w="12766">
                <a:solidFill>
                  <a:schemeClr val="bg1"/>
                </a:solidFill>
                <a:prstDash val="solid"/>
              </a:ln>
            </c:spPr>
            <c:extLst>
              <c:ext xmlns:c16="http://schemas.microsoft.com/office/drawing/2014/chart" uri="{C3380CC4-5D6E-409C-BE32-E72D297353CC}">
                <c16:uniqueId val="{00000005-E4D4-43E1-B64F-0958C2C87CA3}"/>
              </c:ext>
            </c:extLst>
          </c:dPt>
          <c:dLbls>
            <c:dLbl>
              <c:idx val="2"/>
              <c:delete val="1"/>
              <c:extLst>
                <c:ext xmlns:c15="http://schemas.microsoft.com/office/drawing/2012/chart" uri="{CE6537A1-D6FC-4f65-9D91-7224C49458BB}"/>
                <c:ext xmlns:c16="http://schemas.microsoft.com/office/drawing/2014/chart" uri="{C3380CC4-5D6E-409C-BE32-E72D297353CC}">
                  <c16:uniqueId val="{00000005-E4D4-43E1-B64F-0958C2C87CA3}"/>
                </c:ext>
              </c:extLst>
            </c:dLbl>
            <c:numFmt formatCode="0%" sourceLinked="0"/>
            <c:spPr>
              <a:noFill/>
              <a:ln>
                <a:noFill/>
              </a:ln>
              <a:effectLst/>
            </c:spPr>
            <c:txPr>
              <a:bodyPr/>
              <a:lstStyle/>
              <a:p>
                <a:pPr>
                  <a:defRPr sz="1000"/>
                </a:pPr>
                <a:endParaRPr lang="ca-ES"/>
              </a:p>
            </c:txPr>
            <c:dLblPos val="outEnd"/>
            <c:showLegendKey val="0"/>
            <c:showVal val="1"/>
            <c:showCatName val="1"/>
            <c:showSerName val="0"/>
            <c:showPercent val="0"/>
            <c:showBubbleSize val="0"/>
            <c:separator>
</c:separator>
            <c:showLeaderLines val="0"/>
            <c:extLst>
              <c:ext xmlns:c15="http://schemas.microsoft.com/office/drawing/2012/chart" uri="{CE6537A1-D6FC-4f65-9D91-7224C49458BB}"/>
            </c:extLst>
          </c:dLbls>
          <c:cat>
            <c:strRef>
              <c:f>Sheet1!$A$2:$A$4</c:f>
              <c:strCache>
                <c:ptCount val="2"/>
                <c:pt idx="0">
                  <c:v>Home</c:v>
                </c:pt>
                <c:pt idx="1">
                  <c:v>Dona</c:v>
                </c:pt>
              </c:strCache>
            </c:strRef>
          </c:cat>
          <c:val>
            <c:numRef>
              <c:f>Sheet1!$B$2:$B$4</c:f>
              <c:numCache>
                <c:formatCode>0%</c:formatCode>
                <c:ptCount val="3"/>
                <c:pt idx="0">
                  <c:v>0.745</c:v>
                </c:pt>
                <c:pt idx="1">
                  <c:v>0.25490000000000002</c:v>
                </c:pt>
              </c:numCache>
            </c:numRef>
          </c:val>
          <c:extLst>
            <c:ext xmlns:c16="http://schemas.microsoft.com/office/drawing/2014/chart" uri="{C3380CC4-5D6E-409C-BE32-E72D297353CC}">
              <c16:uniqueId val="{00000004-334F-472C-A402-76CDF8F60165}"/>
            </c:ext>
          </c:extLst>
        </c:ser>
        <c:dLbls>
          <c:showLegendKey val="0"/>
          <c:showVal val="0"/>
          <c:showCatName val="1"/>
          <c:showSerName val="0"/>
          <c:showPercent val="1"/>
          <c:showBubbleSize val="0"/>
          <c:showLeaderLines val="0"/>
        </c:dLbls>
        <c:firstSliceAng val="120"/>
      </c:pieChart>
      <c:spPr>
        <a:noFill/>
        <a:ln w="25531">
          <a:noFill/>
        </a:ln>
      </c:spPr>
    </c:plotArea>
    <c:plotVisOnly val="1"/>
    <c:dispBlanksAs val="zero"/>
    <c:showDLblsOverMax val="0"/>
  </c:chart>
  <c:spPr>
    <a:noFill/>
    <a:ln>
      <a:noFill/>
    </a:ln>
  </c:spPr>
  <c:txPr>
    <a:bodyPr/>
    <a:lstStyle/>
    <a:p>
      <a:pPr>
        <a:defRPr sz="804" b="0" i="0" u="none" strike="noStrike" baseline="0">
          <a:solidFill>
            <a:schemeClr val="tx1"/>
          </a:solidFill>
          <a:latin typeface="Century Gothic"/>
          <a:ea typeface="Century Gothic"/>
          <a:cs typeface="Century Gothic"/>
        </a:defRPr>
      </a:pPr>
      <a:endParaRPr lang="ca-ES"/>
    </a:p>
  </c:txPr>
  <c:externalData r:id="rId1">
    <c:autoUpdate val="0"/>
  </c:externalData>
</c:chartSpace>
</file>

<file path=ppt/charts/chart7.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31024189321675433"/>
          <c:y val="5.6054103264403694E-2"/>
          <c:w val="0.66876876089988291"/>
          <c:h val="0.90783410138248843"/>
        </c:manualLayout>
      </c:layout>
      <c:barChart>
        <c:barDir val="bar"/>
        <c:grouping val="clustered"/>
        <c:varyColors val="0"/>
        <c:ser>
          <c:idx val="0"/>
          <c:order val="0"/>
          <c:spPr>
            <a:solidFill>
              <a:srgbClr val="8A0000"/>
            </a:solidFill>
            <a:ln w="25473">
              <a:noFill/>
            </a:ln>
          </c:spPr>
          <c:invertIfNegative val="0"/>
          <c:dPt>
            <c:idx val="5"/>
            <c:invertIfNegative val="0"/>
            <c:bubble3D val="0"/>
            <c:extLst>
              <c:ext xmlns:c16="http://schemas.microsoft.com/office/drawing/2014/chart" uri="{C3380CC4-5D6E-409C-BE32-E72D297353CC}">
                <c16:uniqueId val="{00000001-2970-429C-BA01-EB63BD503915}"/>
              </c:ext>
            </c:extLst>
          </c:dPt>
          <c:dLbls>
            <c:dLbl>
              <c:idx val="0"/>
              <c:numFmt formatCode="0.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extLst>
                <c:ext xmlns:c16="http://schemas.microsoft.com/office/drawing/2014/chart" uri="{C3380CC4-5D6E-409C-BE32-E72D297353CC}">
                  <c16:uniqueId val="{00000002-DE6D-4D05-855F-2F5756BF29A1}"/>
                </c:ext>
              </c:extLst>
            </c:dLbl>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Sheet1!$A$2:$A$8</c:f>
              <c:strCache>
                <c:ptCount val="7"/>
                <c:pt idx="0">
                  <c:v>De 18 a 25 anys</c:v>
                </c:pt>
                <c:pt idx="1">
                  <c:v>De 26 a 35 anys</c:v>
                </c:pt>
                <c:pt idx="2">
                  <c:v>De 36 a 45 anys</c:v>
                </c:pt>
                <c:pt idx="3">
                  <c:v>De 46 a 55 anys</c:v>
                </c:pt>
                <c:pt idx="4">
                  <c:v>De 56 a 65 anys</c:v>
                </c:pt>
                <c:pt idx="5">
                  <c:v>65 anys o més</c:v>
                </c:pt>
                <c:pt idx="6">
                  <c:v>Ns/Nc</c:v>
                </c:pt>
              </c:strCache>
            </c:strRef>
          </c:cat>
          <c:val>
            <c:numRef>
              <c:f>Sheet1!$B$2:$B$8</c:f>
              <c:numCache>
                <c:formatCode>#,##0.0%</c:formatCode>
                <c:ptCount val="7"/>
                <c:pt idx="0">
                  <c:v>0.02</c:v>
                </c:pt>
                <c:pt idx="1">
                  <c:v>7.8E-2</c:v>
                </c:pt>
                <c:pt idx="2">
                  <c:v>3.9E-2</c:v>
                </c:pt>
                <c:pt idx="3">
                  <c:v>0.45100000000000001</c:v>
                </c:pt>
                <c:pt idx="4">
                  <c:v>0.27450000000000002</c:v>
                </c:pt>
                <c:pt idx="5">
                  <c:v>0.11799999999999999</c:v>
                </c:pt>
                <c:pt idx="6">
                  <c:v>0.02</c:v>
                </c:pt>
              </c:numCache>
            </c:numRef>
          </c:val>
          <c:extLst>
            <c:ext xmlns:c16="http://schemas.microsoft.com/office/drawing/2014/chart" uri="{C3380CC4-5D6E-409C-BE32-E72D297353CC}">
              <c16:uniqueId val="{00000003-2970-429C-BA01-EB63BD503915}"/>
            </c:ext>
          </c:extLst>
        </c:ser>
        <c:dLbls>
          <c:showLegendKey val="0"/>
          <c:showVal val="1"/>
          <c:showCatName val="0"/>
          <c:showSerName val="0"/>
          <c:showPercent val="0"/>
          <c:showBubbleSize val="0"/>
        </c:dLbls>
        <c:gapWidth val="120"/>
        <c:axId val="358822056"/>
        <c:axId val="358822448"/>
      </c:barChart>
      <c:catAx>
        <c:axId val="358822056"/>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100" b="0" i="0" u="none" strike="noStrike" baseline="0">
                <a:solidFill>
                  <a:schemeClr val="tx1"/>
                </a:solidFill>
                <a:latin typeface="Century Gothic" pitchFamily="34" charset="0"/>
                <a:ea typeface="Century Gothic"/>
                <a:cs typeface="Century Gothic"/>
              </a:defRPr>
            </a:pPr>
            <a:endParaRPr lang="ca-ES"/>
          </a:p>
        </c:txPr>
        <c:crossAx val="358822448"/>
        <c:crosses val="autoZero"/>
        <c:auto val="1"/>
        <c:lblAlgn val="ctr"/>
        <c:lblOffset val="100"/>
        <c:tickMarkSkip val="1"/>
        <c:noMultiLvlLbl val="0"/>
      </c:catAx>
      <c:valAx>
        <c:axId val="358822448"/>
        <c:scaling>
          <c:orientation val="minMax"/>
          <c:max val="1"/>
        </c:scaling>
        <c:delete val="1"/>
        <c:axPos val="t"/>
        <c:numFmt formatCode="#,##0.0%" sourceLinked="1"/>
        <c:majorTickMark val="out"/>
        <c:minorTickMark val="none"/>
        <c:tickLblPos val="nextTo"/>
        <c:crossAx val="358822056"/>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8.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0.51108139305611844"/>
          <c:y val="5.0691244239631367E-2"/>
          <c:w val="0.47711386807205197"/>
          <c:h val="0.90783410138248843"/>
        </c:manualLayout>
      </c:layout>
      <c:barChart>
        <c:barDir val="bar"/>
        <c:grouping val="clustered"/>
        <c:varyColors val="0"/>
        <c:ser>
          <c:idx val="0"/>
          <c:order val="0"/>
          <c:spPr>
            <a:solidFill>
              <a:srgbClr val="8A0000"/>
            </a:solidFill>
            <a:ln w="25473">
              <a:noFill/>
            </a:ln>
          </c:spPr>
          <c:invertIfNegative val="0"/>
          <c:dPt>
            <c:idx val="3"/>
            <c:invertIfNegative val="0"/>
            <c:bubble3D val="0"/>
            <c:spPr>
              <a:solidFill>
                <a:schemeClr val="bg1">
                  <a:lumMod val="75000"/>
                </a:schemeClr>
              </a:solidFill>
              <a:ln w="25473">
                <a:noFill/>
              </a:ln>
            </c:spPr>
            <c:extLst>
              <c:ext xmlns:c16="http://schemas.microsoft.com/office/drawing/2014/chart" uri="{C3380CC4-5D6E-409C-BE32-E72D297353CC}">
                <c16:uniqueId val="{00000001-6050-497E-9342-333A28E6BD05}"/>
              </c:ext>
            </c:extLst>
          </c:dPt>
          <c:dPt>
            <c:idx val="5"/>
            <c:invertIfNegative val="0"/>
            <c:bubble3D val="0"/>
            <c:spPr>
              <a:solidFill>
                <a:schemeClr val="bg1">
                  <a:lumMod val="75000"/>
                </a:schemeClr>
              </a:solidFill>
              <a:ln w="25473">
                <a:noFill/>
              </a:ln>
            </c:spPr>
            <c:extLst>
              <c:ext xmlns:c16="http://schemas.microsoft.com/office/drawing/2014/chart" uri="{C3380CC4-5D6E-409C-BE32-E72D297353CC}">
                <c16:uniqueId val="{00000003-83E1-4998-8993-9B2259891BC0}"/>
              </c:ext>
            </c:extLst>
          </c:dPt>
          <c:dLbls>
            <c:numFmt formatCode="0%" sourceLinked="0"/>
            <c:spPr>
              <a:noFill/>
              <a:ln w="25473">
                <a:noFill/>
              </a:ln>
            </c:spPr>
            <c:txPr>
              <a:bodyPr/>
              <a:lstStyle/>
              <a:p>
                <a:pPr>
                  <a:defRPr sz="1000" b="0" i="0" u="none" strike="noStrike" baseline="0">
                    <a:solidFill>
                      <a:schemeClr val="tx1"/>
                    </a:solidFill>
                    <a:latin typeface="Century Gothic"/>
                    <a:ea typeface="Century Gothic"/>
                    <a:cs typeface="Century Gothic"/>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Sheet1!$A$2:$A$5</c:f>
              <c:strCache>
                <c:ptCount val="4"/>
                <c:pt idx="0">
                  <c:v>Soci</c:v>
                </c:pt>
                <c:pt idx="1">
                  <c:v>D. Gral / 
Gerent</c:v>
                </c:pt>
                <c:pt idx="2">
                  <c:v>Altres</c:v>
                </c:pt>
                <c:pt idx="3">
                  <c:v>Ns/Nc</c:v>
                </c:pt>
              </c:strCache>
            </c:strRef>
          </c:cat>
          <c:val>
            <c:numRef>
              <c:f>Sheet1!$B$2:$B$5</c:f>
              <c:numCache>
                <c:formatCode>#,##0%</c:formatCode>
                <c:ptCount val="4"/>
                <c:pt idx="0">
                  <c:v>0.56859999999999999</c:v>
                </c:pt>
                <c:pt idx="1">
                  <c:v>0.19600000000000001</c:v>
                </c:pt>
                <c:pt idx="2">
                  <c:v>0.19600000000000001</c:v>
                </c:pt>
                <c:pt idx="3">
                  <c:v>3.9E-2</c:v>
                </c:pt>
              </c:numCache>
            </c:numRef>
          </c:val>
          <c:extLst>
            <c:ext xmlns:c16="http://schemas.microsoft.com/office/drawing/2014/chart" uri="{C3380CC4-5D6E-409C-BE32-E72D297353CC}">
              <c16:uniqueId val="{00000002-6050-497E-9342-333A28E6BD05}"/>
            </c:ext>
          </c:extLst>
        </c:ser>
        <c:dLbls>
          <c:showLegendKey val="0"/>
          <c:showVal val="1"/>
          <c:showCatName val="0"/>
          <c:showSerName val="0"/>
          <c:showPercent val="0"/>
          <c:showBubbleSize val="0"/>
        </c:dLbls>
        <c:gapWidth val="120"/>
        <c:axId val="358823232"/>
        <c:axId val="358823624"/>
      </c:barChart>
      <c:catAx>
        <c:axId val="358823232"/>
        <c:scaling>
          <c:orientation val="maxMin"/>
        </c:scaling>
        <c:delete val="0"/>
        <c:axPos val="l"/>
        <c:numFmt formatCode="General" sourceLinked="1"/>
        <c:majorTickMark val="out"/>
        <c:minorTickMark val="none"/>
        <c:tickLblPos val="nextTo"/>
        <c:spPr>
          <a:ln w="3184">
            <a:solidFill>
              <a:schemeClr val="tx1"/>
            </a:solidFill>
            <a:prstDash val="solid"/>
          </a:ln>
        </c:spPr>
        <c:txPr>
          <a:bodyPr rot="0" vert="horz"/>
          <a:lstStyle/>
          <a:p>
            <a:pPr>
              <a:defRPr sz="1100" b="0" i="0" u="none" strike="noStrike" baseline="0">
                <a:solidFill>
                  <a:schemeClr val="tx1"/>
                </a:solidFill>
                <a:latin typeface="Century Gothic" pitchFamily="34" charset="0"/>
                <a:ea typeface="Century Gothic"/>
                <a:cs typeface="Century Gothic"/>
              </a:defRPr>
            </a:pPr>
            <a:endParaRPr lang="ca-ES"/>
          </a:p>
        </c:txPr>
        <c:crossAx val="358823624"/>
        <c:crosses val="autoZero"/>
        <c:auto val="1"/>
        <c:lblAlgn val="ctr"/>
        <c:lblOffset val="100"/>
        <c:tickMarkSkip val="1"/>
        <c:noMultiLvlLbl val="0"/>
      </c:catAx>
      <c:valAx>
        <c:axId val="358823624"/>
        <c:scaling>
          <c:orientation val="minMax"/>
          <c:max val="1"/>
        </c:scaling>
        <c:delete val="1"/>
        <c:axPos val="t"/>
        <c:numFmt formatCode="#,##0%" sourceLinked="1"/>
        <c:majorTickMark val="out"/>
        <c:minorTickMark val="none"/>
        <c:tickLblPos val="nextTo"/>
        <c:crossAx val="358823232"/>
        <c:crosses val="autoZero"/>
        <c:crossBetween val="between"/>
      </c:valAx>
      <c:spPr>
        <a:noFill/>
        <a:ln w="25473">
          <a:noFill/>
        </a:ln>
      </c:spPr>
    </c:plotArea>
    <c:plotVisOnly val="1"/>
    <c:dispBlanksAs val="gap"/>
    <c:showDLblsOverMax val="0"/>
  </c:chart>
  <c:spPr>
    <a:noFill/>
    <a:ln>
      <a:noFill/>
    </a:ln>
  </c:spPr>
  <c:txPr>
    <a:bodyPr/>
    <a:lstStyle/>
    <a:p>
      <a:pPr>
        <a:defRPr sz="878" b="1" i="0" u="none" strike="noStrike" baseline="0">
          <a:solidFill>
            <a:schemeClr val="tx1"/>
          </a:solidFill>
          <a:latin typeface="Arial"/>
          <a:ea typeface="Arial"/>
          <a:cs typeface="Arial"/>
        </a:defRPr>
      </a:pPr>
      <a:endParaRPr lang="ca-ES"/>
    </a:p>
  </c:txPr>
  <c:externalData r:id="rId1">
    <c:autoUpdate val="0"/>
  </c:externalData>
</c:chartSpace>
</file>

<file path=ppt/charts/chart9.xml><?xml version="1.0" encoding="utf-8"?>
<c:chartSpace xmlns:c="http://schemas.openxmlformats.org/drawingml/2006/chart" xmlns:a="http://schemas.openxmlformats.org/drawingml/2006/main" xmlns:r="http://schemas.openxmlformats.org/officeDocument/2006/relationships" xmlns:c16r2="http://schemas.microsoft.com/office/drawing/2015/06/chart">
  <c:date1904 val="0"/>
  <c:lang val="es-ES"/>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1"/>
    <c:plotArea>
      <c:layout>
        <c:manualLayout>
          <c:layoutTarget val="inner"/>
          <c:xMode val="edge"/>
          <c:yMode val="edge"/>
          <c:x val="8.5714285714285701E-3"/>
          <c:y val="5.6000000000000001E-2"/>
          <c:w val="0.9803809294724477"/>
          <c:h val="0.694142841852184"/>
        </c:manualLayout>
      </c:layout>
      <c:barChart>
        <c:barDir val="col"/>
        <c:grouping val="percentStacked"/>
        <c:varyColors val="0"/>
        <c:ser>
          <c:idx val="4"/>
          <c:order val="0"/>
          <c:tx>
            <c:strRef>
              <c:f>Sheet1!$A$2</c:f>
              <c:strCache>
                <c:ptCount val="1"/>
                <c:pt idx="0">
                  <c:v>Molt dolenta</c:v>
                </c:pt>
              </c:strCache>
            </c:strRef>
          </c:tx>
          <c:spPr>
            <a:solidFill>
              <a:srgbClr val="FF0000"/>
            </a:solidFill>
            <a:ln w="10353">
              <a:solidFill>
                <a:schemeClr val="bg1"/>
              </a:solidFill>
              <a:prstDash val="solid"/>
            </a:ln>
          </c:spPr>
          <c:invertIfNegative val="0"/>
          <c:dPt>
            <c:idx val="1"/>
            <c:invertIfNegative val="1"/>
            <c:bubble3D val="0"/>
            <c:extLst>
              <c:ext xmlns:c16="http://schemas.microsoft.com/office/drawing/2014/chart" uri="{C3380CC4-5D6E-409C-BE32-E72D297353CC}">
                <c16:uniqueId val="{00000000-A6E7-4B7E-8159-10D9A3444B88}"/>
              </c:ext>
            </c:extLst>
          </c:dPt>
          <c:dPt>
            <c:idx val="4"/>
            <c:invertIfNegative val="0"/>
            <c:bubble3D val="0"/>
            <c:spPr>
              <a:noFill/>
              <a:ln w="10353">
                <a:solidFill>
                  <a:srgbClr val="FF0000"/>
                </a:solidFill>
                <a:prstDash val="solid"/>
              </a:ln>
            </c:spPr>
            <c:extLst>
              <c:ext xmlns:c16="http://schemas.microsoft.com/office/drawing/2014/chart" uri="{C3380CC4-5D6E-409C-BE32-E72D297353CC}">
                <c16:uniqueId val="{00000002-A6E7-4B7E-8159-10D9A3444B88}"/>
              </c:ext>
            </c:extLst>
          </c:dPt>
          <c:dLbls>
            <c:numFmt formatCode="0%" sourceLinked="0"/>
            <c:spPr>
              <a:noFill/>
              <a:ln w="20706">
                <a:noFill/>
              </a:ln>
            </c:spPr>
            <c:txPr>
              <a:bodyPr/>
              <a:lstStyle/>
              <a:p>
                <a:pPr>
                  <a:defRPr sz="800">
                    <a:solidFill>
                      <a:schemeClr val="tx1"/>
                    </a:solidFill>
                  </a:defRPr>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Sheet1!$B$2:$AC$2</c:f>
              <c:numCache>
                <c:formatCode>0%</c:formatCode>
                <c:ptCount val="28"/>
                <c:pt idx="0" formatCode="#,##0.0%">
                  <c:v>1.6949152542372881E-2</c:v>
                </c:pt>
                <c:pt idx="1">
                  <c:v>5.4794520547945202E-2</c:v>
                </c:pt>
                <c:pt idx="2">
                  <c:v>4.4999999999999998E-2</c:v>
                </c:pt>
                <c:pt idx="3">
                  <c:v>3.1746031746031744E-2</c:v>
                </c:pt>
                <c:pt idx="4">
                  <c:v>2.4373015873015873E-2</c:v>
                </c:pt>
                <c:pt idx="5">
                  <c:v>1.7000000000000001E-2</c:v>
                </c:pt>
                <c:pt idx="10">
                  <c:v>1.7000000000000001E-2</c:v>
                </c:pt>
                <c:pt idx="19">
                  <c:v>1.9E-2</c:v>
                </c:pt>
                <c:pt idx="21">
                  <c:v>2.3E-2</c:v>
                </c:pt>
                <c:pt idx="24">
                  <c:v>2.5999999999999999E-2</c:v>
                </c:pt>
                <c:pt idx="25">
                  <c:v>7.0999999999999994E-2</c:v>
                </c:pt>
                <c:pt idx="26">
                  <c:v>0.15217391304347827</c:v>
                </c:pt>
                <c:pt idx="27">
                  <c:v>0.11764705882352942</c:v>
                </c:pt>
              </c:numCache>
            </c:numRef>
          </c:val>
          <c:extLst>
            <c:ext xmlns:c16="http://schemas.microsoft.com/office/drawing/2014/chart" uri="{C3380CC4-5D6E-409C-BE32-E72D297353CC}">
              <c16:uniqueId val="{00000003-A6E7-4B7E-8159-10D9A3444B88}"/>
            </c:ext>
          </c:extLst>
        </c:ser>
        <c:ser>
          <c:idx val="2"/>
          <c:order val="1"/>
          <c:tx>
            <c:strRef>
              <c:f>Sheet1!$A$3</c:f>
              <c:strCache>
                <c:ptCount val="1"/>
                <c:pt idx="0">
                  <c:v>Dolenta</c:v>
                </c:pt>
              </c:strCache>
            </c:strRef>
          </c:tx>
          <c:spPr>
            <a:solidFill>
              <a:srgbClr val="FF6600"/>
            </a:solidFill>
            <a:ln w="10353">
              <a:solidFill>
                <a:schemeClr val="bg1"/>
              </a:solidFill>
              <a:prstDash val="solid"/>
            </a:ln>
          </c:spPr>
          <c:invertIfNegative val="0"/>
          <c:dPt>
            <c:idx val="4"/>
            <c:invertIfNegative val="0"/>
            <c:bubble3D val="0"/>
            <c:spPr>
              <a:noFill/>
              <a:ln w="10353">
                <a:solidFill>
                  <a:srgbClr val="FF6600"/>
                </a:solidFill>
                <a:prstDash val="solid"/>
              </a:ln>
            </c:spPr>
            <c:extLst>
              <c:ext xmlns:c16="http://schemas.microsoft.com/office/drawing/2014/chart" uri="{C3380CC4-5D6E-409C-BE32-E72D297353CC}">
                <c16:uniqueId val="{00000005-A6E7-4B7E-8159-10D9A3444B88}"/>
              </c:ext>
            </c:extLst>
          </c:dPt>
          <c:dLbls>
            <c:numFmt formatCode="0%" sourceLinked="0"/>
            <c:spPr>
              <a:noFill/>
              <a:ln w="20706">
                <a:noFill/>
              </a:ln>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Sheet1!$B$3:$AC$3</c:f>
              <c:numCache>
                <c:formatCode>0%</c:formatCode>
                <c:ptCount val="28"/>
                <c:pt idx="0" formatCode="#,##0.0%">
                  <c:v>0.55932203389830504</c:v>
                </c:pt>
                <c:pt idx="1">
                  <c:v>0.45205479452054798</c:v>
                </c:pt>
                <c:pt idx="2">
                  <c:v>0.24199999999999999</c:v>
                </c:pt>
                <c:pt idx="3">
                  <c:v>0.31746031746031744</c:v>
                </c:pt>
                <c:pt idx="4">
                  <c:v>0.26023015873015876</c:v>
                </c:pt>
                <c:pt idx="5">
                  <c:v>0.20300000000000001</c:v>
                </c:pt>
                <c:pt idx="6">
                  <c:v>0.28100000000000003</c:v>
                </c:pt>
                <c:pt idx="7">
                  <c:v>0.13</c:v>
                </c:pt>
                <c:pt idx="8">
                  <c:v>7.0999999999999994E-2</c:v>
                </c:pt>
                <c:pt idx="9">
                  <c:v>0.10199999999999999</c:v>
                </c:pt>
                <c:pt idx="10">
                  <c:v>0.10199999999999999</c:v>
                </c:pt>
                <c:pt idx="11">
                  <c:v>4.1000000000000002E-2</c:v>
                </c:pt>
                <c:pt idx="12">
                  <c:v>6.0999999999999999E-2</c:v>
                </c:pt>
                <c:pt idx="13">
                  <c:v>2.4E-2</c:v>
                </c:pt>
                <c:pt idx="14">
                  <c:v>5.9000000000000004E-2</c:v>
                </c:pt>
                <c:pt idx="15">
                  <c:v>0.05</c:v>
                </c:pt>
                <c:pt idx="16">
                  <c:v>0.05</c:v>
                </c:pt>
                <c:pt idx="17">
                  <c:v>4.2000000000000003E-2</c:v>
                </c:pt>
                <c:pt idx="18">
                  <c:v>6.0999999999999999E-2</c:v>
                </c:pt>
                <c:pt idx="19">
                  <c:v>3.7999999999999999E-2</c:v>
                </c:pt>
                <c:pt idx="20">
                  <c:v>6.4000000000000001E-2</c:v>
                </c:pt>
                <c:pt idx="21">
                  <c:v>4.7E-2</c:v>
                </c:pt>
                <c:pt idx="22">
                  <c:v>4.8000000000000001E-2</c:v>
                </c:pt>
                <c:pt idx="23">
                  <c:v>4.8000000000000001E-2</c:v>
                </c:pt>
                <c:pt idx="24">
                  <c:v>7.6999999999999999E-2</c:v>
                </c:pt>
                <c:pt idx="25">
                  <c:v>0.11899999999999999</c:v>
                </c:pt>
                <c:pt idx="26">
                  <c:v>0.39130434782608697</c:v>
                </c:pt>
                <c:pt idx="27">
                  <c:v>0.41176470588235298</c:v>
                </c:pt>
              </c:numCache>
            </c:numRef>
          </c:val>
          <c:extLst>
            <c:ext xmlns:c16="http://schemas.microsoft.com/office/drawing/2014/chart" uri="{C3380CC4-5D6E-409C-BE32-E72D297353CC}">
              <c16:uniqueId val="{00000006-A6E7-4B7E-8159-10D9A3444B88}"/>
            </c:ext>
          </c:extLst>
        </c:ser>
        <c:ser>
          <c:idx val="0"/>
          <c:order val="2"/>
          <c:tx>
            <c:strRef>
              <c:f>Sheet1!$A$4</c:f>
              <c:strCache>
                <c:ptCount val="1"/>
                <c:pt idx="0">
                  <c:v>Regular</c:v>
                </c:pt>
              </c:strCache>
            </c:strRef>
          </c:tx>
          <c:spPr>
            <a:solidFill>
              <a:srgbClr val="FFC000"/>
            </a:solidFill>
            <a:ln>
              <a:solidFill>
                <a:schemeClr val="bg1"/>
              </a:solidFill>
            </a:ln>
          </c:spPr>
          <c:invertIfNegative val="0"/>
          <c:dPt>
            <c:idx val="4"/>
            <c:invertIfNegative val="0"/>
            <c:bubble3D val="0"/>
            <c:spPr>
              <a:noFill/>
              <a:ln>
                <a:solidFill>
                  <a:srgbClr val="FFC000"/>
                </a:solidFill>
              </a:ln>
            </c:spPr>
            <c:extLst>
              <c:ext xmlns:c16="http://schemas.microsoft.com/office/drawing/2014/chart" uri="{C3380CC4-5D6E-409C-BE32-E72D297353CC}">
                <c16:uniqueId val="{00000008-A6E7-4B7E-8159-10D9A3444B88}"/>
              </c:ext>
            </c:extLst>
          </c:dPt>
          <c:dLbls>
            <c:numFmt formatCode="0%" sourceLinked="0"/>
            <c:spPr>
              <a:noFill/>
              <a:ln>
                <a:noFill/>
              </a:ln>
              <a:effectLst/>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Sheet1!$B$4:$AC$4</c:f>
              <c:numCache>
                <c:formatCode>0%</c:formatCode>
                <c:ptCount val="28"/>
                <c:pt idx="0" formatCode="#,##0.0%">
                  <c:v>0.40677966101694912</c:v>
                </c:pt>
                <c:pt idx="1">
                  <c:v>0.46575342465753422</c:v>
                </c:pt>
                <c:pt idx="2">
                  <c:v>0.68200000000000005</c:v>
                </c:pt>
                <c:pt idx="3">
                  <c:v>0.58730158730158732</c:v>
                </c:pt>
                <c:pt idx="4">
                  <c:v>0.62415079365079373</c:v>
                </c:pt>
                <c:pt idx="5">
                  <c:v>0.66100000000000003</c:v>
                </c:pt>
                <c:pt idx="6">
                  <c:v>0.66700000000000004</c:v>
                </c:pt>
                <c:pt idx="7">
                  <c:v>0.79</c:v>
                </c:pt>
                <c:pt idx="8">
                  <c:v>0.85699999999999998</c:v>
                </c:pt>
                <c:pt idx="9">
                  <c:v>0.746</c:v>
                </c:pt>
                <c:pt idx="10">
                  <c:v>0.69450000000000001</c:v>
                </c:pt>
                <c:pt idx="11">
                  <c:v>0.69399999999999995</c:v>
                </c:pt>
                <c:pt idx="12">
                  <c:v>0.66700000000000004</c:v>
                </c:pt>
                <c:pt idx="13">
                  <c:v>0.65900000000000003</c:v>
                </c:pt>
                <c:pt idx="14">
                  <c:v>0.56899999999999995</c:v>
                </c:pt>
                <c:pt idx="15">
                  <c:v>0.41700000000000004</c:v>
                </c:pt>
                <c:pt idx="16">
                  <c:v>0.5</c:v>
                </c:pt>
                <c:pt idx="17">
                  <c:v>0.5</c:v>
                </c:pt>
                <c:pt idx="18">
                  <c:v>0.44900000000000001</c:v>
                </c:pt>
                <c:pt idx="19">
                  <c:v>0.66</c:v>
                </c:pt>
                <c:pt idx="20">
                  <c:v>0.55300000000000005</c:v>
                </c:pt>
                <c:pt idx="21">
                  <c:v>0.53500000000000003</c:v>
                </c:pt>
                <c:pt idx="22">
                  <c:v>0.61899999999999999</c:v>
                </c:pt>
                <c:pt idx="23">
                  <c:v>0.5</c:v>
                </c:pt>
                <c:pt idx="24">
                  <c:v>0.61499999999999999</c:v>
                </c:pt>
                <c:pt idx="25">
                  <c:v>0.59499999999999997</c:v>
                </c:pt>
                <c:pt idx="26">
                  <c:v>0.36956521739130438</c:v>
                </c:pt>
                <c:pt idx="27">
                  <c:v>0.4705882352941177</c:v>
                </c:pt>
              </c:numCache>
            </c:numRef>
          </c:val>
          <c:extLst>
            <c:ext xmlns:c16="http://schemas.microsoft.com/office/drawing/2014/chart" uri="{C3380CC4-5D6E-409C-BE32-E72D297353CC}">
              <c16:uniqueId val="{00000009-A6E7-4B7E-8159-10D9A3444B88}"/>
            </c:ext>
          </c:extLst>
        </c:ser>
        <c:ser>
          <c:idx val="1"/>
          <c:order val="3"/>
          <c:tx>
            <c:strRef>
              <c:f>Sheet1!$A$5</c:f>
              <c:strCache>
                <c:ptCount val="1"/>
                <c:pt idx="0">
                  <c:v>Bona</c:v>
                </c:pt>
              </c:strCache>
            </c:strRef>
          </c:tx>
          <c:spPr>
            <a:solidFill>
              <a:srgbClr val="99CC00"/>
            </a:solidFill>
            <a:ln>
              <a:solidFill>
                <a:schemeClr val="bg1"/>
              </a:solidFill>
            </a:ln>
          </c:spPr>
          <c:invertIfNegative val="0"/>
          <c:dPt>
            <c:idx val="4"/>
            <c:invertIfNegative val="0"/>
            <c:bubble3D val="0"/>
            <c:spPr>
              <a:noFill/>
              <a:ln>
                <a:solidFill>
                  <a:srgbClr val="99CC00"/>
                </a:solidFill>
              </a:ln>
            </c:spPr>
            <c:extLst>
              <c:ext xmlns:c16="http://schemas.microsoft.com/office/drawing/2014/chart" uri="{C3380CC4-5D6E-409C-BE32-E72D297353CC}">
                <c16:uniqueId val="{0000000B-A6E7-4B7E-8159-10D9A3444B88}"/>
              </c:ext>
            </c:extLst>
          </c:dPt>
          <c:dLbls>
            <c:numFmt formatCode="0%" sourceLinked="0"/>
            <c:spPr>
              <a:noFill/>
              <a:ln>
                <a:noFill/>
              </a:ln>
              <a:effectLst/>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Sheet1!$B$5:$AC$5</c:f>
              <c:numCache>
                <c:formatCode>General</c:formatCode>
                <c:ptCount val="28"/>
                <c:pt idx="0" formatCode="#,##0.0%">
                  <c:v>1.6949152542372881E-2</c:v>
                </c:pt>
                <c:pt idx="2" formatCode="0%">
                  <c:v>0.03</c:v>
                </c:pt>
                <c:pt idx="3" formatCode="0%">
                  <c:v>4.7619047619047616E-2</c:v>
                </c:pt>
                <c:pt idx="4" formatCode="0%">
                  <c:v>8.3309523809523806E-2</c:v>
                </c:pt>
                <c:pt idx="5" formatCode="0%">
                  <c:v>0.11899999999999999</c:v>
                </c:pt>
                <c:pt idx="6" formatCode="0%">
                  <c:v>5.2999999999999999E-2</c:v>
                </c:pt>
                <c:pt idx="7" formatCode="0%">
                  <c:v>0.06</c:v>
                </c:pt>
                <c:pt idx="8" formatCode="0%">
                  <c:v>7.0999999999999994E-2</c:v>
                </c:pt>
                <c:pt idx="9" formatCode="0%">
                  <c:v>0.13600000000000001</c:v>
                </c:pt>
                <c:pt idx="10" formatCode="0%">
                  <c:v>0.186</c:v>
                </c:pt>
                <c:pt idx="11" formatCode="0%">
                  <c:v>0.224</c:v>
                </c:pt>
                <c:pt idx="12" formatCode="0%">
                  <c:v>0.27300000000000002</c:v>
                </c:pt>
                <c:pt idx="13" formatCode="0%">
                  <c:v>0.26800000000000002</c:v>
                </c:pt>
                <c:pt idx="14" formatCode="0%">
                  <c:v>0.373</c:v>
                </c:pt>
                <c:pt idx="15" formatCode="0%">
                  <c:v>0.51700000000000002</c:v>
                </c:pt>
                <c:pt idx="16" formatCode="0%">
                  <c:v>0.4</c:v>
                </c:pt>
                <c:pt idx="17" formatCode="0%">
                  <c:v>0.45800000000000002</c:v>
                </c:pt>
                <c:pt idx="18" formatCode="0%">
                  <c:v>0.46899999999999997</c:v>
                </c:pt>
                <c:pt idx="19" formatCode="0%">
                  <c:v>0.28299999999999997</c:v>
                </c:pt>
                <c:pt idx="20" formatCode="0%">
                  <c:v>0.36199999999999999</c:v>
                </c:pt>
                <c:pt idx="21" formatCode="0%">
                  <c:v>0.372</c:v>
                </c:pt>
                <c:pt idx="22" formatCode="0%">
                  <c:v>0.31</c:v>
                </c:pt>
                <c:pt idx="23" formatCode="0%">
                  <c:v>0.45200000000000001</c:v>
                </c:pt>
                <c:pt idx="24" formatCode="0%">
                  <c:v>0.25600000000000001</c:v>
                </c:pt>
                <c:pt idx="25" formatCode="0%">
                  <c:v>0.214</c:v>
                </c:pt>
                <c:pt idx="26" formatCode="0%">
                  <c:v>8.6956521739130432E-2</c:v>
                </c:pt>
              </c:numCache>
            </c:numRef>
          </c:val>
          <c:extLst>
            <c:ext xmlns:c16="http://schemas.microsoft.com/office/drawing/2014/chart" uri="{C3380CC4-5D6E-409C-BE32-E72D297353CC}">
              <c16:uniqueId val="{0000000C-A6E7-4B7E-8159-10D9A3444B88}"/>
            </c:ext>
          </c:extLst>
        </c:ser>
        <c:ser>
          <c:idx val="3"/>
          <c:order val="4"/>
          <c:tx>
            <c:strRef>
              <c:f>Sheet1!$A$6</c:f>
              <c:strCache>
                <c:ptCount val="1"/>
                <c:pt idx="0">
                  <c:v>Molt Bona</c:v>
                </c:pt>
              </c:strCache>
            </c:strRef>
          </c:tx>
          <c:spPr>
            <a:solidFill>
              <a:srgbClr val="808000"/>
            </a:solidFill>
            <a:ln>
              <a:solidFill>
                <a:schemeClr val="bg1"/>
              </a:solidFill>
            </a:ln>
          </c:spPr>
          <c:invertIfNegative val="0"/>
          <c:dLbls>
            <c:dLbl>
              <c:idx val="0"/>
              <c:layout>
                <c:manualLayout>
                  <c:x val="6.8571246537523266E-3"/>
                  <c:y val="-2.1329733640915133E-2"/>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0D-A6E7-4B7E-8159-10D9A3444B88}"/>
                </c:ext>
              </c:extLst>
            </c:dLbl>
            <c:spPr>
              <a:noFill/>
              <a:ln>
                <a:noFill/>
              </a:ln>
              <a:effectLst/>
            </c:spPr>
            <c:txPr>
              <a:bodyPr wrap="square" lIns="38100" tIns="19050" rIns="38100" bIns="19050" anchor="ctr">
                <a:spAutoFit/>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Sheet1!$B$6:$AC$6</c:f>
              <c:numCache>
                <c:formatCode>General</c:formatCode>
                <c:ptCount val="28"/>
                <c:pt idx="4" formatCode="0%">
                  <c:v>0</c:v>
                </c:pt>
                <c:pt idx="13" formatCode="0%">
                  <c:v>2.4E-2</c:v>
                </c:pt>
                <c:pt idx="16" formatCode="0%">
                  <c:v>0.05</c:v>
                </c:pt>
                <c:pt idx="18" formatCode="0%">
                  <c:v>0.02</c:v>
                </c:pt>
                <c:pt idx="20" formatCode="0%">
                  <c:v>2.1000000000000001E-2</c:v>
                </c:pt>
              </c:numCache>
            </c:numRef>
          </c:val>
          <c:extLst>
            <c:ext xmlns:c16="http://schemas.microsoft.com/office/drawing/2014/chart" uri="{C3380CC4-5D6E-409C-BE32-E72D297353CC}">
              <c16:uniqueId val="{0000000E-A6E7-4B7E-8159-10D9A3444B88}"/>
            </c:ext>
          </c:extLst>
        </c:ser>
        <c:ser>
          <c:idx val="5"/>
          <c:order val="5"/>
          <c:tx>
            <c:strRef>
              <c:f>Sheet1!$A$7</c:f>
              <c:strCache>
                <c:ptCount val="1"/>
                <c:pt idx="0">
                  <c:v>Ns/Nc</c:v>
                </c:pt>
              </c:strCache>
            </c:strRef>
          </c:tx>
          <c:spPr>
            <a:solidFill>
              <a:schemeClr val="bg1">
                <a:lumMod val="75000"/>
              </a:schemeClr>
            </a:solidFill>
            <a:ln>
              <a:solidFill>
                <a:schemeClr val="bg1"/>
              </a:solidFill>
            </a:ln>
          </c:spPr>
          <c:invertIfNegative val="0"/>
          <c:dPt>
            <c:idx val="4"/>
            <c:invertIfNegative val="0"/>
            <c:bubble3D val="0"/>
            <c:spPr>
              <a:noFill/>
              <a:ln>
                <a:solidFill>
                  <a:schemeClr val="bg1">
                    <a:lumMod val="75000"/>
                  </a:schemeClr>
                </a:solidFill>
              </a:ln>
            </c:spPr>
            <c:extLst>
              <c:ext xmlns:c16="http://schemas.microsoft.com/office/drawing/2014/chart" uri="{C3380CC4-5D6E-409C-BE32-E72D297353CC}">
                <c16:uniqueId val="{00000010-A6E7-4B7E-8159-10D9A3444B88}"/>
              </c:ext>
            </c:extLst>
          </c:dPt>
          <c:dLbls>
            <c:dLbl>
              <c:idx val="4"/>
              <c:layout>
                <c:manualLayout>
                  <c:x val="1.8877794399761085E-2"/>
                  <c:y val="7.6812905535851711E-3"/>
                </c:manualLayout>
              </c:layout>
              <c:showLegendKey val="0"/>
              <c:showVal val="1"/>
              <c:showCatName val="0"/>
              <c:showSerName val="0"/>
              <c:showPercent val="0"/>
              <c:showBubbleSize val="0"/>
              <c:extLst>
                <c:ext xmlns:c15="http://schemas.microsoft.com/office/drawing/2012/chart" uri="{CE6537A1-D6FC-4f65-9D91-7224C49458BB}"/>
                <c:ext xmlns:c16="http://schemas.microsoft.com/office/drawing/2014/chart" uri="{C3380CC4-5D6E-409C-BE32-E72D297353CC}">
                  <c16:uniqueId val="{00000010-A6E7-4B7E-8159-10D9A3444B88}"/>
                </c:ext>
              </c:extLst>
            </c:dLbl>
            <c:spPr>
              <a:noFill/>
              <a:ln>
                <a:noFill/>
              </a:ln>
              <a:effectLst/>
            </c:spPr>
            <c:txPr>
              <a:bodyPr/>
              <a:lstStyle/>
              <a:p>
                <a:pPr>
                  <a:defRPr sz="800"/>
                </a:pPr>
                <a:endParaRPr lang="ca-ES"/>
              </a:p>
            </c:txPr>
            <c:showLegendKey val="0"/>
            <c:showVal val="1"/>
            <c:showCatName val="0"/>
            <c:showSerName val="0"/>
            <c:showPercent val="0"/>
            <c:showBubbleSize val="0"/>
            <c:showLeaderLines val="0"/>
            <c:extLst>
              <c:ext xmlns:c15="http://schemas.microsoft.com/office/drawing/2012/chart" uri="{CE6537A1-D6FC-4f65-9D91-7224C49458BB}">
                <c15:showLeaderLines val="0"/>
              </c:ext>
            </c:extLst>
          </c:dLbls>
          <c:cat>
            <c:strRef>
              <c:f>Sheet1!$B$1:$AC$1</c:f>
              <c:strCache>
                <c:ptCount val="28"/>
                <c:pt idx="0">
                  <c:v>3T 
2013</c:v>
                </c:pt>
                <c:pt idx="1">
                  <c:v>1T 
2014</c:v>
                </c:pt>
                <c:pt idx="2">
                  <c:v>2T 
2014</c:v>
                </c:pt>
                <c:pt idx="3">
                  <c:v>3T 
2014</c:v>
                </c:pt>
                <c:pt idx="4">
                  <c:v>4T 
2014*</c:v>
                </c:pt>
                <c:pt idx="5">
                  <c:v>1T 
2015</c:v>
                </c:pt>
                <c:pt idx="6">
                  <c:v>2T 
2015</c:v>
                </c:pt>
                <c:pt idx="7">
                  <c:v>3T 
2015</c:v>
                </c:pt>
                <c:pt idx="8">
                  <c:v>4T 
2015</c:v>
                </c:pt>
                <c:pt idx="9">
                  <c:v>1T 
2016</c:v>
                </c:pt>
                <c:pt idx="10">
                  <c:v>2T 
2016</c:v>
                </c:pt>
                <c:pt idx="11">
                  <c:v>3T 
2016</c:v>
                </c:pt>
                <c:pt idx="12">
                  <c:v>4T 
2016</c:v>
                </c:pt>
                <c:pt idx="13">
                  <c:v>1T 
2017</c:v>
                </c:pt>
                <c:pt idx="14">
                  <c:v>2T 
2017</c:v>
                </c:pt>
                <c:pt idx="15">
                  <c:v>3T 
2017</c:v>
                </c:pt>
                <c:pt idx="16">
                  <c:v>4T 
2017</c:v>
                </c:pt>
                <c:pt idx="17">
                  <c:v>1T 
2018</c:v>
                </c:pt>
                <c:pt idx="18">
                  <c:v>2T 
2018</c:v>
                </c:pt>
                <c:pt idx="19">
                  <c:v>3T 
2018</c:v>
                </c:pt>
                <c:pt idx="20">
                  <c:v>4T 
2018</c:v>
                </c:pt>
                <c:pt idx="21">
                  <c:v>1T           2019</c:v>
                </c:pt>
                <c:pt idx="22">
                  <c:v>2T           2019</c:v>
                </c:pt>
                <c:pt idx="23">
                  <c:v>3T           2019</c:v>
                </c:pt>
                <c:pt idx="24">
                  <c:v>4T           2019</c:v>
                </c:pt>
                <c:pt idx="25">
                  <c:v>1T           2020</c:v>
                </c:pt>
                <c:pt idx="26">
                  <c:v>2T           2020</c:v>
                </c:pt>
                <c:pt idx="27">
                  <c:v>3T           2020</c:v>
                </c:pt>
              </c:strCache>
            </c:strRef>
          </c:cat>
          <c:val>
            <c:numRef>
              <c:f>Sheet1!$B$7:$AC$7</c:f>
              <c:numCache>
                <c:formatCode>0%</c:formatCode>
                <c:ptCount val="28"/>
                <c:pt idx="1">
                  <c:v>2.7397260273972601E-2</c:v>
                </c:pt>
                <c:pt idx="3">
                  <c:v>1.5873015873015872E-2</c:v>
                </c:pt>
                <c:pt idx="4">
                  <c:v>1.5873015873015872E-2</c:v>
                </c:pt>
                <c:pt idx="7">
                  <c:v>0.02</c:v>
                </c:pt>
                <c:pt idx="9">
                  <c:v>1.7000000000000001E-2</c:v>
                </c:pt>
                <c:pt idx="11">
                  <c:v>4.0999999999999995E-2</c:v>
                </c:pt>
                <c:pt idx="13">
                  <c:v>2.4E-2</c:v>
                </c:pt>
                <c:pt idx="15">
                  <c:v>1.7000000000000001E-2</c:v>
                </c:pt>
                <c:pt idx="21">
                  <c:v>2.3E-2</c:v>
                </c:pt>
                <c:pt idx="22">
                  <c:v>2.4E-2</c:v>
                </c:pt>
                <c:pt idx="24">
                  <c:v>2.6000000000000002E-2</c:v>
                </c:pt>
              </c:numCache>
            </c:numRef>
          </c:val>
          <c:extLst>
            <c:ext xmlns:c16="http://schemas.microsoft.com/office/drawing/2014/chart" uri="{C3380CC4-5D6E-409C-BE32-E72D297353CC}">
              <c16:uniqueId val="{00000011-A6E7-4B7E-8159-10D9A3444B88}"/>
            </c:ext>
          </c:extLst>
        </c:ser>
        <c:dLbls>
          <c:showLegendKey val="0"/>
          <c:showVal val="1"/>
          <c:showCatName val="0"/>
          <c:showSerName val="0"/>
          <c:showPercent val="0"/>
          <c:showBubbleSize val="0"/>
        </c:dLbls>
        <c:gapWidth val="20"/>
        <c:overlap val="100"/>
        <c:axId val="358824408"/>
        <c:axId val="362628672"/>
      </c:barChart>
      <c:catAx>
        <c:axId val="358824408"/>
        <c:scaling>
          <c:orientation val="minMax"/>
        </c:scaling>
        <c:delete val="0"/>
        <c:axPos val="b"/>
        <c:numFmt formatCode="General" sourceLinked="0"/>
        <c:majorTickMark val="none"/>
        <c:minorTickMark val="none"/>
        <c:tickLblPos val="nextTo"/>
        <c:spPr>
          <a:ln>
            <a:noFill/>
          </a:ln>
        </c:spPr>
        <c:txPr>
          <a:bodyPr/>
          <a:lstStyle/>
          <a:p>
            <a:pPr>
              <a:defRPr sz="900">
                <a:solidFill>
                  <a:schemeClr val="bg1">
                    <a:lumMod val="50000"/>
                  </a:schemeClr>
                </a:solidFill>
              </a:defRPr>
            </a:pPr>
            <a:endParaRPr lang="ca-ES"/>
          </a:p>
        </c:txPr>
        <c:crossAx val="362628672"/>
        <c:crosses val="autoZero"/>
        <c:auto val="1"/>
        <c:lblAlgn val="ctr"/>
        <c:lblOffset val="100"/>
        <c:noMultiLvlLbl val="0"/>
      </c:catAx>
      <c:valAx>
        <c:axId val="362628672"/>
        <c:scaling>
          <c:orientation val="minMax"/>
        </c:scaling>
        <c:delete val="1"/>
        <c:axPos val="l"/>
        <c:numFmt formatCode="0%" sourceLinked="1"/>
        <c:majorTickMark val="out"/>
        <c:minorTickMark val="none"/>
        <c:tickLblPos val="none"/>
        <c:crossAx val="358824408"/>
        <c:crosses val="autoZero"/>
        <c:crossBetween val="between"/>
      </c:valAx>
      <c:spPr>
        <a:noFill/>
        <a:ln w="20706">
          <a:noFill/>
        </a:ln>
      </c:spPr>
    </c:plotArea>
    <c:legend>
      <c:legendPos val="b"/>
      <c:layout>
        <c:manualLayout>
          <c:xMode val="edge"/>
          <c:yMode val="edge"/>
          <c:x val="0.22459999999999999"/>
          <c:y val="0.91246836759874395"/>
          <c:w val="0.60724191336108146"/>
          <c:h val="7.0609507381296843E-2"/>
        </c:manualLayout>
      </c:layout>
      <c:overlay val="0"/>
      <c:spPr>
        <a:noFill/>
      </c:spPr>
      <c:txPr>
        <a:bodyPr/>
        <a:lstStyle/>
        <a:p>
          <a:pPr>
            <a:defRPr sz="1050" b="0"/>
          </a:pPr>
          <a:endParaRPr lang="ca-ES"/>
        </a:p>
      </c:txPr>
    </c:legend>
    <c:plotVisOnly val="1"/>
    <c:dispBlanksAs val="gap"/>
    <c:showDLblsOverMax val="0"/>
  </c:chart>
  <c:spPr>
    <a:noFill/>
    <a:ln>
      <a:noFill/>
    </a:ln>
  </c:spPr>
  <c:txPr>
    <a:bodyPr/>
    <a:lstStyle/>
    <a:p>
      <a:pPr>
        <a:defRPr sz="900" b="1" i="0" u="none" strike="noStrike" baseline="0">
          <a:solidFill>
            <a:schemeClr val="tx1"/>
          </a:solidFill>
          <a:latin typeface="Century Gothic" panose="020B0502020202020204" pitchFamily="34" charset="0"/>
          <a:ea typeface="Arial"/>
          <a:cs typeface="Arial"/>
        </a:defRPr>
      </a:pPr>
      <a:endParaRPr lang="ca-ES"/>
    </a:p>
  </c:txPr>
  <c:externalData r:id="rId1">
    <c:autoUpdate val="0"/>
  </c:externalData>
</c:chartSpace>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46786" name="Rectangle 2"/>
          <p:cNvSpPr>
            <a:spLocks noGrp="1" noChangeArrowheads="1"/>
          </p:cNvSpPr>
          <p:nvPr>
            <p:ph type="hdr" sz="quarter"/>
          </p:nvPr>
        </p:nvSpPr>
        <p:spPr bwMode="auto">
          <a:xfrm>
            <a:off x="0" y="1"/>
            <a:ext cx="2946824"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18" tIns="45659" rIns="91318" bIns="45659" numCol="1" anchor="t" anchorCtr="0" compatLnSpc="1">
            <a:prstTxWarp prst="textNoShape">
              <a:avLst/>
            </a:prstTxWarp>
          </a:bodyPr>
          <a:lstStyle>
            <a:lvl1pPr>
              <a:defRPr sz="1200">
                <a:latin typeface="Arial" charset="0"/>
              </a:defRPr>
            </a:lvl1pPr>
          </a:lstStyle>
          <a:p>
            <a:endParaRPr lang="es-ES"/>
          </a:p>
        </p:txBody>
      </p:sp>
      <p:sp>
        <p:nvSpPr>
          <p:cNvPr id="246787" name="Rectangle 3"/>
          <p:cNvSpPr>
            <a:spLocks noGrp="1" noChangeArrowheads="1"/>
          </p:cNvSpPr>
          <p:nvPr>
            <p:ph type="dt" sz="quarter" idx="1"/>
          </p:nvPr>
        </p:nvSpPr>
        <p:spPr bwMode="auto">
          <a:xfrm>
            <a:off x="3850858" y="1"/>
            <a:ext cx="2946824"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18" tIns="45659" rIns="91318" bIns="45659" numCol="1" anchor="t" anchorCtr="0" compatLnSpc="1">
            <a:prstTxWarp prst="textNoShape">
              <a:avLst/>
            </a:prstTxWarp>
          </a:bodyPr>
          <a:lstStyle>
            <a:lvl1pPr algn="r">
              <a:defRPr sz="1200">
                <a:latin typeface="Arial" charset="0"/>
              </a:defRPr>
            </a:lvl1pPr>
          </a:lstStyle>
          <a:p>
            <a:endParaRPr lang="es-ES"/>
          </a:p>
        </p:txBody>
      </p:sp>
      <p:sp>
        <p:nvSpPr>
          <p:cNvPr id="246788" name="Rectangle 4"/>
          <p:cNvSpPr>
            <a:spLocks noGrp="1" noChangeArrowheads="1"/>
          </p:cNvSpPr>
          <p:nvPr>
            <p:ph type="ftr" sz="quarter" idx="2"/>
          </p:nvPr>
        </p:nvSpPr>
        <p:spPr bwMode="auto">
          <a:xfrm>
            <a:off x="0" y="9431821"/>
            <a:ext cx="2946824"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18" tIns="45659" rIns="91318" bIns="45659" numCol="1" anchor="b" anchorCtr="0" compatLnSpc="1">
            <a:prstTxWarp prst="textNoShape">
              <a:avLst/>
            </a:prstTxWarp>
          </a:bodyPr>
          <a:lstStyle>
            <a:lvl1pPr>
              <a:defRPr sz="1200">
                <a:latin typeface="Arial" charset="0"/>
              </a:defRPr>
            </a:lvl1pPr>
          </a:lstStyle>
          <a:p>
            <a:endParaRPr lang="es-ES"/>
          </a:p>
        </p:txBody>
      </p:sp>
      <p:sp>
        <p:nvSpPr>
          <p:cNvPr id="246789" name="Rectangle 5"/>
          <p:cNvSpPr>
            <a:spLocks noGrp="1" noChangeArrowheads="1"/>
          </p:cNvSpPr>
          <p:nvPr>
            <p:ph type="sldNum" sz="quarter" idx="3"/>
          </p:nvPr>
        </p:nvSpPr>
        <p:spPr bwMode="auto">
          <a:xfrm>
            <a:off x="3850858" y="9431821"/>
            <a:ext cx="2946824"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318" tIns="45659" rIns="91318" bIns="45659" numCol="1" anchor="b" anchorCtr="0" compatLnSpc="1">
            <a:prstTxWarp prst="textNoShape">
              <a:avLst/>
            </a:prstTxWarp>
          </a:bodyPr>
          <a:lstStyle>
            <a:lvl1pPr algn="r">
              <a:defRPr sz="1200">
                <a:latin typeface="Arial" charset="0"/>
              </a:defRPr>
            </a:lvl1pPr>
          </a:lstStyle>
          <a:p>
            <a:fld id="{0EFA1873-8D56-4329-9B9E-676D1A4ABAE5}" type="slidenum">
              <a:rPr lang="es-ES"/>
              <a:pPr/>
              <a:t>‹Nº›</a:t>
            </a:fld>
            <a:endParaRPr lang="es-ES"/>
          </a:p>
        </p:txBody>
      </p:sp>
    </p:spTree>
    <p:extLst>
      <p:ext uri="{BB962C8B-B14F-4D97-AF65-F5344CB8AC3E}">
        <p14:creationId xmlns:p14="http://schemas.microsoft.com/office/powerpoint/2010/main" val="414827650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1"/>
            <a:ext cx="2945237"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6" tIns="45709" rIns="91416" bIns="45709" numCol="1" anchor="t" anchorCtr="0" compatLnSpc="1">
            <a:prstTxWarp prst="textNoShape">
              <a:avLst/>
            </a:prstTxWarp>
          </a:bodyPr>
          <a:lstStyle>
            <a:lvl1pPr defTabSz="914776">
              <a:defRPr sz="1200">
                <a:latin typeface="Arial" charset="0"/>
              </a:defRPr>
            </a:lvl1pPr>
          </a:lstStyle>
          <a:p>
            <a:endParaRPr lang="ca-ES"/>
          </a:p>
        </p:txBody>
      </p:sp>
      <p:sp>
        <p:nvSpPr>
          <p:cNvPr id="6147" name="Rectangle 3"/>
          <p:cNvSpPr>
            <a:spLocks noGrp="1" noChangeArrowheads="1"/>
          </p:cNvSpPr>
          <p:nvPr>
            <p:ph type="dt" idx="1"/>
          </p:nvPr>
        </p:nvSpPr>
        <p:spPr bwMode="auto">
          <a:xfrm>
            <a:off x="3850858" y="1"/>
            <a:ext cx="2946824" cy="4964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6" tIns="45709" rIns="91416" bIns="45709" numCol="1" anchor="t" anchorCtr="0" compatLnSpc="1">
            <a:prstTxWarp prst="textNoShape">
              <a:avLst/>
            </a:prstTxWarp>
          </a:bodyPr>
          <a:lstStyle>
            <a:lvl1pPr algn="r" defTabSz="914776">
              <a:defRPr sz="1200">
                <a:latin typeface="Arial" charset="0"/>
              </a:defRPr>
            </a:lvl1pPr>
          </a:lstStyle>
          <a:p>
            <a:endParaRPr lang="ca-ES"/>
          </a:p>
        </p:txBody>
      </p:sp>
      <p:sp>
        <p:nvSpPr>
          <p:cNvPr id="6148" name="Rectangle 4"/>
          <p:cNvSpPr>
            <a:spLocks noGrp="1" noRot="1" noChangeAspect="1" noChangeArrowheads="1" noTextEdit="1"/>
          </p:cNvSpPr>
          <p:nvPr>
            <p:ph type="sldImg" idx="2"/>
          </p:nvPr>
        </p:nvSpPr>
        <p:spPr bwMode="auto">
          <a:xfrm>
            <a:off x="709613" y="742950"/>
            <a:ext cx="5381625" cy="3725863"/>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6149" name="Rectangle 5"/>
          <p:cNvSpPr>
            <a:spLocks noGrp="1" noChangeArrowheads="1"/>
          </p:cNvSpPr>
          <p:nvPr>
            <p:ph type="body" sz="quarter" idx="3"/>
          </p:nvPr>
        </p:nvSpPr>
        <p:spPr bwMode="auto">
          <a:xfrm>
            <a:off x="678819" y="4716701"/>
            <a:ext cx="5441631" cy="446770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6" tIns="45709" rIns="91416" bIns="45709" numCol="1" anchor="t" anchorCtr="0" compatLnSpc="1">
            <a:prstTxWarp prst="textNoShape">
              <a:avLst/>
            </a:prstTxWarp>
          </a:bodyPr>
          <a:lstStyle/>
          <a:p>
            <a:pPr lvl="0"/>
            <a:r>
              <a:rPr lang="ca-ES"/>
              <a:t>Haga clic para modificar el estilo de texto del patrón</a:t>
            </a:r>
          </a:p>
          <a:p>
            <a:pPr lvl="1"/>
            <a:r>
              <a:rPr lang="ca-ES"/>
              <a:t>Segundo nivel</a:t>
            </a:r>
          </a:p>
          <a:p>
            <a:pPr lvl="2"/>
            <a:r>
              <a:rPr lang="ca-ES"/>
              <a:t>Tercer nivel</a:t>
            </a:r>
          </a:p>
          <a:p>
            <a:pPr lvl="3"/>
            <a:r>
              <a:rPr lang="ca-ES"/>
              <a:t>Cuarto nivel</a:t>
            </a:r>
          </a:p>
          <a:p>
            <a:pPr lvl="4"/>
            <a:r>
              <a:rPr lang="ca-ES"/>
              <a:t>Quinto nivel</a:t>
            </a:r>
          </a:p>
        </p:txBody>
      </p:sp>
      <p:sp>
        <p:nvSpPr>
          <p:cNvPr id="6150" name="Rectangle 6"/>
          <p:cNvSpPr>
            <a:spLocks noGrp="1" noChangeArrowheads="1"/>
          </p:cNvSpPr>
          <p:nvPr>
            <p:ph type="ftr" sz="quarter" idx="4"/>
          </p:nvPr>
        </p:nvSpPr>
        <p:spPr bwMode="auto">
          <a:xfrm>
            <a:off x="0" y="9431821"/>
            <a:ext cx="2945237"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6" tIns="45709" rIns="91416" bIns="45709" numCol="1" anchor="b" anchorCtr="0" compatLnSpc="1">
            <a:prstTxWarp prst="textNoShape">
              <a:avLst/>
            </a:prstTxWarp>
          </a:bodyPr>
          <a:lstStyle>
            <a:lvl1pPr defTabSz="914776">
              <a:defRPr sz="1200">
                <a:latin typeface="Arial" charset="0"/>
              </a:defRPr>
            </a:lvl1pPr>
          </a:lstStyle>
          <a:p>
            <a:endParaRPr lang="ca-ES"/>
          </a:p>
        </p:txBody>
      </p:sp>
      <p:sp>
        <p:nvSpPr>
          <p:cNvPr id="6151" name="Rectangle 7"/>
          <p:cNvSpPr>
            <a:spLocks noGrp="1" noChangeArrowheads="1"/>
          </p:cNvSpPr>
          <p:nvPr>
            <p:ph type="sldNum" sz="quarter" idx="5"/>
          </p:nvPr>
        </p:nvSpPr>
        <p:spPr bwMode="auto">
          <a:xfrm>
            <a:off x="3850858" y="9431821"/>
            <a:ext cx="2946824" cy="49641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16" tIns="45709" rIns="91416" bIns="45709" numCol="1" anchor="b" anchorCtr="0" compatLnSpc="1">
            <a:prstTxWarp prst="textNoShape">
              <a:avLst/>
            </a:prstTxWarp>
          </a:bodyPr>
          <a:lstStyle>
            <a:lvl1pPr algn="r" defTabSz="914776">
              <a:defRPr sz="1200">
                <a:latin typeface="Arial" charset="0"/>
              </a:defRPr>
            </a:lvl1pPr>
          </a:lstStyle>
          <a:p>
            <a:fld id="{6F20635B-D0C2-4241-92E7-17F99858F8AC}" type="slidenum">
              <a:rPr lang="ca-ES"/>
              <a:pPr/>
              <a:t>‹Nº›</a:t>
            </a:fld>
            <a:endParaRPr lang="ca-ES"/>
          </a:p>
        </p:txBody>
      </p:sp>
    </p:spTree>
    <p:extLst>
      <p:ext uri="{BB962C8B-B14F-4D97-AF65-F5344CB8AC3E}">
        <p14:creationId xmlns:p14="http://schemas.microsoft.com/office/powerpoint/2010/main" val="3829501524"/>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lstStyle/>
          <a:p>
            <a:endParaRPr lang="ca-ES" dirty="0"/>
          </a:p>
        </p:txBody>
      </p:sp>
      <p:sp>
        <p:nvSpPr>
          <p:cNvPr id="4" name="3 Marcador de número de diapositiva"/>
          <p:cNvSpPr>
            <a:spLocks noGrp="1"/>
          </p:cNvSpPr>
          <p:nvPr>
            <p:ph type="sldNum" sz="quarter" idx="10"/>
          </p:nvPr>
        </p:nvSpPr>
        <p:spPr/>
        <p:txBody>
          <a:bodyPr/>
          <a:lstStyle/>
          <a:p>
            <a:fld id="{6F20635B-D0C2-4241-92E7-17F99858F8AC}" type="slidenum">
              <a:rPr lang="ca-ES" smtClean="0"/>
              <a:pPr/>
              <a:t>1</a:t>
            </a:fld>
            <a:endParaRPr lang="ca-ES"/>
          </a:p>
        </p:txBody>
      </p:sp>
    </p:spTree>
    <p:extLst>
      <p:ext uri="{BB962C8B-B14F-4D97-AF65-F5344CB8AC3E}">
        <p14:creationId xmlns:p14="http://schemas.microsoft.com/office/powerpoint/2010/main" val="169042741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pPr/>
              <a:t>16</a:t>
            </a:fld>
            <a:endParaRPr lang="ca-ES" altLang="es-ES"/>
          </a:p>
        </p:txBody>
      </p:sp>
      <p:sp>
        <p:nvSpPr>
          <p:cNvPr id="690178" name="Rectangle 2"/>
          <p:cNvSpPr>
            <a:spLocks noGrp="1" noRot="1" noChangeAspect="1" noChangeArrowheads="1" noTextEdit="1"/>
          </p:cNvSpPr>
          <p:nvPr>
            <p:ph type="sldImg"/>
          </p:nvPr>
        </p:nvSpPr>
        <p:spPr>
          <a:ln/>
        </p:spPr>
      </p:sp>
      <p:sp>
        <p:nvSpPr>
          <p:cNvPr id="690179" name="Rectangle 3"/>
          <p:cNvSpPr>
            <a:spLocks noGrp="1" noChangeArrowheads="1"/>
          </p:cNvSpPr>
          <p:nvPr>
            <p:ph type="body" idx="1"/>
          </p:nvPr>
        </p:nvSpPr>
        <p:spPr/>
        <p:txBody>
          <a:bodyPr/>
          <a:lstStyle/>
          <a:p>
            <a:endParaRPr lang="ca-ES" altLang="es-ES" dirty="0"/>
          </a:p>
        </p:txBody>
      </p:sp>
    </p:spTree>
    <p:extLst>
      <p:ext uri="{BB962C8B-B14F-4D97-AF65-F5344CB8AC3E}">
        <p14:creationId xmlns:p14="http://schemas.microsoft.com/office/powerpoint/2010/main" val="1413455854"/>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18</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50526350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19</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5065837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20</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928851161"/>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21</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1252648315"/>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22</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955817844"/>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23</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41486195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24</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3682440854"/>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25</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09176826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26</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395553121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Marcador de imagen de diapositiva 1"/>
          <p:cNvSpPr>
            <a:spLocks noGrp="1" noRot="1" noChangeAspect="1"/>
          </p:cNvSpPr>
          <p:nvPr>
            <p:ph type="sldImg"/>
          </p:nvPr>
        </p:nvSpPr>
        <p:spPr/>
      </p:sp>
      <p:sp>
        <p:nvSpPr>
          <p:cNvPr id="3" name="Marcador de notas 2"/>
          <p:cNvSpPr>
            <a:spLocks noGrp="1"/>
          </p:cNvSpPr>
          <p:nvPr>
            <p:ph type="body" idx="1"/>
          </p:nvPr>
        </p:nvSpPr>
        <p:spPr/>
        <p:txBody>
          <a:bodyPr/>
          <a:lstStyle/>
          <a:p>
            <a:endParaRPr lang="ca-ES" dirty="0"/>
          </a:p>
        </p:txBody>
      </p:sp>
      <p:sp>
        <p:nvSpPr>
          <p:cNvPr id="4" name="Marcador de número de diapositiva 3"/>
          <p:cNvSpPr>
            <a:spLocks noGrp="1"/>
          </p:cNvSpPr>
          <p:nvPr>
            <p:ph type="sldNum" sz="quarter" idx="10"/>
          </p:nvPr>
        </p:nvSpPr>
        <p:spPr/>
        <p:txBody>
          <a:bodyPr/>
          <a:lstStyle/>
          <a:p>
            <a:fld id="{6F20635B-D0C2-4241-92E7-17F99858F8AC}" type="slidenum">
              <a:rPr lang="ca-ES" smtClean="0"/>
              <a:pPr/>
              <a:t>5</a:t>
            </a:fld>
            <a:endParaRPr lang="ca-ES"/>
          </a:p>
        </p:txBody>
      </p:sp>
    </p:spTree>
    <p:extLst>
      <p:ext uri="{BB962C8B-B14F-4D97-AF65-F5344CB8AC3E}">
        <p14:creationId xmlns:p14="http://schemas.microsoft.com/office/powerpoint/2010/main" val="3282112581"/>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27</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6232596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28</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567611298"/>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29</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307202345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30</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809160196"/>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31</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897026918"/>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32</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937542110"/>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33</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401953684"/>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34</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a:p>
        </p:txBody>
      </p:sp>
    </p:spTree>
    <p:extLst>
      <p:ext uri="{BB962C8B-B14F-4D97-AF65-F5344CB8AC3E}">
        <p14:creationId xmlns:p14="http://schemas.microsoft.com/office/powerpoint/2010/main" val="210279001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solidFill>
                  <a:srgbClr val="000000"/>
                </a:solidFill>
              </a:rPr>
              <a:pPr/>
              <a:t>8</a:t>
            </a:fld>
            <a:endParaRPr lang="ca-ES" altLang="es-ES">
              <a:solidFill>
                <a:srgbClr val="000000"/>
              </a:solidFill>
            </a:endParaRPr>
          </a:p>
        </p:txBody>
      </p:sp>
      <p:sp>
        <p:nvSpPr>
          <p:cNvPr id="690178" name="Rectangle 2"/>
          <p:cNvSpPr>
            <a:spLocks noGrp="1" noRot="1" noChangeAspect="1" noChangeArrowheads="1" noTextEdit="1"/>
          </p:cNvSpPr>
          <p:nvPr>
            <p:ph type="sldImg"/>
          </p:nvPr>
        </p:nvSpPr>
        <p:spPr>
          <a:xfrm>
            <a:off x="1200150" y="1143000"/>
            <a:ext cx="4457700" cy="3086100"/>
          </a:xfrm>
          <a:ln/>
        </p:spPr>
      </p:sp>
      <p:sp>
        <p:nvSpPr>
          <p:cNvPr id="690179" name="Rectangle 3"/>
          <p:cNvSpPr>
            <a:spLocks noGrp="1" noChangeArrowheads="1"/>
          </p:cNvSpPr>
          <p:nvPr>
            <p:ph type="body" idx="1"/>
          </p:nvPr>
        </p:nvSpPr>
        <p:spPr/>
        <p:txBody>
          <a:bodyPr/>
          <a:lstStyle/>
          <a:p>
            <a:endParaRPr lang="ca-ES" altLang="es-ES" dirty="0"/>
          </a:p>
        </p:txBody>
      </p:sp>
    </p:spTree>
    <p:extLst>
      <p:ext uri="{BB962C8B-B14F-4D97-AF65-F5344CB8AC3E}">
        <p14:creationId xmlns:p14="http://schemas.microsoft.com/office/powerpoint/2010/main" val="2759346016"/>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solidFill>
                  <a:srgbClr val="000000"/>
                </a:solidFill>
              </a:rPr>
              <a:pPr/>
              <a:t>9</a:t>
            </a:fld>
            <a:endParaRPr lang="ca-ES" altLang="es-ES">
              <a:solidFill>
                <a:srgbClr val="000000"/>
              </a:solidFill>
            </a:endParaRPr>
          </a:p>
        </p:txBody>
      </p:sp>
      <p:sp>
        <p:nvSpPr>
          <p:cNvPr id="690178" name="Rectangle 2"/>
          <p:cNvSpPr>
            <a:spLocks noGrp="1" noRot="1" noChangeAspect="1" noChangeArrowheads="1" noTextEdit="1"/>
          </p:cNvSpPr>
          <p:nvPr>
            <p:ph type="sldImg"/>
          </p:nvPr>
        </p:nvSpPr>
        <p:spPr>
          <a:xfrm>
            <a:off x="1200150" y="1143000"/>
            <a:ext cx="4457700" cy="3086100"/>
          </a:xfrm>
          <a:ln/>
        </p:spPr>
      </p:sp>
      <p:sp>
        <p:nvSpPr>
          <p:cNvPr id="690179" name="Rectangle 3"/>
          <p:cNvSpPr>
            <a:spLocks noGrp="1" noChangeArrowheads="1"/>
          </p:cNvSpPr>
          <p:nvPr>
            <p:ph type="body" idx="1"/>
          </p:nvPr>
        </p:nvSpPr>
        <p:spPr/>
        <p:txBody>
          <a:bodyPr/>
          <a:lstStyle/>
          <a:p>
            <a:endParaRPr lang="ca-ES" altLang="es-ES"/>
          </a:p>
        </p:txBody>
      </p:sp>
    </p:spTree>
    <p:extLst>
      <p:ext uri="{BB962C8B-B14F-4D97-AF65-F5344CB8AC3E}">
        <p14:creationId xmlns:p14="http://schemas.microsoft.com/office/powerpoint/2010/main" val="150362940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solidFill>
                  <a:srgbClr val="000000"/>
                </a:solidFill>
              </a:rPr>
              <a:pPr/>
              <a:t>10</a:t>
            </a:fld>
            <a:endParaRPr lang="ca-ES" altLang="es-ES">
              <a:solidFill>
                <a:srgbClr val="000000"/>
              </a:solidFill>
            </a:endParaRPr>
          </a:p>
        </p:txBody>
      </p:sp>
      <p:sp>
        <p:nvSpPr>
          <p:cNvPr id="690178" name="Rectangle 2"/>
          <p:cNvSpPr>
            <a:spLocks noGrp="1" noRot="1" noChangeAspect="1" noChangeArrowheads="1" noTextEdit="1"/>
          </p:cNvSpPr>
          <p:nvPr>
            <p:ph type="sldImg"/>
          </p:nvPr>
        </p:nvSpPr>
        <p:spPr>
          <a:xfrm>
            <a:off x="1200150" y="1143000"/>
            <a:ext cx="4457700" cy="3086100"/>
          </a:xfrm>
          <a:ln/>
        </p:spPr>
      </p:sp>
      <p:sp>
        <p:nvSpPr>
          <p:cNvPr id="690179" name="Rectangle 3"/>
          <p:cNvSpPr>
            <a:spLocks noGrp="1" noChangeArrowheads="1"/>
          </p:cNvSpPr>
          <p:nvPr>
            <p:ph type="body" idx="1"/>
          </p:nvPr>
        </p:nvSpPr>
        <p:spPr/>
        <p:txBody>
          <a:bodyPr/>
          <a:lstStyle/>
          <a:p>
            <a:endParaRPr lang="ca-ES" altLang="es-ES"/>
          </a:p>
        </p:txBody>
      </p:sp>
    </p:spTree>
    <p:extLst>
      <p:ext uri="{BB962C8B-B14F-4D97-AF65-F5344CB8AC3E}">
        <p14:creationId xmlns:p14="http://schemas.microsoft.com/office/powerpoint/2010/main" val="2869011414"/>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E76154F-CDBA-4FA2-BE1D-8906433D884C}" type="slidenum">
              <a:rPr lang="ca-ES" altLang="es-ES"/>
              <a:pPr/>
              <a:t>11</a:t>
            </a:fld>
            <a:endParaRPr lang="ca-ES" altLang="es-ES"/>
          </a:p>
        </p:txBody>
      </p:sp>
      <p:sp>
        <p:nvSpPr>
          <p:cNvPr id="673794" name="Rectangle 2"/>
          <p:cNvSpPr>
            <a:spLocks noGrp="1" noRot="1" noChangeAspect="1" noChangeArrowheads="1" noTextEdit="1"/>
          </p:cNvSpPr>
          <p:nvPr>
            <p:ph type="sldImg"/>
          </p:nvPr>
        </p:nvSpPr>
        <p:spPr>
          <a:ln/>
        </p:spPr>
      </p:sp>
      <p:sp>
        <p:nvSpPr>
          <p:cNvPr id="673795" name="Rectangle 3"/>
          <p:cNvSpPr>
            <a:spLocks noGrp="1" noChangeArrowheads="1"/>
          </p:cNvSpPr>
          <p:nvPr>
            <p:ph type="body" idx="1"/>
          </p:nvPr>
        </p:nvSpPr>
        <p:spPr/>
        <p:txBody>
          <a:bodyPr/>
          <a:lstStyle/>
          <a:p>
            <a:endParaRPr lang="es-ES" altLang="es-ES" dirty="0"/>
          </a:p>
        </p:txBody>
      </p:sp>
    </p:spTree>
    <p:extLst>
      <p:ext uri="{BB962C8B-B14F-4D97-AF65-F5344CB8AC3E}">
        <p14:creationId xmlns:p14="http://schemas.microsoft.com/office/powerpoint/2010/main" val="4284955828"/>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pPr/>
              <a:t>13</a:t>
            </a:fld>
            <a:endParaRPr lang="ca-ES" altLang="es-ES"/>
          </a:p>
        </p:txBody>
      </p:sp>
      <p:sp>
        <p:nvSpPr>
          <p:cNvPr id="690178" name="Rectangle 2"/>
          <p:cNvSpPr>
            <a:spLocks noGrp="1" noRot="1" noChangeAspect="1" noChangeArrowheads="1" noTextEdit="1"/>
          </p:cNvSpPr>
          <p:nvPr>
            <p:ph type="sldImg"/>
          </p:nvPr>
        </p:nvSpPr>
        <p:spPr>
          <a:ln/>
        </p:spPr>
      </p:sp>
      <p:sp>
        <p:nvSpPr>
          <p:cNvPr id="690179" name="Rectangle 3"/>
          <p:cNvSpPr>
            <a:spLocks noGrp="1" noChangeArrowheads="1"/>
          </p:cNvSpPr>
          <p:nvPr>
            <p:ph type="body" idx="1"/>
          </p:nvPr>
        </p:nvSpPr>
        <p:spPr/>
        <p:txBody>
          <a:bodyPr/>
          <a:lstStyle/>
          <a:p>
            <a:endParaRPr lang="ca-ES" altLang="es-ES" dirty="0"/>
          </a:p>
        </p:txBody>
      </p:sp>
    </p:spTree>
    <p:extLst>
      <p:ext uri="{BB962C8B-B14F-4D97-AF65-F5344CB8AC3E}">
        <p14:creationId xmlns:p14="http://schemas.microsoft.com/office/powerpoint/2010/main" val="1701032483"/>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pPr/>
              <a:t>14</a:t>
            </a:fld>
            <a:endParaRPr lang="ca-ES" altLang="es-ES"/>
          </a:p>
        </p:txBody>
      </p:sp>
      <p:sp>
        <p:nvSpPr>
          <p:cNvPr id="690178" name="Rectangle 2"/>
          <p:cNvSpPr>
            <a:spLocks noGrp="1" noRot="1" noChangeAspect="1" noChangeArrowheads="1" noTextEdit="1"/>
          </p:cNvSpPr>
          <p:nvPr>
            <p:ph type="sldImg"/>
          </p:nvPr>
        </p:nvSpPr>
        <p:spPr>
          <a:ln/>
        </p:spPr>
      </p:sp>
      <p:sp>
        <p:nvSpPr>
          <p:cNvPr id="690179" name="Rectangle 3"/>
          <p:cNvSpPr>
            <a:spLocks noGrp="1" noChangeArrowheads="1"/>
          </p:cNvSpPr>
          <p:nvPr>
            <p:ph type="body" idx="1"/>
          </p:nvPr>
        </p:nvSpPr>
        <p:spPr/>
        <p:txBody>
          <a:bodyPr/>
          <a:lstStyle/>
          <a:p>
            <a:endParaRPr lang="ca-ES" altLang="es-ES" dirty="0"/>
          </a:p>
        </p:txBody>
      </p:sp>
    </p:spTree>
    <p:extLst>
      <p:ext uri="{BB962C8B-B14F-4D97-AF65-F5344CB8AC3E}">
        <p14:creationId xmlns:p14="http://schemas.microsoft.com/office/powerpoint/2010/main" val="265055841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B7E2A023-AE2D-4AEE-B898-CAD787D8C86A}" type="slidenum">
              <a:rPr lang="ca-ES" altLang="es-ES"/>
              <a:pPr/>
              <a:t>15</a:t>
            </a:fld>
            <a:endParaRPr lang="ca-ES" altLang="es-ES"/>
          </a:p>
        </p:txBody>
      </p:sp>
      <p:sp>
        <p:nvSpPr>
          <p:cNvPr id="690178" name="Rectangle 2"/>
          <p:cNvSpPr>
            <a:spLocks noGrp="1" noRot="1" noChangeAspect="1" noChangeArrowheads="1" noTextEdit="1"/>
          </p:cNvSpPr>
          <p:nvPr>
            <p:ph type="sldImg"/>
          </p:nvPr>
        </p:nvSpPr>
        <p:spPr>
          <a:ln/>
        </p:spPr>
      </p:sp>
      <p:sp>
        <p:nvSpPr>
          <p:cNvPr id="690179" name="Rectangle 3"/>
          <p:cNvSpPr>
            <a:spLocks noGrp="1" noChangeArrowheads="1"/>
          </p:cNvSpPr>
          <p:nvPr>
            <p:ph type="body" idx="1"/>
          </p:nvPr>
        </p:nvSpPr>
        <p:spPr/>
        <p:txBody>
          <a:bodyPr/>
          <a:lstStyle/>
          <a:p>
            <a:endParaRPr lang="ca-ES" altLang="es-ES" dirty="0"/>
          </a:p>
        </p:txBody>
      </p:sp>
    </p:spTree>
    <p:extLst>
      <p:ext uri="{BB962C8B-B14F-4D97-AF65-F5344CB8AC3E}">
        <p14:creationId xmlns:p14="http://schemas.microsoft.com/office/powerpoint/2010/main" val="402869311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Diapositiva de título">
    <p:spTree>
      <p:nvGrpSpPr>
        <p:cNvPr id="1" name=""/>
        <p:cNvGrpSpPr/>
        <p:nvPr/>
      </p:nvGrpSpPr>
      <p:grpSpPr>
        <a:xfrm>
          <a:off x="0" y="0"/>
          <a:ext cx="0" cy="0"/>
          <a:chOff x="0" y="0"/>
          <a:chExt cx="0" cy="0"/>
        </a:xfrm>
      </p:grpSpPr>
      <p:sp>
        <p:nvSpPr>
          <p:cNvPr id="5" name="Marcador de número de diapositiva 3"/>
          <p:cNvSpPr>
            <a:spLocks noGrp="1"/>
          </p:cNvSpPr>
          <p:nvPr>
            <p:ph type="sldNum" sz="quarter" idx="4"/>
          </p:nvPr>
        </p:nvSpPr>
        <p:spPr>
          <a:xfrm>
            <a:off x="7460140"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00DB0-4C43-45CD-A043-B77402D452F6}" type="slidenum">
              <a:rPr lang="ca-ES" smtClean="0"/>
              <a:t>‹Nº›</a:t>
            </a:fld>
            <a:endParaRPr lang="ca-E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4" name="Marcador de número de diapositiva 3"/>
          <p:cNvSpPr>
            <a:spLocks noGrp="1"/>
          </p:cNvSpPr>
          <p:nvPr>
            <p:ph type="sldNum" sz="quarter" idx="4"/>
          </p:nvPr>
        </p:nvSpPr>
        <p:spPr>
          <a:xfrm>
            <a:off x="7460140"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00DB0-4C43-45CD-A043-B77402D452F6}" type="slidenum">
              <a:rPr lang="ca-ES" smtClean="0"/>
              <a:t>‹Nº›</a:t>
            </a:fld>
            <a:endParaRPr lang="ca-E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title">
  <p:cSld name="1_Diapositiva de título">
    <p:spTree>
      <p:nvGrpSpPr>
        <p:cNvPr id="1" name=""/>
        <p:cNvGrpSpPr/>
        <p:nvPr/>
      </p:nvGrpSpPr>
      <p:grpSpPr>
        <a:xfrm>
          <a:off x="0" y="0"/>
          <a:ext cx="0" cy="0"/>
          <a:chOff x="0" y="0"/>
          <a:chExt cx="0" cy="0"/>
        </a:xfrm>
      </p:grpSpPr>
      <p:sp>
        <p:nvSpPr>
          <p:cNvPr id="2" name="Title 1"/>
          <p:cNvSpPr>
            <a:spLocks noGrp="1"/>
          </p:cNvSpPr>
          <p:nvPr>
            <p:ph type="ctrTitle"/>
          </p:nvPr>
        </p:nvSpPr>
        <p:spPr>
          <a:xfrm>
            <a:off x="742950" y="609601"/>
            <a:ext cx="8420100" cy="4267200"/>
          </a:xfrm>
        </p:spPr>
        <p:txBody>
          <a:bodyPr anchor="b">
            <a:noAutofit/>
          </a:bodyPr>
          <a:lstStyle>
            <a:lvl1pPr>
              <a:lnSpc>
                <a:spcPct val="100000"/>
              </a:lnSpc>
              <a:defRPr sz="8000"/>
            </a:lvl1pPr>
          </a:lstStyle>
          <a:p>
            <a:r>
              <a:rPr lang="es-ES"/>
              <a:t>Haga clic para modificar el estilo de título del patrón</a:t>
            </a:r>
            <a:endParaRPr lang="en-US" dirty="0"/>
          </a:p>
        </p:txBody>
      </p:sp>
      <p:sp>
        <p:nvSpPr>
          <p:cNvPr id="3" name="Subtitle 2"/>
          <p:cNvSpPr>
            <a:spLocks noGrp="1"/>
          </p:cNvSpPr>
          <p:nvPr>
            <p:ph type="subTitle" idx="1"/>
          </p:nvPr>
        </p:nvSpPr>
        <p:spPr>
          <a:xfrm>
            <a:off x="1485900" y="4953000"/>
            <a:ext cx="6934200" cy="1219200"/>
          </a:xfrm>
        </p:spPr>
        <p:txBody>
          <a:bodyPr>
            <a:normAutofit/>
          </a:bodyPr>
          <a:lstStyle>
            <a:lvl1pPr marL="0" indent="0" algn="ctr">
              <a:buNone/>
              <a:defRPr sz="2400">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a:t>Haga clic para modificar el estilo de subtítulo del patrón</a:t>
            </a:r>
            <a:endParaRPr lang="en-US" dirty="0"/>
          </a:p>
        </p:txBody>
      </p:sp>
      <p:sp>
        <p:nvSpPr>
          <p:cNvPr id="9" name="Footer Placeholder 8"/>
          <p:cNvSpPr>
            <a:spLocks noGrp="1"/>
          </p:cNvSpPr>
          <p:nvPr>
            <p:ph type="ftr" sz="quarter" idx="12"/>
          </p:nvPr>
        </p:nvSpPr>
        <p:spPr>
          <a:xfrm>
            <a:off x="714096" y="6356351"/>
            <a:ext cx="3085306" cy="365125"/>
          </a:xfrm>
          <a:prstGeom prst="rect">
            <a:avLst/>
          </a:prstGeom>
        </p:spPr>
        <p:txBody>
          <a:bodyPr/>
          <a:lstStyle/>
          <a:p>
            <a:endParaRPr lang="ca-ES"/>
          </a:p>
        </p:txBody>
      </p:sp>
      <p:sp>
        <p:nvSpPr>
          <p:cNvPr id="5" name="Marcador de número de diapositiva 3">
            <a:extLst>
              <a:ext uri="{FF2B5EF4-FFF2-40B4-BE49-F238E27FC236}">
                <a16:creationId xmlns:a16="http://schemas.microsoft.com/office/drawing/2014/main" id="{A825BA58-3CA9-480F-B9A0-20967D7D96E2}"/>
              </a:ext>
            </a:extLst>
          </p:cNvPr>
          <p:cNvSpPr>
            <a:spLocks noGrp="1"/>
          </p:cNvSpPr>
          <p:nvPr>
            <p:ph type="sldNum" sz="quarter" idx="4"/>
          </p:nvPr>
        </p:nvSpPr>
        <p:spPr>
          <a:xfrm>
            <a:off x="7460140"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00DB0-4C43-45CD-A043-B77402D452F6}" type="slidenum">
              <a:rPr lang="ca-ES" smtClean="0"/>
              <a:t>‹Nº›</a:t>
            </a:fld>
            <a:endParaRPr lang="ca-ES"/>
          </a:p>
        </p:txBody>
      </p:sp>
    </p:spTree>
    <p:extLst>
      <p:ext uri="{BB962C8B-B14F-4D97-AF65-F5344CB8AC3E}">
        <p14:creationId xmlns:p14="http://schemas.microsoft.com/office/powerpoint/2010/main" val="413469267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7" Type="http://schemas.openxmlformats.org/officeDocument/2006/relationships/image" Target="../media/image4.png"/><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3.png"/><Relationship Id="rId5" Type="http://schemas.openxmlformats.org/officeDocument/2006/relationships/image" Target="../media/image2.jpeg"/><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10" name="Picture 18" descr="06L_CERES"/>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8501608" y="6423152"/>
            <a:ext cx="757519" cy="253692"/>
          </a:xfrm>
          <a:prstGeom prst="rect">
            <a:avLst/>
          </a:prstGeom>
          <a:noFill/>
          <a:extLst>
            <a:ext uri="{909E8E84-426E-40DD-AFC4-6F175D3DCCD1}">
              <a14:hiddenFill xmlns:a14="http://schemas.microsoft.com/office/drawing/2010/main">
                <a:solidFill>
                  <a:srgbClr val="FFFFFF"/>
                </a:solidFill>
              </a14:hiddenFill>
            </a:ext>
          </a:extLst>
        </p:spPr>
      </p:pic>
      <p:sp>
        <p:nvSpPr>
          <p:cNvPr id="2" name="Title Placeholder 1"/>
          <p:cNvSpPr>
            <a:spLocks noGrp="1"/>
          </p:cNvSpPr>
          <p:nvPr>
            <p:ph type="title"/>
          </p:nvPr>
        </p:nvSpPr>
        <p:spPr>
          <a:xfrm>
            <a:off x="495300" y="0"/>
            <a:ext cx="8915400" cy="1600200"/>
          </a:xfrm>
          <a:prstGeom prst="rect">
            <a:avLst/>
          </a:prstGeom>
        </p:spPr>
        <p:txBody>
          <a:bodyPr vert="horz" lIns="91440" tIns="45720" rIns="91440" bIns="45720" rtlCol="0" anchor="b">
            <a:noAutofit/>
          </a:bodyPr>
          <a:lstStyle/>
          <a:p>
            <a:r>
              <a:rPr lang="es-ES"/>
              <a:t>Haga clic para modificar el estilo de título del patrón</a:t>
            </a:r>
            <a:endParaRPr lang="en-US" dirty="0"/>
          </a:p>
        </p:txBody>
      </p:sp>
      <p:sp>
        <p:nvSpPr>
          <p:cNvPr id="3" name="Text Placeholder 2"/>
          <p:cNvSpPr>
            <a:spLocks noGrp="1"/>
          </p:cNvSpPr>
          <p:nvPr>
            <p:ph type="body" idx="1"/>
          </p:nvPr>
        </p:nvSpPr>
        <p:spPr>
          <a:xfrm>
            <a:off x="495300" y="1600201"/>
            <a:ext cx="8915400" cy="4525963"/>
          </a:xfrm>
          <a:prstGeom prst="rect">
            <a:avLst/>
          </a:prstGeom>
        </p:spPr>
        <p:txBody>
          <a:bodyPr vert="horz" lIns="91440" tIns="45720" rIns="91440" bIns="45720" rtlCol="0">
            <a:normAutofit/>
          </a:bodyPr>
          <a:lstStyle/>
          <a:p>
            <a:pPr lvl="0"/>
            <a:r>
              <a:rPr lang="es-ES" dirty="0"/>
              <a:t>Haga clic para modificar el estilo de texto del patrón</a:t>
            </a:r>
          </a:p>
          <a:p>
            <a:pPr lvl="1"/>
            <a:r>
              <a:rPr lang="es-ES" dirty="0"/>
              <a:t>Segundo nivel</a:t>
            </a:r>
          </a:p>
          <a:p>
            <a:pPr lvl="2"/>
            <a:r>
              <a:rPr lang="es-ES" dirty="0"/>
              <a:t>Tercer nivel</a:t>
            </a:r>
          </a:p>
          <a:p>
            <a:pPr lvl="3"/>
            <a:r>
              <a:rPr lang="es-ES" dirty="0"/>
              <a:t>Cuarto nivel</a:t>
            </a:r>
          </a:p>
          <a:p>
            <a:pPr lvl="4"/>
            <a:r>
              <a:rPr lang="es-ES" dirty="0"/>
              <a:t>Quinto nivel</a:t>
            </a:r>
            <a:endParaRPr lang="en-US" dirty="0"/>
          </a:p>
        </p:txBody>
      </p:sp>
      <p:sp>
        <p:nvSpPr>
          <p:cNvPr id="4" name="Marcador de número de diapositiva 3"/>
          <p:cNvSpPr>
            <a:spLocks noGrp="1"/>
          </p:cNvSpPr>
          <p:nvPr>
            <p:ph type="sldNum" sz="quarter" idx="4"/>
          </p:nvPr>
        </p:nvSpPr>
        <p:spPr>
          <a:xfrm>
            <a:off x="7460140" y="6356350"/>
            <a:ext cx="222885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00DB0-4C43-45CD-A043-B77402D452F6}" type="slidenum">
              <a:rPr lang="ca-ES" smtClean="0"/>
              <a:t>‹Nº›</a:t>
            </a:fld>
            <a:endParaRPr lang="ca-ES" dirty="0"/>
          </a:p>
        </p:txBody>
      </p:sp>
      <p:pic>
        <p:nvPicPr>
          <p:cNvPr id="8" name="Picture 2">
            <a:extLst>
              <a:ext uri="{FF2B5EF4-FFF2-40B4-BE49-F238E27FC236}">
                <a16:creationId xmlns:a16="http://schemas.microsoft.com/office/drawing/2014/main" id="{6B89FF63-F48D-4221-8AC4-5EB807CA559D}"/>
              </a:ext>
            </a:extLst>
          </p:cNvPr>
          <p:cNvPicPr>
            <a:picLocks noChangeAspect="1" noChangeArrowheads="1"/>
          </p:cNvPicPr>
          <p:nvPr userDrawn="1"/>
        </p:nvPicPr>
        <p:blipFill rotWithShape="1">
          <a:blip r:embed="rId6">
            <a:extLst>
              <a:ext uri="{28A0092B-C50C-407E-A947-70E740481C1C}">
                <a14:useLocalDpi xmlns:a14="http://schemas.microsoft.com/office/drawing/2010/main" val="0"/>
              </a:ext>
            </a:extLst>
          </a:blip>
          <a:srcRect b="54951"/>
          <a:stretch/>
        </p:blipFill>
        <p:spPr bwMode="auto">
          <a:xfrm>
            <a:off x="7196441" y="6388944"/>
            <a:ext cx="1188433" cy="309722"/>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9" name="Imagen 8">
            <a:extLst>
              <a:ext uri="{FF2B5EF4-FFF2-40B4-BE49-F238E27FC236}">
                <a16:creationId xmlns:a16="http://schemas.microsoft.com/office/drawing/2014/main" id="{A3E235F7-71EB-45D9-A176-D72AC9D54164}"/>
              </a:ext>
            </a:extLst>
          </p:cNvPr>
          <p:cNvPicPr>
            <a:picLocks noChangeAspect="1"/>
          </p:cNvPicPr>
          <p:nvPr userDrawn="1"/>
        </p:nvPicPr>
        <p:blipFill rotWithShape="1">
          <a:blip r:embed="rId7"/>
          <a:srcRect t="34313" b="27109"/>
          <a:stretch/>
        </p:blipFill>
        <p:spPr>
          <a:xfrm>
            <a:off x="5689060" y="6336748"/>
            <a:ext cx="1384347" cy="504000"/>
          </a:xfrm>
          <a:prstGeom prst="rect">
            <a:avLst/>
          </a:prstGeom>
        </p:spPr>
      </p:pic>
    </p:spTree>
  </p:cSld>
  <p:clrMap bg1="lt1" tx1="dk1" bg2="lt2" tx2="dk2" accent1="accent1" accent2="accent2" accent3="accent3" accent4="accent4" accent5="accent5" accent6="accent6" hlink="hlink" folHlink="folHlink"/>
  <p:sldLayoutIdLst>
    <p:sldLayoutId id="2147483770" r:id="rId1"/>
    <p:sldLayoutId id="2147483776" r:id="rId2"/>
    <p:sldLayoutId id="2147483777" r:id="rId3"/>
  </p:sldLayoutIdLst>
  <p:hf hdr="0" ftr="0" dt="0"/>
  <p:txStyles>
    <p:titleStyle>
      <a:lvl1pPr algn="ctr" defTabSz="914400" rtl="0" eaLnBrk="1" latinLnBrk="0" hangingPunct="1">
        <a:lnSpc>
          <a:spcPts val="5800"/>
        </a:lnSpc>
        <a:spcBef>
          <a:spcPct val="0"/>
        </a:spcBef>
        <a:buNone/>
        <a:defRPr sz="5400" kern="1200">
          <a:solidFill>
            <a:schemeClr val="tx2"/>
          </a:solidFill>
          <a:effectLst>
            <a:outerShdw blurRad="63500" dist="38100" dir="5400000" algn="t" rotWithShape="0">
              <a:prstClr val="black">
                <a:alpha val="25000"/>
              </a:prstClr>
            </a:outerShdw>
          </a:effectLst>
          <a:latin typeface="+mn-lt"/>
          <a:ea typeface="+mj-ea"/>
          <a:cs typeface="+mj-cs"/>
        </a:defRPr>
      </a:lvl1pPr>
    </p:titleStyle>
    <p:bodyStyle>
      <a:lvl1pPr marL="342900" indent="-342900" algn="l" defTabSz="914400" rtl="0" eaLnBrk="1" latinLnBrk="0" hangingPunct="1">
        <a:spcBef>
          <a:spcPct val="20000"/>
        </a:spcBef>
        <a:buFont typeface="Arial" pitchFamily="34" charset="0"/>
        <a:buChar char="•"/>
        <a:defRPr sz="2400" kern="1200">
          <a:solidFill>
            <a:schemeClr val="tx1">
              <a:lumMod val="50000"/>
              <a:lumOff val="50000"/>
            </a:schemeClr>
          </a:solidFill>
          <a:latin typeface="+mj-lt"/>
          <a:ea typeface="+mn-ea"/>
          <a:cs typeface="+mn-cs"/>
        </a:defRPr>
      </a:lvl1pPr>
      <a:lvl2pPr marL="742950" indent="-28575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2pPr>
      <a:lvl3pPr marL="11430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3pPr>
      <a:lvl4pPr marL="16002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4pPr>
      <a:lvl5pPr marL="20574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5pPr>
      <a:lvl6pPr marL="25146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6pPr>
      <a:lvl7pPr marL="29718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7pPr>
      <a:lvl8pPr marL="3429000" indent="-228600" algn="l" defTabSz="914400" rtl="0" eaLnBrk="1" latinLnBrk="0" hangingPunct="1">
        <a:spcBef>
          <a:spcPct val="20000"/>
        </a:spcBef>
        <a:buFont typeface="Courier New" pitchFamily="49" charset="0"/>
        <a:buChar char="o"/>
        <a:defRPr sz="1600" kern="1200">
          <a:solidFill>
            <a:schemeClr val="tx1">
              <a:lumMod val="50000"/>
              <a:lumOff val="50000"/>
            </a:schemeClr>
          </a:solidFill>
          <a:latin typeface="+mj-lt"/>
          <a:ea typeface="+mn-ea"/>
          <a:cs typeface="+mn-cs"/>
        </a:defRPr>
      </a:lvl8pPr>
      <a:lvl9pPr marL="3886200" indent="-228600" algn="l" defTabSz="914400" rtl="0" eaLnBrk="1" latinLnBrk="0" hangingPunct="1">
        <a:spcBef>
          <a:spcPct val="20000"/>
        </a:spcBef>
        <a:buFont typeface="Arial" pitchFamily="34" charset="0"/>
        <a:buChar char="•"/>
        <a:defRPr sz="1600" kern="1200">
          <a:solidFill>
            <a:schemeClr val="tx1">
              <a:lumMod val="50000"/>
              <a:lumOff val="50000"/>
            </a:schemeClr>
          </a:solidFill>
          <a:latin typeface="+mj-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4.png"/><Relationship Id="rId5" Type="http://schemas.openxmlformats.org/officeDocument/2006/relationships/image" Target="../media/image6.jpeg"/><Relationship Id="rId4" Type="http://schemas.openxmlformats.org/officeDocument/2006/relationships/image" Target="../media/image5.jpeg"/></Relationships>
</file>

<file path=ppt/slides/_rels/slide10.xml.rels><?xml version="1.0" encoding="UTF-8" standalone="yes"?>
<Relationships xmlns="http://schemas.openxmlformats.org/package/2006/relationships"><Relationship Id="rId3" Type="http://schemas.openxmlformats.org/officeDocument/2006/relationships/chart" Target="../charts/chart11.xml"/><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6.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chart" Target="../charts/chart12.xml"/><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chart" Target="../charts/chart13.xml"/><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3" Type="http://schemas.openxmlformats.org/officeDocument/2006/relationships/chart" Target="../charts/chart14.xml"/><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9.xml.rels><?xml version="1.0" encoding="UTF-8" standalone="yes"?>
<Relationships xmlns="http://schemas.openxmlformats.org/package/2006/relationships"><Relationship Id="rId3" Type="http://schemas.openxmlformats.org/officeDocument/2006/relationships/chart" Target="../charts/chart15.xml"/><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chart" Target="../charts/chart16.xml"/><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21.xml.rels><?xml version="1.0" encoding="UTF-8" standalone="yes"?>
<Relationships xmlns="http://schemas.openxmlformats.org/package/2006/relationships"><Relationship Id="rId3" Type="http://schemas.openxmlformats.org/officeDocument/2006/relationships/chart" Target="../charts/chart17.xml"/><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22.xml.rels><?xml version="1.0" encoding="UTF-8" standalone="yes"?>
<Relationships xmlns="http://schemas.openxmlformats.org/package/2006/relationships"><Relationship Id="rId3" Type="http://schemas.openxmlformats.org/officeDocument/2006/relationships/chart" Target="../charts/chart18.xml"/><Relationship Id="rId2" Type="http://schemas.openxmlformats.org/officeDocument/2006/relationships/notesSlide" Target="../notesSlides/notesSlide15.xml"/><Relationship Id="rId1" Type="http://schemas.openxmlformats.org/officeDocument/2006/relationships/slideLayout" Target="../slideLayouts/slideLayout3.xml"/></Relationships>
</file>

<file path=ppt/slides/_rels/slide23.xml.rels><?xml version="1.0" encoding="UTF-8" standalone="yes"?>
<Relationships xmlns="http://schemas.openxmlformats.org/package/2006/relationships"><Relationship Id="rId3" Type="http://schemas.openxmlformats.org/officeDocument/2006/relationships/chart" Target="../charts/chart19.xml"/><Relationship Id="rId2" Type="http://schemas.openxmlformats.org/officeDocument/2006/relationships/notesSlide" Target="../notesSlides/notesSlide16.xml"/><Relationship Id="rId1" Type="http://schemas.openxmlformats.org/officeDocument/2006/relationships/slideLayout" Target="../slideLayouts/slideLayout3.xml"/></Relationships>
</file>

<file path=ppt/slides/_rels/slide24.xml.rels><?xml version="1.0" encoding="UTF-8" standalone="yes"?>
<Relationships xmlns="http://schemas.openxmlformats.org/package/2006/relationships"><Relationship Id="rId3" Type="http://schemas.openxmlformats.org/officeDocument/2006/relationships/chart" Target="../charts/chart20.xml"/><Relationship Id="rId2" Type="http://schemas.openxmlformats.org/officeDocument/2006/relationships/notesSlide" Target="../notesSlides/notesSlide17.xml"/><Relationship Id="rId1" Type="http://schemas.openxmlformats.org/officeDocument/2006/relationships/slideLayout" Target="../slideLayouts/slideLayout3.xml"/></Relationships>
</file>

<file path=ppt/slides/_rels/slide25.xml.rels><?xml version="1.0" encoding="UTF-8" standalone="yes"?>
<Relationships xmlns="http://schemas.openxmlformats.org/package/2006/relationships"><Relationship Id="rId3" Type="http://schemas.openxmlformats.org/officeDocument/2006/relationships/chart" Target="../charts/chart21.xml"/><Relationship Id="rId2" Type="http://schemas.openxmlformats.org/officeDocument/2006/relationships/notesSlide" Target="../notesSlides/notesSlide18.xml"/><Relationship Id="rId1" Type="http://schemas.openxmlformats.org/officeDocument/2006/relationships/slideLayout" Target="../slideLayouts/slideLayout3.xml"/></Relationships>
</file>

<file path=ppt/slides/_rels/slide26.xml.rels><?xml version="1.0" encoding="UTF-8" standalone="yes"?>
<Relationships xmlns="http://schemas.openxmlformats.org/package/2006/relationships"><Relationship Id="rId3" Type="http://schemas.openxmlformats.org/officeDocument/2006/relationships/chart" Target="../charts/chart22.xml"/><Relationship Id="rId2" Type="http://schemas.openxmlformats.org/officeDocument/2006/relationships/notesSlide" Target="../notesSlides/notesSlide19.xml"/><Relationship Id="rId1" Type="http://schemas.openxmlformats.org/officeDocument/2006/relationships/slideLayout" Target="../slideLayouts/slideLayout3.xml"/></Relationships>
</file>

<file path=ppt/slides/_rels/slide27.xml.rels><?xml version="1.0" encoding="UTF-8" standalone="yes"?>
<Relationships xmlns="http://schemas.openxmlformats.org/package/2006/relationships"><Relationship Id="rId3" Type="http://schemas.openxmlformats.org/officeDocument/2006/relationships/chart" Target="../charts/chart23.xml"/><Relationship Id="rId2" Type="http://schemas.openxmlformats.org/officeDocument/2006/relationships/notesSlide" Target="../notesSlides/notesSlide20.xml"/><Relationship Id="rId1" Type="http://schemas.openxmlformats.org/officeDocument/2006/relationships/slideLayout" Target="../slideLayouts/slideLayout3.xml"/></Relationships>
</file>

<file path=ppt/slides/_rels/slide28.xml.rels><?xml version="1.0" encoding="UTF-8" standalone="yes"?>
<Relationships xmlns="http://schemas.openxmlformats.org/package/2006/relationships"><Relationship Id="rId3" Type="http://schemas.openxmlformats.org/officeDocument/2006/relationships/chart" Target="../charts/chart24.xml"/><Relationship Id="rId2" Type="http://schemas.openxmlformats.org/officeDocument/2006/relationships/notesSlide" Target="../notesSlides/notesSlide21.xml"/><Relationship Id="rId1" Type="http://schemas.openxmlformats.org/officeDocument/2006/relationships/slideLayout" Target="../slideLayouts/slideLayout3.xml"/></Relationships>
</file>

<file path=ppt/slides/_rels/slide29.xml.rels><?xml version="1.0" encoding="UTF-8" standalone="yes"?>
<Relationships xmlns="http://schemas.openxmlformats.org/package/2006/relationships"><Relationship Id="rId3" Type="http://schemas.openxmlformats.org/officeDocument/2006/relationships/chart" Target="../charts/chart25.xml"/><Relationship Id="rId2" Type="http://schemas.openxmlformats.org/officeDocument/2006/relationships/notesSlide" Target="../notesSlides/notesSlide22.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chart" Target="../charts/chart26.xml"/><Relationship Id="rId2" Type="http://schemas.openxmlformats.org/officeDocument/2006/relationships/notesSlide" Target="../notesSlides/notesSlide23.xml"/><Relationship Id="rId1" Type="http://schemas.openxmlformats.org/officeDocument/2006/relationships/slideLayout" Target="../slideLayouts/slideLayout3.xml"/><Relationship Id="rId5" Type="http://schemas.openxmlformats.org/officeDocument/2006/relationships/chart" Target="../charts/chart28.xml"/><Relationship Id="rId4" Type="http://schemas.openxmlformats.org/officeDocument/2006/relationships/chart" Target="../charts/chart27.xml"/></Relationships>
</file>

<file path=ppt/slides/_rels/slide31.xml.rels><?xml version="1.0" encoding="UTF-8" standalone="yes"?>
<Relationships xmlns="http://schemas.openxmlformats.org/package/2006/relationships"><Relationship Id="rId3" Type="http://schemas.openxmlformats.org/officeDocument/2006/relationships/chart" Target="../charts/chart29.xml"/><Relationship Id="rId2" Type="http://schemas.openxmlformats.org/officeDocument/2006/relationships/notesSlide" Target="../notesSlides/notesSlide24.xml"/><Relationship Id="rId1" Type="http://schemas.openxmlformats.org/officeDocument/2006/relationships/slideLayout" Target="../slideLayouts/slideLayout3.xml"/><Relationship Id="rId4" Type="http://schemas.openxmlformats.org/officeDocument/2006/relationships/chart" Target="../charts/chart30.xml"/></Relationships>
</file>

<file path=ppt/slides/_rels/slide32.xml.rels><?xml version="1.0" encoding="UTF-8" standalone="yes"?>
<Relationships xmlns="http://schemas.openxmlformats.org/package/2006/relationships"><Relationship Id="rId3" Type="http://schemas.openxmlformats.org/officeDocument/2006/relationships/chart" Target="../charts/chart31.xml"/><Relationship Id="rId2" Type="http://schemas.openxmlformats.org/officeDocument/2006/relationships/notesSlide" Target="../notesSlides/notesSlide25.xml"/><Relationship Id="rId1" Type="http://schemas.openxmlformats.org/officeDocument/2006/relationships/slideLayout" Target="../slideLayouts/slideLayout3.xml"/></Relationships>
</file>

<file path=ppt/slides/_rels/slide33.xml.rels><?xml version="1.0" encoding="UTF-8" standalone="yes"?>
<Relationships xmlns="http://schemas.openxmlformats.org/package/2006/relationships"><Relationship Id="rId3" Type="http://schemas.openxmlformats.org/officeDocument/2006/relationships/chart" Target="../charts/chart32.xml"/><Relationship Id="rId2" Type="http://schemas.openxmlformats.org/officeDocument/2006/relationships/notesSlide" Target="../notesSlides/notesSlide26.xml"/><Relationship Id="rId1" Type="http://schemas.openxmlformats.org/officeDocument/2006/relationships/slideLayout" Target="../slideLayouts/slideLayout3.xml"/></Relationships>
</file>

<file path=ppt/slides/_rels/slide34.xml.rels><?xml version="1.0" encoding="UTF-8" standalone="yes"?>
<Relationships xmlns="http://schemas.openxmlformats.org/package/2006/relationships"><Relationship Id="rId3" Type="http://schemas.openxmlformats.org/officeDocument/2006/relationships/chart" Target="../charts/chart33.xml"/><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3" Type="http://schemas.openxmlformats.org/officeDocument/2006/relationships/chart" Target="../charts/chart2.xml"/><Relationship Id="rId2" Type="http://schemas.openxmlformats.org/officeDocument/2006/relationships/chart" Target="../charts/chart1.xml"/><Relationship Id="rId1" Type="http://schemas.openxmlformats.org/officeDocument/2006/relationships/slideLayout" Target="../slideLayouts/slideLayout2.xml"/><Relationship Id="rId4" Type="http://schemas.openxmlformats.org/officeDocument/2006/relationships/chart" Target="../charts/chart3.xml"/></Relationships>
</file>

<file path=ppt/slides/_rels/slide5.xml.rels><?xml version="1.0" encoding="UTF-8" standalone="yes"?>
<Relationships xmlns="http://schemas.openxmlformats.org/package/2006/relationships"><Relationship Id="rId3" Type="http://schemas.openxmlformats.org/officeDocument/2006/relationships/chart" Target="../charts/chart4.xml"/><Relationship Id="rId2" Type="http://schemas.openxmlformats.org/officeDocument/2006/relationships/notesSlide" Target="../notesSlides/notesSlide2.xml"/><Relationship Id="rId1" Type="http://schemas.openxmlformats.org/officeDocument/2006/relationships/slideLayout" Target="../slideLayouts/slideLayout2.xml"/><Relationship Id="rId4" Type="http://schemas.openxmlformats.org/officeDocument/2006/relationships/chart" Target="../charts/chart5.xml"/></Relationships>
</file>

<file path=ppt/slides/_rels/slide6.xml.rels><?xml version="1.0" encoding="UTF-8" standalone="yes"?>
<Relationships xmlns="http://schemas.openxmlformats.org/package/2006/relationships"><Relationship Id="rId3" Type="http://schemas.openxmlformats.org/officeDocument/2006/relationships/chart" Target="../charts/chart7.xml"/><Relationship Id="rId2" Type="http://schemas.openxmlformats.org/officeDocument/2006/relationships/chart" Target="../charts/chart6.xml"/><Relationship Id="rId1" Type="http://schemas.openxmlformats.org/officeDocument/2006/relationships/slideLayout" Target="../slideLayouts/slideLayout2.xml"/><Relationship Id="rId4" Type="http://schemas.openxmlformats.org/officeDocument/2006/relationships/chart" Target="../charts/chart8.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chart" Target="../charts/chart9.xm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chart" Target="../charts/chart10.xml"/><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Rectángulo"/>
          <p:cNvSpPr/>
          <p:nvPr/>
        </p:nvSpPr>
        <p:spPr>
          <a:xfrm>
            <a:off x="5547361" y="5902036"/>
            <a:ext cx="4312478" cy="1092530"/>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p>
        </p:txBody>
      </p:sp>
      <p:pic>
        <p:nvPicPr>
          <p:cNvPr id="5" name="Picture 2"/>
          <p:cNvPicPr>
            <a:picLocks noChangeAspect="1" noChangeArrowheads="1"/>
          </p:cNvPicPr>
          <p:nvPr/>
        </p:nvPicPr>
        <p:blipFill rotWithShape="1">
          <a:blip r:embed="rId3">
            <a:extLst>
              <a:ext uri="{28A0092B-C50C-407E-A947-70E740481C1C}">
                <a14:useLocalDpi xmlns:a14="http://schemas.microsoft.com/office/drawing/2010/main" val="0"/>
              </a:ext>
            </a:extLst>
          </a:blip>
          <a:srcRect b="54713"/>
          <a:stretch/>
        </p:blipFill>
        <p:spPr bwMode="auto">
          <a:xfrm>
            <a:off x="2701275" y="5548026"/>
            <a:ext cx="1362355" cy="356928"/>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13341" name="Rectangle 29"/>
          <p:cNvSpPr>
            <a:spLocks noChangeArrowheads="1"/>
          </p:cNvSpPr>
          <p:nvPr/>
        </p:nvSpPr>
        <p:spPr bwMode="auto">
          <a:xfrm>
            <a:off x="0" y="0"/>
            <a:ext cx="9906000" cy="4571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dirty="0"/>
          </a:p>
        </p:txBody>
      </p:sp>
      <p:sp>
        <p:nvSpPr>
          <p:cNvPr id="13314" name="Rectangle 2"/>
          <p:cNvSpPr>
            <a:spLocks noChangeArrowheads="1"/>
          </p:cNvSpPr>
          <p:nvPr/>
        </p:nvSpPr>
        <p:spPr bwMode="auto">
          <a:xfrm flipV="1">
            <a:off x="0" y="6857999"/>
            <a:ext cx="9906000" cy="45719"/>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ca-ES" dirty="0"/>
          </a:p>
        </p:txBody>
      </p:sp>
      <p:sp>
        <p:nvSpPr>
          <p:cNvPr id="13" name="Rectangle 3"/>
          <p:cNvSpPr>
            <a:spLocks noChangeArrowheads="1"/>
          </p:cNvSpPr>
          <p:nvPr/>
        </p:nvSpPr>
        <p:spPr bwMode="auto">
          <a:xfrm>
            <a:off x="0" y="105489"/>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endParaRPr lang="ca-ES" dirty="0"/>
          </a:p>
        </p:txBody>
      </p:sp>
      <p:sp>
        <p:nvSpPr>
          <p:cNvPr id="13317" name="Rectangle 5"/>
          <p:cNvSpPr>
            <a:spLocks noGrp="1" noChangeArrowheads="1"/>
          </p:cNvSpPr>
          <p:nvPr>
            <p:ph type="ctrTitle" idx="4294967295"/>
          </p:nvPr>
        </p:nvSpPr>
        <p:spPr>
          <a:xfrm>
            <a:off x="2630179" y="3363517"/>
            <a:ext cx="3808721" cy="1138773"/>
          </a:xfrm>
        </p:spPr>
        <p:txBody>
          <a:bodyPr wrap="square" anchor="b">
            <a:spAutoFit/>
          </a:bodyPr>
          <a:lstStyle/>
          <a:p>
            <a:pPr algn="l">
              <a:lnSpc>
                <a:spcPct val="100000"/>
              </a:lnSpc>
            </a:pPr>
            <a:r>
              <a:rPr lang="ca-ES" sz="2400" b="1" dirty="0">
                <a:solidFill>
                  <a:schemeClr val="tx1">
                    <a:lumMod val="50000"/>
                    <a:lumOff val="50000"/>
                  </a:schemeClr>
                </a:solidFill>
                <a:effectLst/>
                <a:latin typeface="+mj-lt"/>
                <a:cs typeface="Arial" panose="020B0604020202020204" pitchFamily="34" charset="0"/>
              </a:rPr>
              <a:t>3r Trimestre de 2020</a:t>
            </a:r>
            <a:br>
              <a:rPr lang="ca-ES" sz="2400" b="1" dirty="0">
                <a:solidFill>
                  <a:schemeClr val="tx1">
                    <a:lumMod val="50000"/>
                    <a:lumOff val="50000"/>
                  </a:schemeClr>
                </a:solidFill>
                <a:effectLst/>
                <a:latin typeface="+mj-lt"/>
                <a:cs typeface="Arial" panose="020B0604020202020204" pitchFamily="34" charset="0"/>
              </a:rPr>
            </a:br>
            <a:r>
              <a:rPr lang="ca-ES" sz="2000" dirty="0">
                <a:solidFill>
                  <a:schemeClr val="tx1">
                    <a:lumMod val="50000"/>
                    <a:lumOff val="50000"/>
                  </a:schemeClr>
                </a:solidFill>
                <a:effectLst/>
                <a:latin typeface="+mj-lt"/>
                <a:cs typeface="Arial" panose="020B0604020202020204" pitchFamily="34" charset="0"/>
              </a:rPr>
              <a:t>27ª Onada </a:t>
            </a:r>
            <a:br>
              <a:rPr lang="ca-ES" sz="2000" dirty="0">
                <a:solidFill>
                  <a:schemeClr val="tx1">
                    <a:lumMod val="50000"/>
                    <a:lumOff val="50000"/>
                  </a:schemeClr>
                </a:solidFill>
                <a:effectLst/>
                <a:latin typeface="+mj-lt"/>
                <a:cs typeface="Arial" panose="020B0604020202020204" pitchFamily="34" charset="0"/>
              </a:rPr>
            </a:br>
            <a:endParaRPr lang="ca-ES" sz="2400" dirty="0">
              <a:solidFill>
                <a:schemeClr val="tx1">
                  <a:lumMod val="50000"/>
                  <a:lumOff val="50000"/>
                </a:schemeClr>
              </a:solidFill>
              <a:effectLst/>
              <a:latin typeface="+mj-lt"/>
              <a:cs typeface="Arial" panose="020B0604020202020204" pitchFamily="34" charset="0"/>
            </a:endParaRPr>
          </a:p>
        </p:txBody>
      </p:sp>
      <p:pic>
        <p:nvPicPr>
          <p:cNvPr id="1028" name="Picture 4"/>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828572" y="909397"/>
            <a:ext cx="5327867" cy="244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9" name="Picture 18" descr="06L_CERES"/>
          <p:cNvPicPr>
            <a:picLocks noChangeAspect="1" noChangeArrowheads="1"/>
          </p:cNvPicPr>
          <p:nvPr/>
        </p:nvPicPr>
        <p:blipFill>
          <a:blip r:embed="rId5" cstate="print">
            <a:clrChange>
              <a:clrFrom>
                <a:srgbClr val="FFFFFF"/>
              </a:clrFrom>
              <a:clrTo>
                <a:srgbClr val="FFFFFF">
                  <a:alpha val="0"/>
                </a:srgbClr>
              </a:clrTo>
            </a:clrChange>
            <a:extLst>
              <a:ext uri="{28A0092B-C50C-407E-A947-70E740481C1C}">
                <a14:useLocalDpi xmlns:a14="http://schemas.microsoft.com/office/drawing/2010/main" val="0"/>
              </a:ext>
            </a:extLst>
          </a:blip>
          <a:srcRect/>
          <a:stretch>
            <a:fillRect/>
          </a:stretch>
        </p:blipFill>
        <p:spPr bwMode="auto">
          <a:xfrm>
            <a:off x="5713524" y="5530666"/>
            <a:ext cx="1169452" cy="391648"/>
          </a:xfrm>
          <a:prstGeom prst="rect">
            <a:avLst/>
          </a:prstGeom>
          <a:noFill/>
          <a:extLst>
            <a:ext uri="{909E8E84-426E-40DD-AFC4-6F175D3DCCD1}">
              <a14:hiddenFill xmlns:a14="http://schemas.microsoft.com/office/drawing/2010/main">
                <a:solidFill>
                  <a:srgbClr val="FFFFFF"/>
                </a:solidFill>
              </a14:hiddenFill>
            </a:ext>
          </a:extLst>
        </p:spPr>
      </p:pic>
      <p:sp>
        <p:nvSpPr>
          <p:cNvPr id="2" name="AutoShape 2" descr="Resultat d'imatges de logo cambra reus"/>
          <p:cNvSpPr>
            <a:spLocks noChangeAspect="1" noChangeArrowheads="1"/>
          </p:cNvSpPr>
          <p:nvPr/>
        </p:nvSpPr>
        <p:spPr bwMode="auto">
          <a:xfrm>
            <a:off x="155575" y="-144463"/>
            <a:ext cx="304800" cy="304801"/>
          </a:xfrm>
          <a:prstGeom prst="rect">
            <a:avLst/>
          </a:prstGeom>
          <a:noFill/>
          <a:extLst>
            <a:ext uri="{909E8E84-426E-40DD-AFC4-6F175D3DCCD1}">
              <a14:hiddenFill xmlns:a14="http://schemas.microsoft.com/office/drawing/2010/main">
                <a:solidFill>
                  <a:srgbClr val="FFFFFF"/>
                </a:solidFill>
              </a14:hiddenFill>
            </a:ext>
          </a:extLst>
        </p:spPr>
        <p:txBody>
          <a:bodyPr vert="horz" wrap="square" lIns="91440" tIns="45720" rIns="91440" bIns="45720" numCol="1" anchor="t" anchorCtr="0" compatLnSpc="1">
            <a:prstTxWarp prst="textNoShape">
              <a:avLst/>
            </a:prstTxWarp>
          </a:bodyPr>
          <a:lstStyle/>
          <a:p>
            <a:endParaRPr lang="ca-ES"/>
          </a:p>
        </p:txBody>
      </p:sp>
      <p:pic>
        <p:nvPicPr>
          <p:cNvPr id="7" name="Imagen 6">
            <a:extLst>
              <a:ext uri="{FF2B5EF4-FFF2-40B4-BE49-F238E27FC236}">
                <a16:creationId xmlns:a16="http://schemas.microsoft.com/office/drawing/2014/main" id="{3E9210E7-D933-4334-B05E-1738B24134EE}"/>
              </a:ext>
            </a:extLst>
          </p:cNvPr>
          <p:cNvPicPr>
            <a:picLocks noChangeAspect="1"/>
          </p:cNvPicPr>
          <p:nvPr/>
        </p:nvPicPr>
        <p:blipFill rotWithShape="1">
          <a:blip r:embed="rId6"/>
          <a:srcRect t="34313" b="27109"/>
          <a:stretch/>
        </p:blipFill>
        <p:spPr>
          <a:xfrm>
            <a:off x="4196404" y="5474490"/>
            <a:ext cx="1384347" cy="504000"/>
          </a:xfrm>
          <a:prstGeom prst="rect">
            <a:avLst/>
          </a:prstGeom>
        </p:spPr>
      </p:pic>
      <p:sp>
        <p:nvSpPr>
          <p:cNvPr id="10" name="CuadroTexto 9">
            <a:extLst>
              <a:ext uri="{FF2B5EF4-FFF2-40B4-BE49-F238E27FC236}">
                <a16:creationId xmlns:a16="http://schemas.microsoft.com/office/drawing/2014/main" id="{941DD9E5-1D23-4457-8F35-4992643A126D}"/>
              </a:ext>
            </a:extLst>
          </p:cNvPr>
          <p:cNvSpPr txBox="1"/>
          <p:nvPr/>
        </p:nvSpPr>
        <p:spPr>
          <a:xfrm>
            <a:off x="2628164" y="5152169"/>
            <a:ext cx="3268137" cy="307777"/>
          </a:xfrm>
          <a:prstGeom prst="rect">
            <a:avLst/>
          </a:prstGeom>
          <a:noFill/>
        </p:spPr>
        <p:txBody>
          <a:bodyPr wrap="square" rtlCol="0">
            <a:spAutoFit/>
          </a:bodyPr>
          <a:lstStyle/>
          <a:p>
            <a:r>
              <a:rPr lang="ca-ES" sz="1400" b="1" dirty="0">
                <a:solidFill>
                  <a:srgbClr val="B00000"/>
                </a:solidFill>
              </a:rPr>
              <a:t>Projecte promogut per:</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ChangeArrowheads="1"/>
          </p:cNvSpPr>
          <p:nvPr/>
        </p:nvSpPr>
        <p:spPr bwMode="auto">
          <a:xfrm>
            <a:off x="-380998" y="1948584"/>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5" name="Rectangle 3"/>
          <p:cNvSpPr>
            <a:spLocks noChangeArrowheads="1"/>
          </p:cNvSpPr>
          <p:nvPr/>
        </p:nvSpPr>
        <p:spPr bwMode="auto">
          <a:xfrm>
            <a:off x="-380998" y="1939058"/>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6" name="Rectangle 4"/>
          <p:cNvSpPr>
            <a:spLocks noChangeArrowheads="1"/>
          </p:cNvSpPr>
          <p:nvPr/>
        </p:nvSpPr>
        <p:spPr bwMode="auto">
          <a:xfrm>
            <a:off x="-380998" y="1939058"/>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7" name="Rectangle 5"/>
          <p:cNvSpPr>
            <a:spLocks noChangeArrowheads="1"/>
          </p:cNvSpPr>
          <p:nvPr/>
        </p:nvSpPr>
        <p:spPr bwMode="auto">
          <a:xfrm>
            <a:off x="-380998" y="1967633"/>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28" name="Rectangle 4"/>
          <p:cNvSpPr>
            <a:spLocks noChangeArrowheads="1"/>
          </p:cNvSpPr>
          <p:nvPr/>
        </p:nvSpPr>
        <p:spPr bwMode="auto">
          <a:xfrm>
            <a:off x="720004" y="576004"/>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fontAlgn="base">
              <a:spcBef>
                <a:spcPct val="0"/>
              </a:spcBef>
              <a:spcAft>
                <a:spcPct val="0"/>
              </a:spcAft>
            </a:pPr>
            <a:r>
              <a:rPr lang="ca-ES" altLang="es-ES" sz="1800" b="1" dirty="0">
                <a:solidFill>
                  <a:srgbClr val="6B5C4F"/>
                </a:solidFill>
                <a:latin typeface="Century Gothic" pitchFamily="34" charset="0"/>
              </a:rPr>
              <a:t>Previsions de futur: Situació econòmica </a:t>
            </a:r>
            <a:r>
              <a:rPr lang="ca-ES" altLang="es-ES" sz="1800" b="1" dirty="0" err="1">
                <a:solidFill>
                  <a:srgbClr val="6B5C4F"/>
                </a:solidFill>
                <a:latin typeface="Century Gothic" pitchFamily="34" charset="0"/>
              </a:rPr>
              <a:t>vs</a:t>
            </a:r>
            <a:r>
              <a:rPr lang="ca-ES" altLang="es-ES" sz="1800" b="1" dirty="0">
                <a:solidFill>
                  <a:srgbClr val="6B5C4F"/>
                </a:solidFill>
                <a:latin typeface="Century Gothic" pitchFamily="34" charset="0"/>
              </a:rPr>
              <a:t> un any vista</a:t>
            </a:r>
          </a:p>
        </p:txBody>
      </p:sp>
      <p:graphicFrame>
        <p:nvGraphicFramePr>
          <p:cNvPr id="32" name="Object 837"/>
          <p:cNvGraphicFramePr>
            <a:graphicFrameLocks/>
          </p:cNvGraphicFramePr>
          <p:nvPr>
            <p:extLst>
              <p:ext uri="{D42A27DB-BD31-4B8C-83A1-F6EECF244321}">
                <p14:modId xmlns:p14="http://schemas.microsoft.com/office/powerpoint/2010/main" val="4220889964"/>
              </p:ext>
            </p:extLst>
          </p:nvPr>
        </p:nvGraphicFramePr>
        <p:xfrm>
          <a:off x="344488" y="1615975"/>
          <a:ext cx="9361147" cy="3541814"/>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Box 2"/>
          <p:cNvSpPr txBox="1">
            <a:spLocks noChangeArrowheads="1"/>
          </p:cNvSpPr>
          <p:nvPr/>
        </p:nvSpPr>
        <p:spPr bwMode="auto">
          <a:xfrm>
            <a:off x="755172" y="1280397"/>
            <a:ext cx="797939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ca-ES" sz="1400" b="1" dirty="0">
                <a:solidFill>
                  <a:srgbClr val="6B5C4F"/>
                </a:solidFill>
              </a:rPr>
              <a:t>I de cara al futur, com creus que serà la situació econòmica de la teva zona?</a:t>
            </a:r>
            <a:endParaRPr lang="ca-ES" altLang="es-ES" sz="1400" b="1" i="1" dirty="0">
              <a:solidFill>
                <a:srgbClr val="6B5C4F"/>
              </a:solidFill>
            </a:endParaRPr>
          </a:p>
        </p:txBody>
      </p:sp>
      <p:sp>
        <p:nvSpPr>
          <p:cNvPr id="19" name="Rectangle 28"/>
          <p:cNvSpPr>
            <a:spLocks noChangeArrowheads="1"/>
          </p:cNvSpPr>
          <p:nvPr/>
        </p:nvSpPr>
        <p:spPr bwMode="auto">
          <a:xfrm>
            <a:off x="5890241" y="1098708"/>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fontAlgn="base">
              <a:spcBef>
                <a:spcPct val="0"/>
              </a:spcBef>
              <a:spcAft>
                <a:spcPct val="0"/>
              </a:spcAft>
            </a:pPr>
            <a:endParaRPr lang="ca-ES" altLang="es-ES" sz="1200" dirty="0">
              <a:solidFill>
                <a:prstClr val="black"/>
              </a:solidFill>
            </a:endParaRPr>
          </a:p>
          <a:p>
            <a:pPr algn="just" fontAlgn="base">
              <a:spcBef>
                <a:spcPct val="0"/>
              </a:spcBef>
              <a:spcAft>
                <a:spcPct val="0"/>
              </a:spcAft>
            </a:pPr>
            <a:endParaRPr lang="ca-ES" altLang="es-ES" sz="1200" dirty="0">
              <a:solidFill>
                <a:prstClr val="black"/>
              </a:solidFill>
            </a:endParaRPr>
          </a:p>
        </p:txBody>
      </p:sp>
      <p:sp>
        <p:nvSpPr>
          <p:cNvPr id="12" name="Rectangle 3"/>
          <p:cNvSpPr>
            <a:spLocks noChangeArrowheads="1"/>
          </p:cNvSpPr>
          <p:nvPr/>
        </p:nvSpPr>
        <p:spPr bwMode="auto">
          <a:xfrm>
            <a:off x="720000" y="252004"/>
            <a:ext cx="8737600" cy="3333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fontAlgn="base">
              <a:spcBef>
                <a:spcPct val="0"/>
              </a:spcBef>
              <a:spcAft>
                <a:spcPct val="0"/>
              </a:spcAft>
            </a:pPr>
            <a:r>
              <a:rPr lang="ca-ES" altLang="es-ES" sz="1500" b="1" dirty="0">
                <a:solidFill>
                  <a:srgbClr val="8A0000"/>
                </a:solidFill>
                <a:latin typeface="Century Gothic" pitchFamily="34" charset="0"/>
              </a:rPr>
              <a:t>Percepcions sobre la zona►</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solidFill>
                  <a:prstClr val="black">
                    <a:tint val="75000"/>
                  </a:prstClr>
                </a:solidFill>
              </a:rPr>
              <a:pPr/>
              <a:t>10</a:t>
            </a:fld>
            <a:endParaRPr lang="ca-ES">
              <a:solidFill>
                <a:prstClr val="black">
                  <a:tint val="75000"/>
                </a:prstClr>
              </a:solidFill>
            </a:endParaRPr>
          </a:p>
        </p:txBody>
      </p:sp>
      <p:sp>
        <p:nvSpPr>
          <p:cNvPr id="15" name="Rectangle 28"/>
          <p:cNvSpPr>
            <a:spLocks noChangeArrowheads="1"/>
          </p:cNvSpPr>
          <p:nvPr/>
        </p:nvSpPr>
        <p:spPr bwMode="auto">
          <a:xfrm>
            <a:off x="525635" y="5152946"/>
            <a:ext cx="8931965" cy="90794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Quan es fa previsió a un any vista, els empresaris del Radar tenen una percepció més optimista. Un </a:t>
            </a:r>
            <a:r>
              <a:rPr lang="ca-ES" altLang="es-ES" sz="1200" b="1" dirty="0">
                <a:solidFill>
                  <a:srgbClr val="8A0000"/>
                </a:solidFill>
              </a:rPr>
              <a:t>37%</a:t>
            </a:r>
            <a:r>
              <a:rPr lang="ca-ES" altLang="es-ES" sz="1200" dirty="0">
                <a:solidFill>
                  <a:srgbClr val="8A0000"/>
                </a:solidFill>
              </a:rPr>
              <a:t> creuen que la situació econòmica </a:t>
            </a:r>
            <a:r>
              <a:rPr lang="ca-ES" altLang="es-ES" sz="1200" b="1" dirty="0">
                <a:solidFill>
                  <a:srgbClr val="8A0000"/>
                </a:solidFill>
              </a:rPr>
              <a:t>serà millor</a:t>
            </a:r>
            <a:r>
              <a:rPr lang="ca-ES" altLang="es-ES" sz="1200" dirty="0">
                <a:solidFill>
                  <a:srgbClr val="8A0000"/>
                </a:solidFill>
              </a:rPr>
              <a:t>, un </a:t>
            </a:r>
            <a:r>
              <a:rPr lang="ca-ES" altLang="es-ES" sz="1200" b="1" dirty="0">
                <a:solidFill>
                  <a:srgbClr val="8A0000"/>
                </a:solidFill>
              </a:rPr>
              <a:t>33%</a:t>
            </a:r>
            <a:r>
              <a:rPr lang="ca-ES" altLang="es-ES" sz="1200" dirty="0">
                <a:solidFill>
                  <a:srgbClr val="8A0000"/>
                </a:solidFill>
              </a:rPr>
              <a:t> creuen que es </a:t>
            </a:r>
            <a:r>
              <a:rPr lang="ca-ES" altLang="es-ES" sz="1200" b="1" dirty="0">
                <a:solidFill>
                  <a:srgbClr val="8A0000"/>
                </a:solidFill>
              </a:rPr>
              <a:t>mantindrà igual </a:t>
            </a:r>
            <a:r>
              <a:rPr lang="ca-ES" altLang="es-ES" sz="1200" dirty="0">
                <a:solidFill>
                  <a:srgbClr val="8A0000"/>
                </a:solidFill>
              </a:rPr>
              <a:t>i un 26% que serà pitjor.</a:t>
            </a:r>
          </a:p>
          <a:p>
            <a:pPr algn="just">
              <a:spcBef>
                <a:spcPts val="600"/>
              </a:spcBef>
            </a:pPr>
            <a:r>
              <a:rPr lang="ca-ES" altLang="es-ES" sz="1200" dirty="0">
                <a:solidFill>
                  <a:srgbClr val="8A0000"/>
                </a:solidFill>
              </a:rPr>
              <a:t>No obstant això, respecte l’anterior onada (inici COVID-19) incrementen els que creuen que serà igual i disminueixen els més optimistes.</a:t>
            </a:r>
          </a:p>
        </p:txBody>
      </p:sp>
      <p:sp>
        <p:nvSpPr>
          <p:cNvPr id="14" name="12 CuadroTexto">
            <a:extLst>
              <a:ext uri="{FF2B5EF4-FFF2-40B4-BE49-F238E27FC236}">
                <a16:creationId xmlns:a16="http://schemas.microsoft.com/office/drawing/2014/main" id="{A356206D-05C7-4631-A1E5-CEB448C0A430}"/>
              </a:ext>
            </a:extLst>
          </p:cNvPr>
          <p:cNvSpPr txBox="1"/>
          <p:nvPr/>
        </p:nvSpPr>
        <p:spPr>
          <a:xfrm>
            <a:off x="525639" y="6082477"/>
            <a:ext cx="5901287" cy="230832"/>
          </a:xfrm>
          <a:prstGeom prst="rect">
            <a:avLst/>
          </a:prstGeom>
          <a:noFill/>
        </p:spPr>
        <p:txBody>
          <a:bodyPr wrap="square" rtlCol="0">
            <a:spAutoFit/>
          </a:bodyPr>
          <a:lstStyle/>
          <a:p>
            <a:pPr fontAlgn="base">
              <a:spcBef>
                <a:spcPct val="0"/>
              </a:spcBef>
              <a:spcAft>
                <a:spcPct val="0"/>
              </a:spcAft>
            </a:pPr>
            <a:r>
              <a:rPr lang="ca-ES" sz="900" dirty="0">
                <a:solidFill>
                  <a:prstClr val="white">
                    <a:lumMod val="50000"/>
                  </a:prstClr>
                </a:solidFill>
              </a:rPr>
              <a:t>*Nota: els valors “4T 2014” corresponen a una estimació en base els valors mitjos del 3T 2014 i 1T 2015.v</a:t>
            </a:r>
          </a:p>
        </p:txBody>
      </p:sp>
      <p:sp>
        <p:nvSpPr>
          <p:cNvPr id="16" name="12 CuadroTexto">
            <a:extLst>
              <a:ext uri="{FF2B5EF4-FFF2-40B4-BE49-F238E27FC236}">
                <a16:creationId xmlns:a16="http://schemas.microsoft.com/office/drawing/2014/main" id="{0A21CF99-F30F-4823-896D-C6DC426C7106}"/>
              </a:ext>
            </a:extLst>
          </p:cNvPr>
          <p:cNvSpPr txBox="1"/>
          <p:nvPr/>
        </p:nvSpPr>
        <p:spPr>
          <a:xfrm>
            <a:off x="525639" y="6275445"/>
            <a:ext cx="5901287" cy="230832"/>
          </a:xfrm>
          <a:prstGeom prst="rect">
            <a:avLst/>
          </a:prstGeom>
          <a:noFill/>
        </p:spPr>
        <p:txBody>
          <a:bodyPr wrap="square" rtlCol="0">
            <a:spAutoFit/>
          </a:bodyPr>
          <a:lstStyle/>
          <a:p>
            <a:pPr fontAlgn="base">
              <a:spcBef>
                <a:spcPct val="0"/>
              </a:spcBef>
              <a:spcAft>
                <a:spcPct val="0"/>
              </a:spcAft>
            </a:pPr>
            <a:r>
              <a:rPr lang="ca-ES" sz="900">
                <a:solidFill>
                  <a:prstClr val="white">
                    <a:lumMod val="50000"/>
                  </a:prstClr>
                </a:solidFill>
              </a:rPr>
              <a:t>*Nota: el Treball de Camp de la 1a onada de 2020 es va realitzar entre el 4 i el 28 de març.</a:t>
            </a:r>
          </a:p>
        </p:txBody>
      </p:sp>
    </p:spTree>
    <p:extLst>
      <p:ext uri="{BB962C8B-B14F-4D97-AF65-F5344CB8AC3E}">
        <p14:creationId xmlns:p14="http://schemas.microsoft.com/office/powerpoint/2010/main" val="3431516909"/>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2" name="Rectangle 4"/>
          <p:cNvSpPr>
            <a:spLocks noChangeArrowheads="1"/>
          </p:cNvSpPr>
          <p:nvPr/>
        </p:nvSpPr>
        <p:spPr bwMode="auto">
          <a:xfrm>
            <a:off x="720000" y="576000"/>
            <a:ext cx="873760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Comentaris sobre les percepcions de la zona</a:t>
            </a:r>
          </a:p>
        </p:txBody>
      </p:sp>
      <p:sp>
        <p:nvSpPr>
          <p:cNvPr id="5"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Percepcions sobre la zona►</a:t>
            </a:r>
          </a:p>
        </p:txBody>
      </p:sp>
      <p:sp>
        <p:nvSpPr>
          <p:cNvPr id="6" name="Marcador de número de diapositiva 2">
            <a:extLst>
              <a:ext uri="{FF2B5EF4-FFF2-40B4-BE49-F238E27FC236}">
                <a16:creationId xmlns:a16="http://schemas.microsoft.com/office/drawing/2014/main" id="{84517206-4FF0-4E6A-80B1-2B6833989CF4}"/>
              </a:ext>
            </a:extLst>
          </p:cNvPr>
          <p:cNvSpPr>
            <a:spLocks noGrp="1"/>
          </p:cNvSpPr>
          <p:nvPr>
            <p:ph type="sldNum" sz="quarter" idx="4"/>
          </p:nvPr>
        </p:nvSpPr>
        <p:spPr>
          <a:xfrm>
            <a:off x="7460140" y="6356350"/>
            <a:ext cx="2228850" cy="365125"/>
          </a:xfrm>
        </p:spPr>
        <p:txBody>
          <a:bodyPr/>
          <a:lstStyle/>
          <a:p>
            <a:fld id="{79B00DB0-4C43-45CD-A043-B77402D452F6}" type="slidenum">
              <a:rPr lang="ca-ES" smtClean="0"/>
              <a:t>11</a:t>
            </a:fld>
            <a:endParaRPr lang="ca-ES" dirty="0"/>
          </a:p>
        </p:txBody>
      </p:sp>
      <p:pic>
        <p:nvPicPr>
          <p:cNvPr id="3" name="Imagen 2">
            <a:extLst>
              <a:ext uri="{FF2B5EF4-FFF2-40B4-BE49-F238E27FC236}">
                <a16:creationId xmlns:a16="http://schemas.microsoft.com/office/drawing/2014/main" id="{D47609C9-5682-4E6C-A4CB-50A07276425A}"/>
              </a:ext>
            </a:extLst>
          </p:cNvPr>
          <p:cNvPicPr>
            <a:picLocks noChangeAspect="1"/>
          </p:cNvPicPr>
          <p:nvPr/>
        </p:nvPicPr>
        <p:blipFill rotWithShape="1">
          <a:blip r:embed="rId3"/>
          <a:srcRect b="31546"/>
          <a:stretch/>
        </p:blipFill>
        <p:spPr>
          <a:xfrm>
            <a:off x="2346455" y="2648626"/>
            <a:ext cx="661890" cy="696257"/>
          </a:xfrm>
          <a:prstGeom prst="rect">
            <a:avLst/>
          </a:prstGeom>
        </p:spPr>
      </p:pic>
      <p:sp>
        <p:nvSpPr>
          <p:cNvPr id="4" name="1 Llamada rectangular redondeada">
            <a:extLst>
              <a:ext uri="{FF2B5EF4-FFF2-40B4-BE49-F238E27FC236}">
                <a16:creationId xmlns:a16="http://schemas.microsoft.com/office/drawing/2014/main" id="{DA083DB5-9C1E-4D11-9775-E5925B1CA7DC}"/>
              </a:ext>
            </a:extLst>
          </p:cNvPr>
          <p:cNvSpPr>
            <a:spLocks noChangeArrowheads="1"/>
          </p:cNvSpPr>
          <p:nvPr/>
        </p:nvSpPr>
        <p:spPr bwMode="auto">
          <a:xfrm>
            <a:off x="3488960" y="3063955"/>
            <a:ext cx="2119132" cy="561856"/>
          </a:xfrm>
          <a:prstGeom prst="wedgeRoundRectCallout">
            <a:avLst>
              <a:gd name="adj1" fmla="val -67107"/>
              <a:gd name="adj2" fmla="val -58054"/>
              <a:gd name="adj3" fmla="val 16667"/>
            </a:avLst>
          </a:prstGeom>
          <a:solidFill>
            <a:schemeClr val="bg1"/>
          </a:solidFill>
          <a:ln w="9525">
            <a:solidFill>
              <a:srgbClr val="6B614F"/>
            </a:solidFill>
            <a:miter lim="800000"/>
            <a:headEnd/>
            <a:tailEnd/>
          </a:ln>
        </p:spPr>
        <p:txBody>
          <a:bodyPr wrap="square" lIns="36000" rIns="36000">
            <a:spAutoFit/>
          </a:bodyPr>
          <a:lstStyle/>
          <a:p>
            <a:pPr marL="90488" lvl="1" algn="ctr"/>
            <a:r>
              <a:rPr lang="es-ES" sz="900" i="1" dirty="0">
                <a:solidFill>
                  <a:srgbClr val="8A0000"/>
                </a:solidFill>
                <a:latin typeface="Century Gothic" panose="020B0502020202020204" pitchFamily="34" charset="0"/>
              </a:rPr>
              <a:t>“</a:t>
            </a:r>
            <a:r>
              <a:rPr lang="ca-ES" altLang="es-ES" sz="900" dirty="0">
                <a:solidFill>
                  <a:srgbClr val="8A0000"/>
                </a:solidFill>
              </a:rPr>
              <a:t>Cal resoldre, a banda de la pandèmia actual, la transició del model nuclear a la comarca”</a:t>
            </a:r>
            <a:endParaRPr lang="es-ES" sz="900" i="1" dirty="0">
              <a:solidFill>
                <a:srgbClr val="8A0000"/>
              </a:solidFill>
              <a:latin typeface="Century Gothic" panose="020B0502020202020204" pitchFamily="34" charset="0"/>
            </a:endParaRPr>
          </a:p>
        </p:txBody>
      </p:sp>
      <p:sp>
        <p:nvSpPr>
          <p:cNvPr id="10" name="1 Llamada rectangular redondeada">
            <a:extLst>
              <a:ext uri="{FF2B5EF4-FFF2-40B4-BE49-F238E27FC236}">
                <a16:creationId xmlns:a16="http://schemas.microsoft.com/office/drawing/2014/main" id="{E35AC358-1EB0-4952-B008-7E6FC94923EA}"/>
              </a:ext>
            </a:extLst>
          </p:cNvPr>
          <p:cNvSpPr>
            <a:spLocks noChangeArrowheads="1"/>
          </p:cNvSpPr>
          <p:nvPr/>
        </p:nvSpPr>
        <p:spPr bwMode="auto">
          <a:xfrm>
            <a:off x="3368065" y="2225651"/>
            <a:ext cx="3058353" cy="715089"/>
          </a:xfrm>
          <a:prstGeom prst="wedgeRoundRectCallout">
            <a:avLst>
              <a:gd name="adj1" fmla="val -63554"/>
              <a:gd name="adj2" fmla="val -983"/>
              <a:gd name="adj3" fmla="val 16667"/>
            </a:avLst>
          </a:prstGeom>
          <a:solidFill>
            <a:schemeClr val="bg1"/>
          </a:solidFill>
          <a:ln w="9525">
            <a:solidFill>
              <a:srgbClr val="6B614F"/>
            </a:solidFill>
            <a:miter lim="800000"/>
            <a:headEnd/>
            <a:tailEnd/>
          </a:ln>
        </p:spPr>
        <p:txBody>
          <a:bodyPr wrap="square">
            <a:spAutoFit/>
          </a:bodyPr>
          <a:lstStyle/>
          <a:p>
            <a:pPr marL="90488" lvl="1" algn="ctr"/>
            <a:r>
              <a:rPr lang="es-ES" sz="900" i="1" dirty="0">
                <a:solidFill>
                  <a:srgbClr val="8A0000"/>
                </a:solidFill>
                <a:latin typeface="Century Gothic" panose="020B0502020202020204" pitchFamily="34" charset="0"/>
              </a:rPr>
              <a:t>“Es </a:t>
            </a:r>
            <a:r>
              <a:rPr lang="ca-ES" altLang="es-ES" sz="900" dirty="0">
                <a:solidFill>
                  <a:srgbClr val="8A0000"/>
                </a:solidFill>
              </a:rPr>
              <a:t>Espero que la situació vagi a millor. Però tant pot anar a millor com a pitjor. I no depèn ni de les persones, ni de les empreses, sinó de los polítiques publiques i l'atzar</a:t>
            </a:r>
            <a:r>
              <a:rPr lang="es-ES" sz="900" i="1" dirty="0">
                <a:solidFill>
                  <a:srgbClr val="8A0000"/>
                </a:solidFill>
                <a:latin typeface="Century Gothic" panose="020B0502020202020204" pitchFamily="34" charset="0"/>
              </a:rPr>
              <a:t>”</a:t>
            </a:r>
          </a:p>
        </p:txBody>
      </p:sp>
      <p:sp>
        <p:nvSpPr>
          <p:cNvPr id="14" name="1 Llamada rectangular redondeada">
            <a:extLst>
              <a:ext uri="{FF2B5EF4-FFF2-40B4-BE49-F238E27FC236}">
                <a16:creationId xmlns:a16="http://schemas.microsoft.com/office/drawing/2014/main" id="{E61C0BBA-D709-4AA0-B0A3-0927832CF209}"/>
              </a:ext>
            </a:extLst>
          </p:cNvPr>
          <p:cNvSpPr>
            <a:spLocks noChangeArrowheads="1"/>
          </p:cNvSpPr>
          <p:nvPr/>
        </p:nvSpPr>
        <p:spPr bwMode="auto">
          <a:xfrm>
            <a:off x="1260890" y="1554954"/>
            <a:ext cx="2503241" cy="561856"/>
          </a:xfrm>
          <a:prstGeom prst="wedgeRoundRectCallout">
            <a:avLst>
              <a:gd name="adj1" fmla="val 7177"/>
              <a:gd name="adj2" fmla="val 125829"/>
              <a:gd name="adj3" fmla="val 16667"/>
            </a:avLst>
          </a:prstGeom>
          <a:solidFill>
            <a:schemeClr val="bg1"/>
          </a:solidFill>
          <a:ln w="9525">
            <a:solidFill>
              <a:srgbClr val="6B614F"/>
            </a:solidFill>
            <a:miter lim="800000"/>
            <a:headEnd/>
            <a:tailEnd/>
          </a:ln>
        </p:spPr>
        <p:txBody>
          <a:bodyPr wrap="square" lIns="36000" rIns="36000">
            <a:spAutoFit/>
          </a:bodyPr>
          <a:lstStyle/>
          <a:p>
            <a:pPr marL="90488" lvl="1" algn="ctr"/>
            <a:r>
              <a:rPr lang="es-ES" sz="900" i="1" dirty="0">
                <a:solidFill>
                  <a:srgbClr val="8A0000"/>
                </a:solidFill>
                <a:latin typeface="Century Gothic" panose="020B0502020202020204" pitchFamily="34" charset="0"/>
              </a:rPr>
              <a:t>“</a:t>
            </a:r>
            <a:r>
              <a:rPr lang="ca-ES" altLang="es-ES" sz="900" dirty="0">
                <a:solidFill>
                  <a:srgbClr val="8A0000"/>
                </a:solidFill>
              </a:rPr>
              <a:t>Son estimacions poc objectives, que van en funció de les mesures o avenços envers el COVID19</a:t>
            </a:r>
            <a:r>
              <a:rPr lang="es-ES" sz="900" i="1" dirty="0">
                <a:solidFill>
                  <a:srgbClr val="8A0000"/>
                </a:solidFill>
                <a:latin typeface="Century Gothic" panose="020B0502020202020204" pitchFamily="34" charset="0"/>
              </a:rPr>
              <a:t>”</a:t>
            </a:r>
          </a:p>
        </p:txBody>
      </p:sp>
      <p:sp>
        <p:nvSpPr>
          <p:cNvPr id="16" name="1 Llamada rectangular redondeada">
            <a:extLst>
              <a:ext uri="{FF2B5EF4-FFF2-40B4-BE49-F238E27FC236}">
                <a16:creationId xmlns:a16="http://schemas.microsoft.com/office/drawing/2014/main" id="{F134375E-7F44-4960-9470-423BEDAA9041}"/>
              </a:ext>
            </a:extLst>
          </p:cNvPr>
          <p:cNvSpPr>
            <a:spLocks noChangeArrowheads="1"/>
          </p:cNvSpPr>
          <p:nvPr/>
        </p:nvSpPr>
        <p:spPr bwMode="auto">
          <a:xfrm>
            <a:off x="472455" y="2290686"/>
            <a:ext cx="1753105" cy="715089"/>
          </a:xfrm>
          <a:prstGeom prst="wedgeRoundRectCallout">
            <a:avLst>
              <a:gd name="adj1" fmla="val 62972"/>
              <a:gd name="adj2" fmla="val -2715"/>
              <a:gd name="adj3" fmla="val 16667"/>
            </a:avLst>
          </a:prstGeom>
          <a:solidFill>
            <a:schemeClr val="bg1"/>
          </a:solidFill>
          <a:ln w="9525">
            <a:solidFill>
              <a:srgbClr val="6B614F"/>
            </a:solidFill>
            <a:miter lim="800000"/>
            <a:headEnd/>
            <a:tailEnd/>
          </a:ln>
        </p:spPr>
        <p:txBody>
          <a:bodyPr wrap="square">
            <a:spAutoFit/>
          </a:bodyPr>
          <a:lstStyle/>
          <a:p>
            <a:pPr marL="90488" lvl="1" algn="ctr"/>
            <a:r>
              <a:rPr lang="es-ES" sz="900" i="1" dirty="0">
                <a:solidFill>
                  <a:srgbClr val="8A0000"/>
                </a:solidFill>
                <a:latin typeface="Century Gothic" panose="020B0502020202020204" pitchFamily="34" charset="0"/>
              </a:rPr>
              <a:t>“</a:t>
            </a:r>
            <a:r>
              <a:rPr lang="ca-ES" altLang="es-ES" sz="900" dirty="0">
                <a:solidFill>
                  <a:srgbClr val="8A0000"/>
                </a:solidFill>
              </a:rPr>
              <a:t>Mentre no tinguem vacuna contra la </a:t>
            </a:r>
            <a:r>
              <a:rPr lang="ca-ES" altLang="es-ES" sz="900" dirty="0" err="1">
                <a:solidFill>
                  <a:srgbClr val="8A0000"/>
                </a:solidFill>
              </a:rPr>
              <a:t>Covid</a:t>
            </a:r>
            <a:r>
              <a:rPr lang="ca-ES" altLang="es-ES" sz="900" dirty="0">
                <a:solidFill>
                  <a:srgbClr val="8A0000"/>
                </a:solidFill>
              </a:rPr>
              <a:t>, la situació econòmica no millorarà</a:t>
            </a:r>
            <a:r>
              <a:rPr lang="es-ES" sz="900" i="1" dirty="0">
                <a:solidFill>
                  <a:srgbClr val="8A0000"/>
                </a:solidFill>
                <a:latin typeface="Century Gothic" panose="020B0502020202020204" pitchFamily="34" charset="0"/>
              </a:rPr>
              <a:t>”</a:t>
            </a:r>
          </a:p>
        </p:txBody>
      </p:sp>
      <p:sp>
        <p:nvSpPr>
          <p:cNvPr id="18" name="CuadroTexto 17">
            <a:extLst>
              <a:ext uri="{FF2B5EF4-FFF2-40B4-BE49-F238E27FC236}">
                <a16:creationId xmlns:a16="http://schemas.microsoft.com/office/drawing/2014/main" id="{B4DEA716-FBF0-44AF-9A0B-22D2D1450286}"/>
              </a:ext>
            </a:extLst>
          </p:cNvPr>
          <p:cNvSpPr txBox="1"/>
          <p:nvPr/>
        </p:nvSpPr>
        <p:spPr>
          <a:xfrm>
            <a:off x="1963808" y="3324182"/>
            <a:ext cx="1404257" cy="430887"/>
          </a:xfrm>
          <a:prstGeom prst="rect">
            <a:avLst/>
          </a:prstGeom>
          <a:noFill/>
        </p:spPr>
        <p:txBody>
          <a:bodyPr wrap="square" rtlCol="0">
            <a:spAutoFit/>
          </a:bodyPr>
          <a:lstStyle/>
          <a:p>
            <a:pPr algn="ctr"/>
            <a:r>
              <a:rPr lang="ca-ES" sz="1100" b="1" dirty="0">
                <a:solidFill>
                  <a:srgbClr val="8A0000"/>
                </a:solidFill>
              </a:rPr>
              <a:t>Evolució de la pandèmia</a:t>
            </a:r>
            <a:endParaRPr lang="ca-ES" sz="1100" b="1" dirty="0">
              <a:solidFill>
                <a:srgbClr val="8A0000"/>
              </a:solidFill>
              <a:latin typeface="Century Gothic" panose="020B0502020202020204" pitchFamily="34" charset="0"/>
            </a:endParaRPr>
          </a:p>
        </p:txBody>
      </p:sp>
      <p:pic>
        <p:nvPicPr>
          <p:cNvPr id="20" name="Imagen 19">
            <a:extLst>
              <a:ext uri="{FF2B5EF4-FFF2-40B4-BE49-F238E27FC236}">
                <a16:creationId xmlns:a16="http://schemas.microsoft.com/office/drawing/2014/main" id="{1FC864B3-2BFE-4D77-A670-E2FB604727D5}"/>
              </a:ext>
            </a:extLst>
          </p:cNvPr>
          <p:cNvPicPr>
            <a:picLocks noChangeAspect="1"/>
          </p:cNvPicPr>
          <p:nvPr/>
        </p:nvPicPr>
        <p:blipFill rotWithShape="1">
          <a:blip r:embed="rId3"/>
          <a:srcRect b="31546"/>
          <a:stretch/>
        </p:blipFill>
        <p:spPr>
          <a:xfrm>
            <a:off x="6083282" y="4617221"/>
            <a:ext cx="661890" cy="696257"/>
          </a:xfrm>
          <a:prstGeom prst="rect">
            <a:avLst/>
          </a:prstGeom>
        </p:spPr>
      </p:pic>
      <p:sp>
        <p:nvSpPr>
          <p:cNvPr id="22" name="1 Llamada rectangular redondeada">
            <a:extLst>
              <a:ext uri="{FF2B5EF4-FFF2-40B4-BE49-F238E27FC236}">
                <a16:creationId xmlns:a16="http://schemas.microsoft.com/office/drawing/2014/main" id="{6A465255-AB17-4735-B49D-B86CD3915E95}"/>
              </a:ext>
            </a:extLst>
          </p:cNvPr>
          <p:cNvSpPr>
            <a:spLocks noChangeArrowheads="1"/>
          </p:cNvSpPr>
          <p:nvPr/>
        </p:nvSpPr>
        <p:spPr bwMode="auto">
          <a:xfrm>
            <a:off x="7203454" y="4770579"/>
            <a:ext cx="2254146" cy="715089"/>
          </a:xfrm>
          <a:prstGeom prst="wedgeRoundRectCallout">
            <a:avLst>
              <a:gd name="adj1" fmla="val -72286"/>
              <a:gd name="adj2" fmla="val -33424"/>
              <a:gd name="adj3" fmla="val 16667"/>
            </a:avLst>
          </a:prstGeom>
          <a:solidFill>
            <a:schemeClr val="bg1"/>
          </a:solidFill>
          <a:ln w="9525">
            <a:solidFill>
              <a:srgbClr val="6B614F"/>
            </a:solidFill>
            <a:miter lim="800000"/>
            <a:headEnd/>
            <a:tailEnd/>
          </a:ln>
        </p:spPr>
        <p:txBody>
          <a:bodyPr wrap="square" lIns="36000" rIns="36000">
            <a:spAutoFit/>
          </a:bodyPr>
          <a:lstStyle/>
          <a:p>
            <a:pPr marL="90488" lvl="1" algn="ctr"/>
            <a:r>
              <a:rPr lang="es-ES" sz="900" i="1" dirty="0">
                <a:solidFill>
                  <a:srgbClr val="8A0000"/>
                </a:solidFill>
                <a:latin typeface="Century Gothic" panose="020B0502020202020204" pitchFamily="34" charset="0"/>
              </a:rPr>
              <a:t>“</a:t>
            </a:r>
            <a:r>
              <a:rPr lang="ca-ES" altLang="es-ES" sz="900" dirty="0">
                <a:solidFill>
                  <a:srgbClr val="8A0000"/>
                </a:solidFill>
              </a:rPr>
              <a:t>En un any hi haurà poc marge de maniobra per revertir el que ha caigut i hem perdut, que en alguns sectors és molt</a:t>
            </a:r>
            <a:r>
              <a:rPr lang="es-ES" sz="900" i="1" dirty="0">
                <a:solidFill>
                  <a:srgbClr val="8A0000"/>
                </a:solidFill>
                <a:latin typeface="Century Gothic" panose="020B0502020202020204" pitchFamily="34" charset="0"/>
              </a:rPr>
              <a:t>”</a:t>
            </a:r>
          </a:p>
        </p:txBody>
      </p:sp>
      <p:sp>
        <p:nvSpPr>
          <p:cNvPr id="28" name="1 Llamada rectangular redondeada">
            <a:extLst>
              <a:ext uri="{FF2B5EF4-FFF2-40B4-BE49-F238E27FC236}">
                <a16:creationId xmlns:a16="http://schemas.microsoft.com/office/drawing/2014/main" id="{B5C86190-1D00-4795-800D-67A31214BCA7}"/>
              </a:ext>
            </a:extLst>
          </p:cNvPr>
          <p:cNvSpPr>
            <a:spLocks noChangeArrowheads="1"/>
          </p:cNvSpPr>
          <p:nvPr/>
        </p:nvSpPr>
        <p:spPr bwMode="auto">
          <a:xfrm>
            <a:off x="5871730" y="3926107"/>
            <a:ext cx="3586988" cy="561856"/>
          </a:xfrm>
          <a:prstGeom prst="wedgeRoundRectCallout">
            <a:avLst>
              <a:gd name="adj1" fmla="val -27037"/>
              <a:gd name="adj2" fmla="val 77242"/>
              <a:gd name="adj3" fmla="val 16667"/>
            </a:avLst>
          </a:prstGeom>
          <a:solidFill>
            <a:schemeClr val="bg1"/>
          </a:solidFill>
          <a:ln w="9525">
            <a:solidFill>
              <a:srgbClr val="6B614F"/>
            </a:solidFill>
            <a:miter lim="800000"/>
            <a:headEnd/>
            <a:tailEnd/>
          </a:ln>
        </p:spPr>
        <p:txBody>
          <a:bodyPr wrap="square" lIns="36000" rIns="36000">
            <a:spAutoFit/>
          </a:bodyPr>
          <a:lstStyle/>
          <a:p>
            <a:pPr marL="90488" lvl="1" algn="ctr"/>
            <a:r>
              <a:rPr lang="es-ES" sz="900" i="1" dirty="0">
                <a:solidFill>
                  <a:srgbClr val="8A0000"/>
                </a:solidFill>
                <a:latin typeface="Century Gothic" panose="020B0502020202020204" pitchFamily="34" charset="0"/>
              </a:rPr>
              <a:t>“</a:t>
            </a:r>
            <a:r>
              <a:rPr lang="ca-ES" altLang="es-ES" sz="900" dirty="0">
                <a:solidFill>
                  <a:srgbClr val="8A0000"/>
                </a:solidFill>
              </a:rPr>
              <a:t>La Covid19 ha afectat moltes empreses i autònoms, sobretot sector turisme i comerç. Aquest darrer important per a moltes empreses de la zona directa o indirectament</a:t>
            </a:r>
            <a:r>
              <a:rPr lang="es-ES" sz="900" i="1" dirty="0">
                <a:solidFill>
                  <a:srgbClr val="8A0000"/>
                </a:solidFill>
                <a:latin typeface="Century Gothic" panose="020B0502020202020204" pitchFamily="34" charset="0"/>
              </a:rPr>
              <a:t>”</a:t>
            </a:r>
          </a:p>
        </p:txBody>
      </p:sp>
      <p:sp>
        <p:nvSpPr>
          <p:cNvPr id="30" name="1 Llamada rectangular redondeada">
            <a:extLst>
              <a:ext uri="{FF2B5EF4-FFF2-40B4-BE49-F238E27FC236}">
                <a16:creationId xmlns:a16="http://schemas.microsoft.com/office/drawing/2014/main" id="{3DB18BAF-E199-4075-B134-820CC95BFD42}"/>
              </a:ext>
            </a:extLst>
          </p:cNvPr>
          <p:cNvSpPr>
            <a:spLocks noChangeArrowheads="1"/>
          </p:cNvSpPr>
          <p:nvPr/>
        </p:nvSpPr>
        <p:spPr bwMode="auto">
          <a:xfrm>
            <a:off x="4116286" y="4566268"/>
            <a:ext cx="1617264" cy="408623"/>
          </a:xfrm>
          <a:prstGeom prst="wedgeRoundRectCallout">
            <a:avLst>
              <a:gd name="adj1" fmla="val 62972"/>
              <a:gd name="adj2" fmla="val -2715"/>
              <a:gd name="adj3" fmla="val 16667"/>
            </a:avLst>
          </a:prstGeom>
          <a:solidFill>
            <a:schemeClr val="bg1"/>
          </a:solidFill>
          <a:ln w="9525">
            <a:solidFill>
              <a:srgbClr val="6B614F"/>
            </a:solidFill>
            <a:miter lim="800000"/>
            <a:headEnd/>
            <a:tailEnd/>
          </a:ln>
        </p:spPr>
        <p:txBody>
          <a:bodyPr wrap="square">
            <a:spAutoFit/>
          </a:bodyPr>
          <a:lstStyle/>
          <a:p>
            <a:pPr marL="90488" lvl="1" algn="ctr"/>
            <a:r>
              <a:rPr lang="es-ES" sz="900" i="1" dirty="0">
                <a:solidFill>
                  <a:srgbClr val="8A0000"/>
                </a:solidFill>
                <a:latin typeface="Century Gothic" panose="020B0502020202020204" pitchFamily="34" charset="0"/>
              </a:rPr>
              <a:t>“</a:t>
            </a:r>
            <a:r>
              <a:rPr lang="ca-ES" altLang="es-ES" sz="900" dirty="0">
                <a:solidFill>
                  <a:srgbClr val="8A0000"/>
                </a:solidFill>
              </a:rPr>
              <a:t>Covid-19 culpable situació actual i futura</a:t>
            </a:r>
            <a:r>
              <a:rPr lang="es-ES" sz="900" i="1" dirty="0">
                <a:solidFill>
                  <a:srgbClr val="8A0000"/>
                </a:solidFill>
                <a:latin typeface="Century Gothic" panose="020B0502020202020204" pitchFamily="34" charset="0"/>
              </a:rPr>
              <a:t>”</a:t>
            </a:r>
          </a:p>
        </p:txBody>
      </p:sp>
      <p:sp>
        <p:nvSpPr>
          <p:cNvPr id="32" name="CuadroTexto 31">
            <a:extLst>
              <a:ext uri="{FF2B5EF4-FFF2-40B4-BE49-F238E27FC236}">
                <a16:creationId xmlns:a16="http://schemas.microsoft.com/office/drawing/2014/main" id="{2DECBE02-92F7-4346-934A-F0F3FE96B7DD}"/>
              </a:ext>
            </a:extLst>
          </p:cNvPr>
          <p:cNvSpPr txBox="1"/>
          <p:nvPr/>
        </p:nvSpPr>
        <p:spPr>
          <a:xfrm>
            <a:off x="5700635" y="5292777"/>
            <a:ext cx="1404257" cy="430887"/>
          </a:xfrm>
          <a:prstGeom prst="rect">
            <a:avLst/>
          </a:prstGeom>
          <a:noFill/>
        </p:spPr>
        <p:txBody>
          <a:bodyPr wrap="square" rtlCol="0">
            <a:spAutoFit/>
          </a:bodyPr>
          <a:lstStyle/>
          <a:p>
            <a:pPr algn="ctr"/>
            <a:r>
              <a:rPr lang="ca-ES" sz="1100" b="1" dirty="0">
                <a:solidFill>
                  <a:srgbClr val="8A0000"/>
                </a:solidFill>
              </a:rPr>
              <a:t>Efectes de la pandèmia</a:t>
            </a:r>
            <a:endParaRPr lang="ca-ES" sz="1100" b="1" dirty="0">
              <a:solidFill>
                <a:srgbClr val="8A0000"/>
              </a:solidFill>
              <a:latin typeface="Century Gothic" panose="020B0502020202020204" pitchFamily="34" charset="0"/>
            </a:endParaRPr>
          </a:p>
        </p:txBody>
      </p:sp>
    </p:spTree>
    <p:extLst>
      <p:ext uri="{BB962C8B-B14F-4D97-AF65-F5344CB8AC3E}">
        <p14:creationId xmlns:p14="http://schemas.microsoft.com/office/powerpoint/2010/main" val="600622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4"/>
          <p:cNvSpPr>
            <a:spLocks noChangeShapeType="1"/>
          </p:cNvSpPr>
          <p:nvPr/>
        </p:nvSpPr>
        <p:spPr bwMode="auto">
          <a:xfrm>
            <a:off x="2216150" y="1268413"/>
            <a:ext cx="0" cy="5329237"/>
          </a:xfrm>
          <a:prstGeom prst="line">
            <a:avLst/>
          </a:prstGeom>
          <a:noFill/>
          <a:ln w="9525">
            <a:solidFill>
              <a:srgbClr val="8A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 name="Rectangle 6"/>
          <p:cNvSpPr>
            <a:spLocks noChangeArrowheads="1"/>
          </p:cNvSpPr>
          <p:nvPr/>
        </p:nvSpPr>
        <p:spPr bwMode="auto">
          <a:xfrm>
            <a:off x="2215959" y="2878685"/>
            <a:ext cx="6048375" cy="239712"/>
          </a:xfrm>
          <a:prstGeom prst="rect">
            <a:avLst/>
          </a:prstGeom>
          <a:solidFill>
            <a:schemeClr val="accent2"/>
          </a:solidFill>
          <a:ln>
            <a:noFill/>
          </a:ln>
          <a:effectLst/>
        </p:spPr>
        <p:txBody>
          <a:bodyPr wrap="none" anchor="ctr"/>
          <a:lstStyle/>
          <a:p>
            <a:pPr algn="ctr" eaLnBrk="1" hangingPunct="1"/>
            <a:endParaRPr lang="es-ES" noProof="1">
              <a:solidFill>
                <a:schemeClr val="bg1"/>
              </a:solidFill>
            </a:endParaRPr>
          </a:p>
        </p:txBody>
      </p:sp>
      <p:sp>
        <p:nvSpPr>
          <p:cNvPr id="12" name="Text Box 11"/>
          <p:cNvSpPr txBox="1">
            <a:spLocks noChangeArrowheads="1"/>
          </p:cNvSpPr>
          <p:nvPr/>
        </p:nvSpPr>
        <p:spPr bwMode="auto">
          <a:xfrm>
            <a:off x="2360613" y="1916113"/>
            <a:ext cx="6337300" cy="1666546"/>
          </a:xfrm>
          <a:prstGeom prst="rect">
            <a:avLst/>
          </a:prstGeom>
          <a:noFill/>
          <a:ln>
            <a:noFill/>
          </a:ln>
          <a:effectLst/>
          <a:extLst>
            <a:ext uri="{909E8E84-426E-40DD-AFC4-6F175D3DCCD1}">
              <a14:hiddenFill xmlns:a14="http://schemas.microsoft.com/office/drawing/2010/main">
                <a:solidFill>
                  <a:schemeClr val="accent1">
                    <a:alpha val="47842"/>
                  </a:schemeClr>
                </a:solidFill>
              </a14:hiddenFill>
            </a:ext>
            <a:ext uri="{91240B29-F687-4F45-9708-019B960494DF}">
              <a14:hiddenLine xmlns:a14="http://schemas.microsoft.com/office/drawing/2010/main" w="9525" algn="ctr">
                <a:solidFill>
                  <a:srgbClr val="E17B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spcBef>
                <a:spcPct val="50000"/>
              </a:spcBef>
            </a:pPr>
            <a:r>
              <a:rPr lang="ca-ES" sz="1400" b="1" dirty="0">
                <a:solidFill>
                  <a:srgbClr val="6B5C4F"/>
                </a:solidFill>
                <a:latin typeface="Century Gothic" pitchFamily="34" charset="0"/>
              </a:rPr>
              <a:t>Aspectes metodològics 				2</a:t>
            </a:r>
          </a:p>
          <a:p>
            <a:pPr>
              <a:lnSpc>
                <a:spcPct val="150000"/>
              </a:lnSpc>
              <a:spcBef>
                <a:spcPct val="50000"/>
              </a:spcBef>
            </a:pPr>
            <a:r>
              <a:rPr lang="ca-ES" sz="1400" b="1" dirty="0">
                <a:solidFill>
                  <a:srgbClr val="6B5C4F"/>
                </a:solidFill>
                <a:latin typeface="Century Gothic" pitchFamily="34" charset="0"/>
              </a:rPr>
              <a:t>Percepcions sobre la zona 				7</a:t>
            </a:r>
          </a:p>
          <a:p>
            <a:pPr>
              <a:lnSpc>
                <a:spcPct val="150000"/>
              </a:lnSpc>
              <a:spcBef>
                <a:spcPct val="50000"/>
              </a:spcBef>
            </a:pPr>
            <a:r>
              <a:rPr lang="ca-ES" sz="1400" b="1" dirty="0">
                <a:solidFill>
                  <a:schemeClr val="bg1"/>
                </a:solidFill>
                <a:latin typeface="Century Gothic" pitchFamily="34" charset="0"/>
              </a:rPr>
              <a:t>Índex de Confiança Empresarial			23</a:t>
            </a:r>
          </a:p>
          <a:p>
            <a:pPr>
              <a:lnSpc>
                <a:spcPct val="150000"/>
              </a:lnSpc>
              <a:spcBef>
                <a:spcPct val="50000"/>
              </a:spcBef>
            </a:pPr>
            <a:r>
              <a:rPr lang="ca-ES" sz="1400" b="1" dirty="0">
                <a:solidFill>
                  <a:srgbClr val="6B5C4F"/>
                </a:solidFill>
                <a:latin typeface="Century Gothic" pitchFamily="34" charset="0"/>
              </a:rPr>
              <a:t>Temes d’Actualitat 					24</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t>12</a:t>
            </a:fld>
            <a:endParaRPr lang="ca-ES"/>
          </a:p>
        </p:txBody>
      </p:sp>
    </p:spTree>
    <p:extLst>
      <p:ext uri="{BB962C8B-B14F-4D97-AF65-F5344CB8AC3E}">
        <p14:creationId xmlns:p14="http://schemas.microsoft.com/office/powerpoint/2010/main" val="111597128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16" name="15 Conector recto"/>
          <p:cNvCxnSpPr>
            <a:cxnSpLocks/>
          </p:cNvCxnSpPr>
          <p:nvPr/>
        </p:nvCxnSpPr>
        <p:spPr>
          <a:xfrm flipV="1">
            <a:off x="2004674" y="3586979"/>
            <a:ext cx="621331" cy="541752"/>
          </a:xfrm>
          <a:prstGeom prst="line">
            <a:avLst/>
          </a:prstGeom>
          <a:ln w="19050">
            <a:solidFill>
              <a:srgbClr val="6B5C4F"/>
            </a:solidFill>
            <a:prstDash val="sysDot"/>
          </a:ln>
        </p:spPr>
        <p:style>
          <a:lnRef idx="1">
            <a:schemeClr val="accent1"/>
          </a:lnRef>
          <a:fillRef idx="0">
            <a:schemeClr val="accent1"/>
          </a:fillRef>
          <a:effectRef idx="0">
            <a:schemeClr val="accent1"/>
          </a:effectRef>
          <a:fontRef idx="minor">
            <a:schemeClr val="tx1"/>
          </a:fontRef>
        </p:style>
      </p:cxnSp>
      <p:cxnSp>
        <p:nvCxnSpPr>
          <p:cNvPr id="17" name="16 Conector recto"/>
          <p:cNvCxnSpPr>
            <a:cxnSpLocks/>
          </p:cNvCxnSpPr>
          <p:nvPr/>
        </p:nvCxnSpPr>
        <p:spPr>
          <a:xfrm>
            <a:off x="2004674" y="4128728"/>
            <a:ext cx="621331" cy="53563"/>
          </a:xfrm>
          <a:prstGeom prst="line">
            <a:avLst/>
          </a:prstGeom>
          <a:ln w="19050">
            <a:solidFill>
              <a:srgbClr val="002060"/>
            </a:solidFill>
            <a:prstDash val="sysDot"/>
          </a:ln>
        </p:spPr>
        <p:style>
          <a:lnRef idx="1">
            <a:schemeClr val="accent1"/>
          </a:lnRef>
          <a:fillRef idx="0">
            <a:schemeClr val="accent1"/>
          </a:fillRef>
          <a:effectRef idx="0">
            <a:schemeClr val="accent1"/>
          </a:effectRef>
          <a:fontRef idx="minor">
            <a:schemeClr val="tx1"/>
          </a:fontRef>
        </p:style>
      </p:cxnSp>
      <p:cxnSp>
        <p:nvCxnSpPr>
          <p:cNvPr id="4" name="3 Conector recto"/>
          <p:cNvCxnSpPr>
            <a:cxnSpLocks/>
          </p:cNvCxnSpPr>
          <p:nvPr/>
        </p:nvCxnSpPr>
        <p:spPr>
          <a:xfrm flipV="1">
            <a:off x="2004674" y="3887268"/>
            <a:ext cx="621331" cy="241462"/>
          </a:xfrm>
          <a:prstGeom prst="line">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cxnSp>
      <p:graphicFrame>
        <p:nvGraphicFramePr>
          <p:cNvPr id="11" name="10 Gráfico"/>
          <p:cNvGraphicFramePr/>
          <p:nvPr>
            <p:extLst>
              <p:ext uri="{D42A27DB-BD31-4B8C-83A1-F6EECF244321}">
                <p14:modId xmlns:p14="http://schemas.microsoft.com/office/powerpoint/2010/main" val="1091425690"/>
              </p:ext>
            </p:extLst>
          </p:nvPr>
        </p:nvGraphicFramePr>
        <p:xfrm>
          <a:off x="327636" y="2006613"/>
          <a:ext cx="9471457" cy="4706668"/>
        </p:xfrm>
        <a:graphic>
          <a:graphicData uri="http://schemas.openxmlformats.org/drawingml/2006/chart">
            <c:chart xmlns:c="http://schemas.openxmlformats.org/drawingml/2006/chart" xmlns:r="http://schemas.openxmlformats.org/officeDocument/2006/relationships" r:id="rId3"/>
          </a:graphicData>
        </a:graphic>
      </p:graphicFrame>
      <p:sp>
        <p:nvSpPr>
          <p:cNvPr id="28"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800" b="1" dirty="0">
                <a:solidFill>
                  <a:srgbClr val="6B5C4F"/>
                </a:solidFill>
                <a:latin typeface="Century Gothic" pitchFamily="34" charset="0"/>
              </a:rPr>
              <a:t>Índex de Confiança Empresarial </a:t>
            </a:r>
            <a:r>
              <a:rPr lang="ca-ES" altLang="es-ES" sz="1800" b="1" baseline="30000" dirty="0">
                <a:solidFill>
                  <a:srgbClr val="6B5C4F"/>
                </a:solidFill>
                <a:latin typeface="Century Gothic" pitchFamily="34" charset="0"/>
              </a:rPr>
              <a:t>(1)</a:t>
            </a:r>
          </a:p>
        </p:txBody>
      </p:sp>
      <p:sp>
        <p:nvSpPr>
          <p:cNvPr id="13"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Índex de Confiança Empresarial ►</a:t>
            </a:r>
          </a:p>
        </p:txBody>
      </p:sp>
      <p:sp>
        <p:nvSpPr>
          <p:cNvPr id="14" name="Rectangle 28"/>
          <p:cNvSpPr>
            <a:spLocks noChangeArrowheads="1"/>
          </p:cNvSpPr>
          <p:nvPr/>
        </p:nvSpPr>
        <p:spPr bwMode="auto">
          <a:xfrm>
            <a:off x="327637" y="1318656"/>
            <a:ext cx="9160850"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L’ICE augmenta 16 punts respecte la darrera onada per l’increment tant de l’índex d’expectatives com de l’empenta de l’índex de situació.</a:t>
            </a:r>
          </a:p>
        </p:txBody>
      </p:sp>
      <p:sp>
        <p:nvSpPr>
          <p:cNvPr id="15" name="Rectangle 28"/>
          <p:cNvSpPr>
            <a:spLocks noChangeArrowheads="1"/>
          </p:cNvSpPr>
          <p:nvPr/>
        </p:nvSpPr>
        <p:spPr bwMode="auto">
          <a:xfrm>
            <a:off x="327637" y="5882285"/>
            <a:ext cx="8964409"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marL="228600" indent="-228600" algn="just">
              <a:buAutoNum type="arabicParenBoth"/>
            </a:pPr>
            <a:r>
              <a:rPr lang="ca-ES" altLang="es-ES" sz="1000" dirty="0">
                <a:solidFill>
                  <a:srgbClr val="8A0000"/>
                </a:solidFill>
              </a:rPr>
              <a:t>l’índex de Confiança Empresarial està calculat segons la metodologia establerta pel Consell de Cambres</a:t>
            </a:r>
            <a:r>
              <a:rPr lang="ca-ES" altLang="es-ES" baseline="30000" dirty="0">
                <a:solidFill>
                  <a:srgbClr val="8A0000"/>
                </a:solidFill>
              </a:rPr>
              <a:t>. </a:t>
            </a:r>
            <a:r>
              <a:rPr lang="ca-ES" altLang="es-ES" dirty="0">
                <a:solidFill>
                  <a:srgbClr val="8A0000"/>
                </a:solidFill>
              </a:rPr>
              <a:t> L’ICE es la </a:t>
            </a:r>
            <a:r>
              <a:rPr lang="ca-ES" altLang="es-ES" b="1" dirty="0">
                <a:solidFill>
                  <a:srgbClr val="8A0000"/>
                </a:solidFill>
              </a:rPr>
              <a:t>mitjana de la Situació i les Expectatives</a:t>
            </a:r>
            <a:r>
              <a:rPr lang="ca-ES" altLang="es-ES" dirty="0">
                <a:solidFill>
                  <a:srgbClr val="8A0000"/>
                </a:solidFill>
              </a:rPr>
              <a:t>. Ambdós indicadors parcials es calculen a partir de les mitjanes de les diferències entre els valors positius i negatius de la xifra de negoci, nombre de treballadors i inversió. (Veure diapositiva següent)</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t>13</a:t>
            </a:fld>
            <a:endParaRPr lang="ca-ES"/>
          </a:p>
        </p:txBody>
      </p:sp>
      <p:sp>
        <p:nvSpPr>
          <p:cNvPr id="12" name="12 CuadroTexto">
            <a:extLst>
              <a:ext uri="{FF2B5EF4-FFF2-40B4-BE49-F238E27FC236}">
                <a16:creationId xmlns:a16="http://schemas.microsoft.com/office/drawing/2014/main" id="{488C4D36-5587-4EC1-9C72-D9BC4C4A883F}"/>
              </a:ext>
            </a:extLst>
          </p:cNvPr>
          <p:cNvSpPr txBox="1"/>
          <p:nvPr/>
        </p:nvSpPr>
        <p:spPr>
          <a:xfrm>
            <a:off x="327635" y="6423496"/>
            <a:ext cx="5901287" cy="230832"/>
          </a:xfrm>
          <a:prstGeom prst="rect">
            <a:avLst/>
          </a:prstGeom>
          <a:noFill/>
        </p:spPr>
        <p:txBody>
          <a:bodyPr wrap="square" rtlCol="0">
            <a:spAutoFit/>
          </a:bodyPr>
          <a:lstStyle/>
          <a:p>
            <a:pPr fontAlgn="base">
              <a:spcBef>
                <a:spcPct val="0"/>
              </a:spcBef>
              <a:spcAft>
                <a:spcPct val="0"/>
              </a:spcAft>
            </a:pPr>
            <a:r>
              <a:rPr lang="ca-ES" sz="900">
                <a:solidFill>
                  <a:prstClr val="white">
                    <a:lumMod val="50000"/>
                  </a:prstClr>
                </a:solidFill>
              </a:rPr>
              <a:t>*Nota: el Treball de Camp de la 1a onada de 2020 es va realitzar entre el 4 i el 28 de març.</a:t>
            </a:r>
          </a:p>
        </p:txBody>
      </p:sp>
    </p:spTree>
    <p:extLst>
      <p:ext uri="{BB962C8B-B14F-4D97-AF65-F5344CB8AC3E}">
        <p14:creationId xmlns:p14="http://schemas.microsoft.com/office/powerpoint/2010/main" val="1311524382"/>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1" name="10 Gráfico"/>
          <p:cNvGraphicFramePr/>
          <p:nvPr>
            <p:extLst>
              <p:ext uri="{D42A27DB-BD31-4B8C-83A1-F6EECF244321}">
                <p14:modId xmlns:p14="http://schemas.microsoft.com/office/powerpoint/2010/main" val="702300239"/>
              </p:ext>
            </p:extLst>
          </p:nvPr>
        </p:nvGraphicFramePr>
        <p:xfrm>
          <a:off x="327636" y="2006613"/>
          <a:ext cx="9471457" cy="4706668"/>
        </p:xfrm>
        <a:graphic>
          <a:graphicData uri="http://schemas.openxmlformats.org/drawingml/2006/chart">
            <c:chart xmlns:c="http://schemas.openxmlformats.org/drawingml/2006/chart" xmlns:r="http://schemas.openxmlformats.org/officeDocument/2006/relationships" r:id="rId3"/>
          </a:graphicData>
        </a:graphic>
      </p:graphicFrame>
      <p:cxnSp>
        <p:nvCxnSpPr>
          <p:cNvPr id="16" name="15 Conector recto"/>
          <p:cNvCxnSpPr>
            <a:cxnSpLocks/>
          </p:cNvCxnSpPr>
          <p:nvPr/>
        </p:nvCxnSpPr>
        <p:spPr>
          <a:xfrm flipV="1">
            <a:off x="1090277" y="3604401"/>
            <a:ext cx="621331" cy="541752"/>
          </a:xfrm>
          <a:prstGeom prst="line">
            <a:avLst/>
          </a:prstGeom>
          <a:ln w="19050">
            <a:solidFill>
              <a:srgbClr val="6B5C4F"/>
            </a:solidFill>
            <a:prstDash val="sysDot"/>
          </a:ln>
        </p:spPr>
        <p:style>
          <a:lnRef idx="1">
            <a:schemeClr val="accent1"/>
          </a:lnRef>
          <a:fillRef idx="0">
            <a:schemeClr val="accent1"/>
          </a:fillRef>
          <a:effectRef idx="0">
            <a:schemeClr val="accent1"/>
          </a:effectRef>
          <a:fontRef idx="minor">
            <a:schemeClr val="tx1"/>
          </a:fontRef>
        </p:style>
      </p:cxnSp>
      <p:cxnSp>
        <p:nvCxnSpPr>
          <p:cNvPr id="17" name="16 Conector recto"/>
          <p:cNvCxnSpPr>
            <a:cxnSpLocks/>
          </p:cNvCxnSpPr>
          <p:nvPr/>
        </p:nvCxnSpPr>
        <p:spPr>
          <a:xfrm>
            <a:off x="1090277" y="4146150"/>
            <a:ext cx="621331" cy="53563"/>
          </a:xfrm>
          <a:prstGeom prst="line">
            <a:avLst/>
          </a:prstGeom>
          <a:ln w="19050">
            <a:solidFill>
              <a:srgbClr val="002060"/>
            </a:solidFill>
            <a:prstDash val="sysDot"/>
          </a:ln>
        </p:spPr>
        <p:style>
          <a:lnRef idx="1">
            <a:schemeClr val="accent1"/>
          </a:lnRef>
          <a:fillRef idx="0">
            <a:schemeClr val="accent1"/>
          </a:fillRef>
          <a:effectRef idx="0">
            <a:schemeClr val="accent1"/>
          </a:effectRef>
          <a:fontRef idx="minor">
            <a:schemeClr val="tx1"/>
          </a:fontRef>
        </p:style>
      </p:cxnSp>
      <p:sp>
        <p:nvSpPr>
          <p:cNvPr id="28"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800" b="1" dirty="0">
                <a:solidFill>
                  <a:srgbClr val="6B5C4F"/>
                </a:solidFill>
                <a:latin typeface="Century Gothic" pitchFamily="34" charset="0"/>
              </a:rPr>
              <a:t>Índex de Confiança Empresarial</a:t>
            </a:r>
          </a:p>
        </p:txBody>
      </p:sp>
      <p:sp>
        <p:nvSpPr>
          <p:cNvPr id="13"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Índex de Confiança Empresarial ►</a:t>
            </a:r>
          </a:p>
        </p:txBody>
      </p:sp>
      <p:sp>
        <p:nvSpPr>
          <p:cNvPr id="15" name="Rectangle 28"/>
          <p:cNvSpPr>
            <a:spLocks noChangeArrowheads="1"/>
          </p:cNvSpPr>
          <p:nvPr/>
        </p:nvSpPr>
        <p:spPr bwMode="auto">
          <a:xfrm>
            <a:off x="327637" y="5882285"/>
            <a:ext cx="6168957" cy="55399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r>
              <a:rPr lang="ca-ES" altLang="es-ES" dirty="0">
                <a:solidFill>
                  <a:srgbClr val="8A0000"/>
                </a:solidFill>
              </a:rPr>
              <a:t>(1) L’ICE es la </a:t>
            </a:r>
            <a:r>
              <a:rPr lang="ca-ES" altLang="es-ES" b="1" dirty="0">
                <a:solidFill>
                  <a:srgbClr val="8A0000"/>
                </a:solidFill>
              </a:rPr>
              <a:t>mitjana de la Situació i les Expectatives</a:t>
            </a:r>
            <a:r>
              <a:rPr lang="ca-ES" altLang="es-ES" dirty="0">
                <a:solidFill>
                  <a:srgbClr val="8A0000"/>
                </a:solidFill>
              </a:rPr>
              <a:t>. Ambdós indicadors parcials es calculen a partir de les mitjanes de les diferències entre els valors positius i negatius de la xifra de negoci, nombre de treballadors i inversió. (Veure diapositiva següent)</a:t>
            </a:r>
          </a:p>
        </p:txBody>
      </p:sp>
      <p:cxnSp>
        <p:nvCxnSpPr>
          <p:cNvPr id="4" name="3 Conector recto"/>
          <p:cNvCxnSpPr>
            <a:cxnSpLocks/>
          </p:cNvCxnSpPr>
          <p:nvPr/>
        </p:nvCxnSpPr>
        <p:spPr>
          <a:xfrm flipV="1">
            <a:off x="1090277" y="3904690"/>
            <a:ext cx="621331" cy="241462"/>
          </a:xfrm>
          <a:prstGeom prst="line">
            <a:avLst/>
          </a:prstGeom>
          <a:ln w="19050">
            <a:solidFill>
              <a:srgbClr val="FF6600"/>
            </a:solidFill>
            <a:prstDash val="sysDot"/>
          </a:ln>
        </p:spPr>
        <p:style>
          <a:lnRef idx="1">
            <a:schemeClr val="accent1"/>
          </a:lnRef>
          <a:fillRef idx="0">
            <a:schemeClr val="accent1"/>
          </a:fillRef>
          <a:effectRef idx="0">
            <a:schemeClr val="accent1"/>
          </a:effectRef>
          <a:fontRef idx="minor">
            <a:schemeClr val="tx1"/>
          </a:fontRef>
        </p:style>
      </p:cxnSp>
      <p:sp>
        <p:nvSpPr>
          <p:cNvPr id="3" name="Marcador de número de diapositiva 2"/>
          <p:cNvSpPr>
            <a:spLocks noGrp="1"/>
          </p:cNvSpPr>
          <p:nvPr>
            <p:ph type="sldNum" sz="quarter" idx="4"/>
          </p:nvPr>
        </p:nvSpPr>
        <p:spPr/>
        <p:txBody>
          <a:bodyPr/>
          <a:lstStyle/>
          <a:p>
            <a:fld id="{79B00DB0-4C43-45CD-A043-B77402D452F6}" type="slidenum">
              <a:rPr lang="ca-ES" smtClean="0"/>
              <a:t>14</a:t>
            </a:fld>
            <a:endParaRPr lang="ca-ES"/>
          </a:p>
        </p:txBody>
      </p:sp>
      <p:sp>
        <p:nvSpPr>
          <p:cNvPr id="12" name="12 CuadroTexto">
            <a:extLst>
              <a:ext uri="{FF2B5EF4-FFF2-40B4-BE49-F238E27FC236}">
                <a16:creationId xmlns:a16="http://schemas.microsoft.com/office/drawing/2014/main" id="{488C4D36-5587-4EC1-9C72-D9BC4C4A883F}"/>
              </a:ext>
            </a:extLst>
          </p:cNvPr>
          <p:cNvSpPr txBox="1"/>
          <p:nvPr/>
        </p:nvSpPr>
        <p:spPr>
          <a:xfrm>
            <a:off x="327635" y="6423496"/>
            <a:ext cx="5901287" cy="230832"/>
          </a:xfrm>
          <a:prstGeom prst="rect">
            <a:avLst/>
          </a:prstGeom>
          <a:noFill/>
        </p:spPr>
        <p:txBody>
          <a:bodyPr wrap="square" rtlCol="0">
            <a:spAutoFit/>
          </a:bodyPr>
          <a:lstStyle/>
          <a:p>
            <a:pPr fontAlgn="base">
              <a:spcBef>
                <a:spcPct val="0"/>
              </a:spcBef>
              <a:spcAft>
                <a:spcPct val="0"/>
              </a:spcAft>
            </a:pPr>
            <a:r>
              <a:rPr lang="ca-ES" sz="900">
                <a:solidFill>
                  <a:prstClr val="white">
                    <a:lumMod val="50000"/>
                  </a:prstClr>
                </a:solidFill>
              </a:rPr>
              <a:t>*Nota: el Treball de Camp de la 1a onada de 2020 es va realitzar entre el 4 i el 28 de març.</a:t>
            </a:r>
          </a:p>
        </p:txBody>
      </p:sp>
    </p:spTree>
    <p:extLst>
      <p:ext uri="{BB962C8B-B14F-4D97-AF65-F5344CB8AC3E}">
        <p14:creationId xmlns:p14="http://schemas.microsoft.com/office/powerpoint/2010/main" val="60135555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 name="Rectangle 4"/>
          <p:cNvSpPr>
            <a:spLocks noChangeArrowheads="1"/>
          </p:cNvSpPr>
          <p:nvPr/>
        </p:nvSpPr>
        <p:spPr bwMode="auto">
          <a:xfrm>
            <a:off x="720000" y="576000"/>
            <a:ext cx="885993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800" b="1" dirty="0">
                <a:solidFill>
                  <a:srgbClr val="6B5C4F"/>
                </a:solidFill>
                <a:latin typeface="Century Gothic" pitchFamily="34" charset="0"/>
              </a:rPr>
              <a:t>Situació i Expectatives de la 27a Onada (3r Trimestre de 2020)</a:t>
            </a:r>
          </a:p>
        </p:txBody>
      </p:sp>
      <p:sp>
        <p:nvSpPr>
          <p:cNvPr id="35" name="34 CuadroTexto"/>
          <p:cNvSpPr txBox="1"/>
          <p:nvPr/>
        </p:nvSpPr>
        <p:spPr>
          <a:xfrm>
            <a:off x="262791" y="1063354"/>
            <a:ext cx="5137884" cy="307777"/>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	SITUACIÓ (comparació amb el trimestre anterior)</a:t>
            </a:r>
            <a:endParaRPr lang="ca-ES" sz="1400" b="1" dirty="0">
              <a:solidFill>
                <a:srgbClr val="725C4F"/>
              </a:solidFill>
            </a:endParaRPr>
          </a:p>
        </p:txBody>
      </p:sp>
      <p:sp>
        <p:nvSpPr>
          <p:cNvPr id="36" name="35 CuadroTexto"/>
          <p:cNvSpPr txBox="1"/>
          <p:nvPr/>
        </p:nvSpPr>
        <p:spPr>
          <a:xfrm>
            <a:off x="262791" y="3827944"/>
            <a:ext cx="4282222" cy="307777"/>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	EXPECTATIVES (previsió del proper trimestre)</a:t>
            </a:r>
            <a:endParaRPr lang="ca-ES" sz="1400" b="1" dirty="0">
              <a:solidFill>
                <a:srgbClr val="725C4F"/>
              </a:solidFill>
            </a:endParaRPr>
          </a:p>
        </p:txBody>
      </p:sp>
      <p:graphicFrame>
        <p:nvGraphicFramePr>
          <p:cNvPr id="14" name="13 Tabla"/>
          <p:cNvGraphicFramePr>
            <a:graphicFrameLocks noGrp="1"/>
          </p:cNvGraphicFramePr>
          <p:nvPr>
            <p:extLst>
              <p:ext uri="{D42A27DB-BD31-4B8C-83A1-F6EECF244321}">
                <p14:modId xmlns:p14="http://schemas.microsoft.com/office/powerpoint/2010/main" val="404602209"/>
              </p:ext>
            </p:extLst>
          </p:nvPr>
        </p:nvGraphicFramePr>
        <p:xfrm>
          <a:off x="524092" y="1372854"/>
          <a:ext cx="5741600" cy="2060685"/>
        </p:xfrm>
        <a:graphic>
          <a:graphicData uri="http://schemas.openxmlformats.org/drawingml/2006/table">
            <a:tbl>
              <a:tblPr/>
              <a:tblGrid>
                <a:gridCol w="1930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3200">
                  <a:extLst>
                    <a:ext uri="{9D8B030D-6E8A-4147-A177-3AD203B41FA5}">
                      <a16:colId xmlns:a16="http://schemas.microsoft.com/office/drawing/2014/main" val="20005"/>
                    </a:ext>
                  </a:extLst>
                </a:gridCol>
              </a:tblGrid>
              <a:tr h="333375">
                <a:tc rowSpan="2">
                  <a:txBody>
                    <a:bodyPr/>
                    <a:lstStyle/>
                    <a:p>
                      <a:pPr algn="l" fontAlgn="ctr"/>
                      <a:r>
                        <a:rPr lang="ca-ES" sz="900" b="0" i="0" u="none" strike="noStrike" noProof="0" dirty="0">
                          <a:solidFill>
                            <a:srgbClr val="FFFFFF"/>
                          </a:solidFill>
                          <a:effectLst/>
                          <a:latin typeface="Arial"/>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Ha Augmentat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a:solidFill>
                            <a:srgbClr val="000000"/>
                          </a:solidFill>
                          <a:effectLst/>
                          <a:latin typeface="Century Gothic"/>
                        </a:rPr>
                        <a:t>Segueix Igual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a:solidFill>
                            <a:srgbClr val="000000"/>
                          </a:solidFill>
                          <a:effectLst/>
                          <a:latin typeface="Century Gothic"/>
                        </a:rPr>
                        <a:t>Ha disminuït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err="1">
                          <a:solidFill>
                            <a:srgbClr val="000000"/>
                          </a:solidFill>
                          <a:effectLst/>
                          <a:latin typeface="Century Gothic"/>
                        </a:rPr>
                        <a:t>Ns</a:t>
                      </a:r>
                      <a:r>
                        <a:rPr lang="ca-ES" sz="800" b="1" i="0" u="none" strike="noStrike" noProof="0" dirty="0">
                          <a:solidFill>
                            <a:srgbClr val="000000"/>
                          </a:solidFill>
                          <a:effectLst/>
                          <a:latin typeface="Century Gothic"/>
                        </a:rPr>
                        <a:t>/</a:t>
                      </a:r>
                      <a:r>
                        <a:rPr lang="ca-ES" sz="800" b="1" i="0" u="none" strike="noStrike" noProof="0" dirty="0" err="1">
                          <a:solidFill>
                            <a:srgbClr val="000000"/>
                          </a:solidFill>
                          <a:effectLst/>
                          <a:latin typeface="Century Gothic"/>
                        </a:rPr>
                        <a:t>Nc</a:t>
                      </a:r>
                      <a:endParaRPr lang="ca-ES" sz="800" b="1" i="0" u="none" strike="noStrike" noProof="0" dirty="0">
                        <a:solidFill>
                          <a:srgbClr val="000000"/>
                        </a:solidFill>
                        <a:effectLst/>
                        <a:latin typeface="Century Gothic"/>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rowSpan="2">
                  <a:txBody>
                    <a:bodyPr/>
                    <a:lstStyle/>
                    <a:p>
                      <a:pPr algn="ctr" fontAlgn="ctr"/>
                      <a:r>
                        <a:rPr lang="ca-ES" sz="800" b="1" i="0" u="none" strike="noStrike" kern="1200" noProof="0" dirty="0">
                          <a:solidFill>
                            <a:srgbClr val="000000"/>
                          </a:solidFill>
                          <a:effectLst/>
                          <a:latin typeface="Century Gothic"/>
                          <a:ea typeface="+mn-ea"/>
                          <a:cs typeface="+mn-cs"/>
                        </a:rPr>
                        <a:t>DIFERÈNCIES </a:t>
                      </a:r>
                    </a:p>
                    <a:p>
                      <a:pPr algn="ctr" fontAlgn="ctr"/>
                      <a:r>
                        <a:rPr lang="ca-ES" sz="800" b="1" i="0" u="none" strike="noStrike" kern="1200" noProof="0" dirty="0">
                          <a:solidFill>
                            <a:srgbClr val="000000"/>
                          </a:solidFill>
                          <a:effectLst/>
                          <a:latin typeface="Century Gothic"/>
                          <a:ea typeface="+mn-ea"/>
                          <a:cs typeface="+mn-cs"/>
                        </a:rPr>
                        <a:t>entre “Ha augmentat” i “Ha disminuït</a:t>
                      </a:r>
                      <a:r>
                        <a:rPr lang="ca-ES" sz="800" b="1" i="0" u="none" strike="noStrike" noProof="0" dirty="0">
                          <a:solidFill>
                            <a:srgbClr val="000000"/>
                          </a:solidFill>
                          <a:effectLst/>
                          <a:latin typeface="Century Gothic"/>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0"/>
                  </a:ext>
                </a:extLst>
              </a:tr>
              <a:tr h="200025">
                <a:tc vMerge="1">
                  <a:txBody>
                    <a:bodyPr/>
                    <a:lstStyle/>
                    <a:p>
                      <a:endParaRPr lang="es-ES"/>
                    </a:p>
                  </a:txBody>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vMerge="1">
                  <a:txBody>
                    <a:bodyPr/>
                    <a:lstStyle/>
                    <a:p>
                      <a:pPr algn="ctr" fontAlgn="ctr"/>
                      <a:endParaRPr lang="es-ES" sz="800" b="1" i="0" u="none" strike="noStrike" dirty="0">
                        <a:solidFill>
                          <a:srgbClr val="000000"/>
                        </a:solidFill>
                        <a:effectLst/>
                        <a:latin typeface="Century Gothic"/>
                      </a:endParaRPr>
                    </a:p>
                  </a:txBody>
                  <a:tcPr marL="9525" marR="9525" marT="9525" marB="0" anchor="ctr">
                    <a:lnL>
                      <a:noFill/>
                    </a:lnL>
                    <a:lnR>
                      <a:noFill/>
                    </a:lnR>
                    <a:lnT>
                      <a:noFill/>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1"/>
                  </a:ext>
                </a:extLst>
              </a:tr>
              <a:tr h="288000">
                <a:tc>
                  <a:txBody>
                    <a:bodyPr/>
                    <a:lstStyle/>
                    <a:p>
                      <a:pPr algn="r" fontAlgn="ctr"/>
                      <a:r>
                        <a:rPr lang="ca-ES" sz="800" b="1" i="0" u="none" strike="noStrike" noProof="0" dirty="0">
                          <a:solidFill>
                            <a:srgbClr val="000000"/>
                          </a:solidFill>
                          <a:effectLst/>
                          <a:latin typeface="Century Gothic"/>
                        </a:rPr>
                        <a:t>LA XIFRA DE NEGOCI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39,2%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33,3%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25,5%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13,7%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88000">
                <a:tc>
                  <a:txBody>
                    <a:bodyPr/>
                    <a:lstStyle/>
                    <a:p>
                      <a:pPr algn="r" fontAlgn="ctr"/>
                      <a:r>
                        <a:rPr lang="ca-ES" sz="800" b="1" i="0" u="none" strike="noStrike" noProof="0" dirty="0">
                          <a:solidFill>
                            <a:srgbClr val="000000"/>
                          </a:solidFill>
                          <a:effectLst/>
                          <a:latin typeface="Century Gothic"/>
                        </a:rPr>
                        <a:t>NOMBRE DE TREBALLADORS AMB CONTRACTE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13,7%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76,5%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5,9%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8000">
                <a:tc>
                  <a:txBody>
                    <a:bodyPr/>
                    <a:lstStyle/>
                    <a:p>
                      <a:pPr algn="r" fontAlgn="ctr"/>
                      <a:r>
                        <a:rPr lang="ca-ES" sz="800" b="0" i="0" u="none" strike="noStrike" noProof="0" dirty="0">
                          <a:solidFill>
                            <a:srgbClr val="000000"/>
                          </a:solidFill>
                          <a:effectLst/>
                          <a:latin typeface="Century Gothic"/>
                        </a:rPr>
                        <a:t>ELS PREUS DE VENDA </a:t>
                      </a:r>
                    </a:p>
                    <a:p>
                      <a:pPr algn="r" fontAlgn="ctr"/>
                      <a:r>
                        <a:rPr lang="ca-ES" sz="800" b="0" i="0" u="none" strike="noStrike" noProof="0" dirty="0" err="1">
                          <a:solidFill>
                            <a:srgbClr val="000000"/>
                          </a:solidFill>
                          <a:effectLst/>
                          <a:latin typeface="Century Gothic"/>
                        </a:rPr>
                        <a:t>vs</a:t>
                      </a:r>
                      <a:r>
                        <a:rPr lang="ca-ES" sz="800" b="0"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76,5%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19,6%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88000">
                <a:tc>
                  <a:txBody>
                    <a:bodyPr/>
                    <a:lstStyle/>
                    <a:p>
                      <a:pPr algn="r" fontAlgn="ctr"/>
                      <a:r>
                        <a:rPr lang="ca-ES" sz="800" b="1" i="0" u="none" strike="noStrike" noProof="0" dirty="0">
                          <a:solidFill>
                            <a:srgbClr val="000000"/>
                          </a:solidFill>
                          <a:effectLst/>
                          <a:latin typeface="Century Gothic"/>
                        </a:rPr>
                        <a:t>LA INVERSIÓ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19,6%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58,8%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88000">
                <a:tc>
                  <a:txBody>
                    <a:bodyPr/>
                    <a:lstStyle/>
                    <a:p>
                      <a:pPr algn="r" fontAlgn="ctr"/>
                      <a:r>
                        <a:rPr lang="ca-ES" sz="800" b="0" i="0" u="none" strike="noStrike" noProof="0" dirty="0">
                          <a:solidFill>
                            <a:srgbClr val="000000"/>
                          </a:solidFill>
                          <a:effectLst/>
                          <a:latin typeface="Century Gothic"/>
                        </a:rPr>
                        <a:t>LES EXPORTACIONS </a:t>
                      </a:r>
                    </a:p>
                    <a:p>
                      <a:pPr algn="r" fontAlgn="ctr"/>
                      <a:r>
                        <a:rPr lang="ca-ES" sz="800" b="0" i="0" u="none" strike="noStrike" noProof="0" dirty="0" err="1">
                          <a:solidFill>
                            <a:srgbClr val="000000"/>
                          </a:solidFill>
                          <a:effectLst/>
                          <a:latin typeface="Century Gothic"/>
                        </a:rPr>
                        <a:t>vs</a:t>
                      </a:r>
                      <a:r>
                        <a:rPr lang="ca-ES" sz="800" b="0"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43,1%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29,4%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081583277"/>
              </p:ext>
            </p:extLst>
          </p:nvPr>
        </p:nvGraphicFramePr>
        <p:xfrm>
          <a:off x="524092" y="4135721"/>
          <a:ext cx="5740400" cy="2062110"/>
        </p:xfrm>
        <a:graphic>
          <a:graphicData uri="http://schemas.openxmlformats.org/drawingml/2006/table">
            <a:tbl>
              <a:tblPr/>
              <a:tblGrid>
                <a:gridCol w="1930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334800">
                <a:tc rowSpan="2">
                  <a:txBody>
                    <a:bodyPr/>
                    <a:lstStyle/>
                    <a:p>
                      <a:pPr algn="l" fontAlgn="ctr"/>
                      <a:r>
                        <a:rPr lang="ca-ES" sz="900" b="0" i="0" u="none" strike="noStrike" noProof="0" dirty="0">
                          <a:solidFill>
                            <a:srgbClr val="FFFFFF"/>
                          </a:solidFill>
                          <a:effectLst/>
                          <a:latin typeface="Arial"/>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Augmentarà</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Seguirà Igual</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Disminuirà</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dirty="0" err="1">
                          <a:solidFill>
                            <a:srgbClr val="000000"/>
                          </a:solidFill>
                          <a:effectLst/>
                          <a:latin typeface="Century Gothic"/>
                        </a:rPr>
                        <a:t>Ns</a:t>
                      </a:r>
                      <a:r>
                        <a:rPr lang="ca-ES" sz="800" b="1" i="0" u="none" strike="noStrike" noProof="0" dirty="0">
                          <a:solidFill>
                            <a:srgbClr val="000000"/>
                          </a:solidFill>
                          <a:effectLst/>
                          <a:latin typeface="Century Gothic"/>
                        </a:rPr>
                        <a:t>/</a:t>
                      </a:r>
                      <a:r>
                        <a:rPr lang="ca-ES" sz="800" b="1" i="0" u="none" strike="noStrike" noProof="0" dirty="0" err="1">
                          <a:solidFill>
                            <a:srgbClr val="000000"/>
                          </a:solidFill>
                          <a:effectLst/>
                          <a:latin typeface="Century Gothic"/>
                        </a:rPr>
                        <a:t>Nc</a:t>
                      </a:r>
                      <a:endParaRPr lang="ca-ES" sz="800" b="1" i="0" u="none" strike="noStrike" noProof="0" dirty="0">
                        <a:solidFill>
                          <a:srgbClr val="000000"/>
                        </a:solidFill>
                        <a:effectLst/>
                        <a:latin typeface="Century Gothic"/>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rowSpan="2">
                  <a:txBody>
                    <a:bodyPr/>
                    <a:lstStyle/>
                    <a:p>
                      <a:pPr algn="ctr" fontAlgn="ctr"/>
                      <a:r>
                        <a:rPr lang="ca-ES" sz="800" b="1" i="0" u="none" strike="noStrike" noProof="0" dirty="0">
                          <a:solidFill>
                            <a:srgbClr val="000000"/>
                          </a:solidFill>
                          <a:effectLst/>
                          <a:latin typeface="Century Gothic"/>
                        </a:rPr>
                        <a:t>DIFERÈNCIES entre “Augmentarà” i “Disminuirà”</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200025">
                <a:tc vMerge="1">
                  <a:txBody>
                    <a:bodyPr/>
                    <a:lstStyle/>
                    <a:p>
                      <a:endParaRPr lang="es-ES"/>
                    </a:p>
                  </a:txBody>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vMerge="1">
                  <a:txBody>
                    <a:bodyPr/>
                    <a:lstStyle/>
                    <a:p>
                      <a:pPr algn="ctr" fontAlgn="ctr"/>
                      <a:endParaRPr lang="es-ES" sz="800" b="1" i="0" u="none" strike="noStrike" dirty="0">
                        <a:solidFill>
                          <a:srgbClr val="000000"/>
                        </a:solidFill>
                        <a:effectLst/>
                        <a:latin typeface="Century Gothic"/>
                      </a:endParaRPr>
                    </a:p>
                  </a:txBody>
                  <a:tcPr marL="9525" marR="9525" marT="9525" marB="0" anchor="ctr">
                    <a:lnL>
                      <a:noFill/>
                    </a:lnL>
                    <a:lnR>
                      <a:noFill/>
                    </a:lnR>
                    <a:lnT>
                      <a:noFill/>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1"/>
                  </a:ext>
                </a:extLst>
              </a:tr>
              <a:tr h="288000">
                <a:tc>
                  <a:txBody>
                    <a:bodyPr/>
                    <a:lstStyle/>
                    <a:p>
                      <a:pPr algn="r" fontAlgn="ctr"/>
                      <a:r>
                        <a:rPr lang="ca-ES" sz="800" b="1" i="0" u="none" strike="noStrike" noProof="0" dirty="0">
                          <a:solidFill>
                            <a:srgbClr val="000000"/>
                          </a:solidFill>
                          <a:effectLst/>
                          <a:latin typeface="Century Gothic"/>
                        </a:rPr>
                        <a:t>LA XIFRA DE NEGOCI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dirty="0">
                          <a:solidFill>
                            <a:schemeClr val="tx1"/>
                          </a:solidFill>
                          <a:effectLst/>
                          <a:latin typeface="+mj-lt"/>
                          <a:ea typeface="+mn-ea"/>
                          <a:cs typeface="+mn-cs"/>
                        </a:rPr>
                        <a:t>29,4%</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49,0%</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a:solidFill>
                            <a:schemeClr val="tx1"/>
                          </a:solidFill>
                          <a:effectLst/>
                          <a:latin typeface="+mj-lt"/>
                          <a:ea typeface="+mn-ea"/>
                          <a:cs typeface="+mn-cs"/>
                        </a:rPr>
                        <a:t>19,6%</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a:solidFill>
                            <a:schemeClr val="tx1"/>
                          </a:solidFill>
                          <a:effectLst/>
                          <a:latin typeface="+mj-lt"/>
                          <a:ea typeface="+mn-ea"/>
                          <a:cs typeface="+mn-cs"/>
                        </a:rPr>
                        <a:t>9,8%</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88000">
                <a:tc>
                  <a:txBody>
                    <a:bodyPr/>
                    <a:lstStyle/>
                    <a:p>
                      <a:pPr algn="r" fontAlgn="ctr"/>
                      <a:r>
                        <a:rPr lang="ca-ES" sz="800" b="1" i="0" u="none" strike="noStrike" noProof="0" dirty="0">
                          <a:solidFill>
                            <a:srgbClr val="000000"/>
                          </a:solidFill>
                          <a:effectLst/>
                          <a:latin typeface="Century Gothic"/>
                        </a:rPr>
                        <a:t>NOMBRE DE TREBALLADORS AMB CONTRACTE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84,3%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5,9%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8000">
                <a:tc>
                  <a:txBody>
                    <a:bodyPr/>
                    <a:lstStyle/>
                    <a:p>
                      <a:pPr algn="r" fontAlgn="ctr"/>
                      <a:r>
                        <a:rPr lang="ca-ES" sz="800" b="0" i="0" u="none" strike="noStrike" noProof="0" dirty="0">
                          <a:solidFill>
                            <a:srgbClr val="000000"/>
                          </a:solidFill>
                          <a:effectLst/>
                          <a:latin typeface="Century Gothic"/>
                        </a:rPr>
                        <a:t>ELS PREUS DE VENDA </a:t>
                      </a:r>
                    </a:p>
                    <a:p>
                      <a:pPr algn="r" fontAlgn="ctr"/>
                      <a:r>
                        <a:rPr lang="ca-ES" sz="800" b="0"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0,0%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88,2%</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dirty="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88000">
                <a:tc>
                  <a:txBody>
                    <a:bodyPr/>
                    <a:lstStyle/>
                    <a:p>
                      <a:pPr algn="r" fontAlgn="ctr"/>
                      <a:r>
                        <a:rPr lang="ca-ES" sz="800" b="1" i="0" u="none" strike="noStrike" noProof="0" dirty="0">
                          <a:solidFill>
                            <a:srgbClr val="000000"/>
                          </a:solidFill>
                          <a:effectLst/>
                          <a:latin typeface="Century Gothic"/>
                        </a:rPr>
                        <a:t>LA INVERSIÓ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58,8%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21,6%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dirty="0">
                          <a:solidFill>
                            <a:schemeClr val="tx1"/>
                          </a:solidFill>
                          <a:effectLst/>
                          <a:latin typeface="+mj-lt"/>
                          <a:ea typeface="+mn-ea"/>
                          <a:cs typeface="+mn-cs"/>
                        </a:rPr>
                        <a:t>-3,9%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88000">
                <a:tc>
                  <a:txBody>
                    <a:bodyPr/>
                    <a:lstStyle/>
                    <a:p>
                      <a:pPr algn="r" fontAlgn="ctr"/>
                      <a:r>
                        <a:rPr lang="ca-ES" sz="800" b="0" i="0" u="none" strike="noStrike" noProof="0" dirty="0">
                          <a:solidFill>
                            <a:srgbClr val="000000"/>
                          </a:solidFill>
                          <a:effectLst/>
                          <a:latin typeface="Century Gothic"/>
                        </a:rPr>
                        <a:t>LES EXPORTACIONS </a:t>
                      </a:r>
                    </a:p>
                    <a:p>
                      <a:pPr algn="r" fontAlgn="ctr"/>
                      <a:r>
                        <a:rPr lang="ca-ES" sz="800" b="0"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37,3%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ca-ES" sz="800" b="0" i="0" u="none" strike="noStrike" kern="1200">
                          <a:solidFill>
                            <a:schemeClr val="tx1"/>
                          </a:solidFill>
                          <a:effectLst/>
                          <a:latin typeface="+mj-lt"/>
                          <a:ea typeface="+mn-ea"/>
                          <a:cs typeface="+mn-cs"/>
                        </a:rPr>
                        <a:t>15,7%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37,3%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800" b="0" i="0" u="none" strike="noStrike" kern="1200" dirty="0">
                          <a:solidFill>
                            <a:schemeClr val="tx1"/>
                          </a:solidFill>
                          <a:effectLst/>
                          <a:latin typeface="+mj-lt"/>
                          <a:ea typeface="+mn-ea"/>
                          <a:cs typeface="+mn-cs"/>
                        </a:rPr>
                        <a:t>-5,9%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
        <p:nvSpPr>
          <p:cNvPr id="9" name="8 CuadroTexto"/>
          <p:cNvSpPr txBox="1"/>
          <p:nvPr/>
        </p:nvSpPr>
        <p:spPr>
          <a:xfrm>
            <a:off x="524093" y="6237877"/>
            <a:ext cx="5740400" cy="261610"/>
          </a:xfrm>
          <a:prstGeom prst="rect">
            <a:avLst/>
          </a:prstGeom>
          <a:noFill/>
          <a:ln>
            <a:solidFill>
              <a:srgbClr val="6B5C4F"/>
            </a:solidFill>
          </a:ln>
        </p:spPr>
        <p:txBody>
          <a:bodyPr wrap="square" rtlCol="0">
            <a:spAutoFit/>
          </a:bodyPr>
          <a:lstStyle/>
          <a:p>
            <a:pPr marL="174625" indent="-174625" algn="l">
              <a:tabLst>
                <a:tab pos="4843463" algn="l"/>
              </a:tabLst>
            </a:pPr>
            <a:r>
              <a:rPr lang="ca-ES" sz="1100" b="1" dirty="0">
                <a:cs typeface="Times New Roman" pitchFamily="18" charset="0"/>
              </a:rPr>
              <a:t>INDICADOR EXPECTATIVES </a:t>
            </a:r>
            <a:r>
              <a:rPr lang="ca-ES" dirty="0">
                <a:cs typeface="Times New Roman" pitchFamily="18" charset="0"/>
              </a:rPr>
              <a:t>(Mitjana Xifra Negoci, Treballadors, Inversió)</a:t>
            </a:r>
            <a:r>
              <a:rPr lang="ca-ES" sz="1100" b="1" dirty="0">
                <a:cs typeface="Times New Roman" pitchFamily="18" charset="0"/>
              </a:rPr>
              <a:t>:	      2,6%</a:t>
            </a:r>
            <a:endParaRPr lang="ca-ES" sz="1100" b="1" dirty="0"/>
          </a:p>
        </p:txBody>
      </p:sp>
      <p:sp>
        <p:nvSpPr>
          <p:cNvPr id="11" name="10 CuadroTexto"/>
          <p:cNvSpPr txBox="1"/>
          <p:nvPr/>
        </p:nvSpPr>
        <p:spPr>
          <a:xfrm>
            <a:off x="524092" y="3459336"/>
            <a:ext cx="5740400" cy="261610"/>
          </a:xfrm>
          <a:prstGeom prst="rect">
            <a:avLst/>
          </a:prstGeom>
          <a:noFill/>
          <a:ln>
            <a:solidFill>
              <a:srgbClr val="6B5C4F"/>
            </a:solidFill>
          </a:ln>
        </p:spPr>
        <p:txBody>
          <a:bodyPr wrap="square" rtlCol="0">
            <a:spAutoFit/>
          </a:bodyPr>
          <a:lstStyle/>
          <a:p>
            <a:pPr marL="174625" indent="-174625" algn="l">
              <a:tabLst>
                <a:tab pos="4843463" algn="l"/>
              </a:tabLst>
            </a:pPr>
            <a:r>
              <a:rPr lang="ca-ES" sz="1100" b="1" dirty="0">
                <a:cs typeface="Times New Roman" pitchFamily="18" charset="0"/>
              </a:rPr>
              <a:t>INDICADOR SITUACIÓ </a:t>
            </a:r>
            <a:r>
              <a:rPr lang="ca-ES" dirty="0">
                <a:cs typeface="Times New Roman" pitchFamily="18" charset="0"/>
              </a:rPr>
              <a:t>(Mitjana Xifra Negoci, Treballadors, Inversió)</a:t>
            </a:r>
            <a:r>
              <a:rPr lang="ca-ES" sz="1100" b="1" dirty="0">
                <a:cs typeface="Times New Roman" pitchFamily="18" charset="0"/>
              </a:rPr>
              <a:t>:	       7,8%</a:t>
            </a:r>
            <a:endParaRPr lang="ca-ES" sz="1100" b="1" dirty="0"/>
          </a:p>
        </p:txBody>
      </p:sp>
      <p:sp>
        <p:nvSpPr>
          <p:cNvPr id="12"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Índex de Confiança Empresarial ►</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t>15</a:t>
            </a:fld>
            <a:endParaRPr lang="ca-ES" dirty="0"/>
          </a:p>
        </p:txBody>
      </p:sp>
      <p:sp>
        <p:nvSpPr>
          <p:cNvPr id="13" name="Rectangle 28"/>
          <p:cNvSpPr>
            <a:spLocks noChangeArrowheads="1"/>
          </p:cNvSpPr>
          <p:nvPr/>
        </p:nvSpPr>
        <p:spPr bwMode="auto">
          <a:xfrm>
            <a:off x="6395554" y="1446489"/>
            <a:ext cx="3293435" cy="206723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1000"/>
              </a:spcBef>
            </a:pPr>
            <a:r>
              <a:rPr lang="ca-ES" altLang="es-ES" sz="1200" dirty="0">
                <a:solidFill>
                  <a:srgbClr val="8A0000"/>
                </a:solidFill>
              </a:rPr>
              <a:t>S’observa una important millora de la visió dels empresaris respecte del darrer trimestre. </a:t>
            </a:r>
          </a:p>
          <a:p>
            <a:pPr algn="just">
              <a:spcBef>
                <a:spcPts val="1000"/>
              </a:spcBef>
            </a:pPr>
            <a:r>
              <a:rPr lang="ca-ES" altLang="es-ES" sz="1200" dirty="0">
                <a:solidFill>
                  <a:srgbClr val="8A0000"/>
                </a:solidFill>
              </a:rPr>
              <a:t>Tot i que continuen destacant les respostes de “segueix igual”, s’observa </a:t>
            </a:r>
            <a:r>
              <a:rPr lang="ca-ES" altLang="es-ES" sz="1200" b="1" dirty="0">
                <a:solidFill>
                  <a:srgbClr val="8A0000"/>
                </a:solidFill>
              </a:rPr>
              <a:t>una reducció del percentatge de respostes “ha disminuït”</a:t>
            </a:r>
            <a:r>
              <a:rPr lang="ca-ES" altLang="es-ES" sz="1200" dirty="0">
                <a:solidFill>
                  <a:srgbClr val="8A0000"/>
                </a:solidFill>
              </a:rPr>
              <a:t>, el que fa que la xifra de negocis, el nombre de treballadors i la inversió ja no presentin una diferència negativa.</a:t>
            </a:r>
          </a:p>
        </p:txBody>
      </p:sp>
      <p:sp>
        <p:nvSpPr>
          <p:cNvPr id="15" name="Rectangle 28"/>
          <p:cNvSpPr>
            <a:spLocks noChangeArrowheads="1"/>
          </p:cNvSpPr>
          <p:nvPr/>
        </p:nvSpPr>
        <p:spPr bwMode="auto">
          <a:xfrm>
            <a:off x="6395554" y="4312215"/>
            <a:ext cx="3293435" cy="188256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1000"/>
              </a:spcBef>
            </a:pPr>
            <a:r>
              <a:rPr lang="ca-ES" altLang="es-ES" sz="1200" dirty="0">
                <a:solidFill>
                  <a:srgbClr val="8A0000"/>
                </a:solidFill>
              </a:rPr>
              <a:t>En l’escenari actual d’incertesa, les expectatives es continuen movent en una situació majoritària de manteniment però s’observa una visió global més positiva que en el trimestre anterior.</a:t>
            </a:r>
          </a:p>
          <a:p>
            <a:pPr algn="just">
              <a:spcBef>
                <a:spcPts val="1000"/>
              </a:spcBef>
            </a:pPr>
            <a:r>
              <a:rPr lang="ca-ES" altLang="es-ES" sz="1200" dirty="0">
                <a:solidFill>
                  <a:srgbClr val="8A0000"/>
                </a:solidFill>
              </a:rPr>
              <a:t>Destacar que en la inversió, els preus de venda, la inversió i les exportacions els que creuen que anirà a pitjor superen a aquells qui creuen que anirà a millor.</a:t>
            </a:r>
          </a:p>
        </p:txBody>
      </p:sp>
    </p:spTree>
    <p:extLst>
      <p:ext uri="{BB962C8B-B14F-4D97-AF65-F5344CB8AC3E}">
        <p14:creationId xmlns:p14="http://schemas.microsoft.com/office/powerpoint/2010/main" val="297846912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14 Tabla"/>
          <p:cNvGraphicFramePr>
            <a:graphicFrameLocks noGrp="1"/>
          </p:cNvGraphicFramePr>
          <p:nvPr>
            <p:extLst>
              <p:ext uri="{D42A27DB-BD31-4B8C-83A1-F6EECF244321}">
                <p14:modId xmlns:p14="http://schemas.microsoft.com/office/powerpoint/2010/main" val="1020995978"/>
              </p:ext>
            </p:extLst>
          </p:nvPr>
        </p:nvGraphicFramePr>
        <p:xfrm>
          <a:off x="3911078" y="1549069"/>
          <a:ext cx="5741600" cy="2065860"/>
        </p:xfrm>
        <a:graphic>
          <a:graphicData uri="http://schemas.openxmlformats.org/drawingml/2006/table">
            <a:tbl>
              <a:tblPr/>
              <a:tblGrid>
                <a:gridCol w="1930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3200">
                  <a:extLst>
                    <a:ext uri="{9D8B030D-6E8A-4147-A177-3AD203B41FA5}">
                      <a16:colId xmlns:a16="http://schemas.microsoft.com/office/drawing/2014/main" val="20005"/>
                    </a:ext>
                  </a:extLst>
                </a:gridCol>
              </a:tblGrid>
              <a:tr h="333375">
                <a:tc rowSpan="2">
                  <a:txBody>
                    <a:bodyPr/>
                    <a:lstStyle/>
                    <a:p>
                      <a:pPr algn="l" fontAlgn="ctr"/>
                      <a:r>
                        <a:rPr lang="ca-ES" sz="900" b="0" i="0" u="none" strike="noStrike" noProof="0" dirty="0">
                          <a:solidFill>
                            <a:srgbClr val="FFFFFF"/>
                          </a:solidFill>
                          <a:effectLst/>
                          <a:latin typeface="Arial"/>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Ha Augmentat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a:solidFill>
                            <a:srgbClr val="000000"/>
                          </a:solidFill>
                          <a:effectLst/>
                          <a:latin typeface="Century Gothic"/>
                        </a:rPr>
                        <a:t>Segueix Igual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a:solidFill>
                            <a:srgbClr val="000000"/>
                          </a:solidFill>
                          <a:effectLst/>
                          <a:latin typeface="Century Gothic"/>
                        </a:rPr>
                        <a:t>Ha disminuït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err="1">
                          <a:solidFill>
                            <a:srgbClr val="000000"/>
                          </a:solidFill>
                          <a:effectLst/>
                          <a:latin typeface="Century Gothic"/>
                        </a:rPr>
                        <a:t>Ns</a:t>
                      </a:r>
                      <a:r>
                        <a:rPr lang="ca-ES" sz="800" b="1" i="0" u="none" strike="noStrike" noProof="0" dirty="0">
                          <a:solidFill>
                            <a:srgbClr val="000000"/>
                          </a:solidFill>
                          <a:effectLst/>
                          <a:latin typeface="Century Gothic"/>
                        </a:rPr>
                        <a:t>/</a:t>
                      </a:r>
                      <a:r>
                        <a:rPr lang="ca-ES" sz="800" b="1" i="0" u="none" strike="noStrike" noProof="0" dirty="0" err="1">
                          <a:solidFill>
                            <a:srgbClr val="000000"/>
                          </a:solidFill>
                          <a:effectLst/>
                          <a:latin typeface="Century Gothic"/>
                        </a:rPr>
                        <a:t>Nc</a:t>
                      </a:r>
                      <a:endParaRPr lang="ca-ES" sz="800" b="1" i="0" u="none" strike="noStrike" noProof="0" dirty="0">
                        <a:solidFill>
                          <a:srgbClr val="000000"/>
                        </a:solidFill>
                        <a:effectLst/>
                        <a:latin typeface="Century Gothic"/>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rowSpan="2">
                  <a:txBody>
                    <a:bodyPr/>
                    <a:lstStyle/>
                    <a:p>
                      <a:pPr algn="ctr" fontAlgn="ctr"/>
                      <a:r>
                        <a:rPr lang="ca-ES" sz="800" b="1" i="0" u="none" strike="noStrike" kern="1200" noProof="0" dirty="0">
                          <a:solidFill>
                            <a:srgbClr val="000000"/>
                          </a:solidFill>
                          <a:effectLst/>
                          <a:latin typeface="Century Gothic"/>
                          <a:ea typeface="+mn-ea"/>
                          <a:cs typeface="+mn-cs"/>
                        </a:rPr>
                        <a:t>DIFERÈNCIES </a:t>
                      </a:r>
                    </a:p>
                    <a:p>
                      <a:pPr algn="ctr" fontAlgn="ctr"/>
                      <a:r>
                        <a:rPr lang="ca-ES" sz="800" b="1" i="0" u="none" strike="noStrike" kern="1200" noProof="0" dirty="0">
                          <a:solidFill>
                            <a:srgbClr val="000000"/>
                          </a:solidFill>
                          <a:effectLst/>
                          <a:latin typeface="Century Gothic"/>
                          <a:ea typeface="+mn-ea"/>
                          <a:cs typeface="+mn-cs"/>
                        </a:rPr>
                        <a:t>entre “Ha augmentat” i “Ha disminuït</a:t>
                      </a:r>
                      <a:r>
                        <a:rPr lang="ca-ES" sz="800" b="1" i="0" u="none" strike="noStrike" noProof="0" dirty="0">
                          <a:solidFill>
                            <a:srgbClr val="000000"/>
                          </a:solidFill>
                          <a:effectLst/>
                          <a:latin typeface="Century Gothic"/>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0"/>
                  </a:ext>
                </a:extLst>
              </a:tr>
              <a:tr h="205200">
                <a:tc vMerge="1">
                  <a:txBody>
                    <a:bodyPr/>
                    <a:lstStyle/>
                    <a:p>
                      <a:endParaRPr lang="es-ES"/>
                    </a:p>
                  </a:txBody>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vMerge="1">
                  <a:txBody>
                    <a:bodyPr/>
                    <a:lstStyle/>
                    <a:p>
                      <a:pPr algn="ctr" fontAlgn="ctr"/>
                      <a:endParaRPr lang="es-ES" sz="800" b="1" i="0" u="none" strike="noStrike" dirty="0">
                        <a:solidFill>
                          <a:srgbClr val="000000"/>
                        </a:solidFill>
                        <a:effectLst/>
                        <a:latin typeface="Century Gothic"/>
                      </a:endParaRPr>
                    </a:p>
                  </a:txBody>
                  <a:tcPr marL="9525" marR="9525" marT="9525" marB="0" anchor="ctr">
                    <a:lnL>
                      <a:noFill/>
                    </a:lnL>
                    <a:lnR>
                      <a:noFill/>
                    </a:lnR>
                    <a:lnT>
                      <a:noFill/>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1"/>
                  </a:ext>
                </a:extLst>
              </a:tr>
              <a:tr h="288000">
                <a:tc>
                  <a:txBody>
                    <a:bodyPr/>
                    <a:lstStyle/>
                    <a:p>
                      <a:pPr algn="r" fontAlgn="ctr"/>
                      <a:r>
                        <a:rPr lang="ca-ES" sz="800" b="1" i="0" u="none" strike="noStrike" noProof="0" dirty="0">
                          <a:solidFill>
                            <a:srgbClr val="000000"/>
                          </a:solidFill>
                          <a:effectLst/>
                          <a:latin typeface="Century Gothic"/>
                        </a:rPr>
                        <a:t>LA XIFRA DE NEGOCI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19,6%</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56,5%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4,3%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-37,0%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88000">
                <a:tc>
                  <a:txBody>
                    <a:bodyPr/>
                    <a:lstStyle/>
                    <a:p>
                      <a:pPr algn="r" fontAlgn="ctr"/>
                      <a:r>
                        <a:rPr lang="ca-ES" sz="800" b="1" i="0" u="none" strike="noStrike" noProof="0" dirty="0">
                          <a:solidFill>
                            <a:srgbClr val="000000"/>
                          </a:solidFill>
                          <a:effectLst/>
                          <a:latin typeface="Century Gothic"/>
                        </a:rPr>
                        <a:t>NOMBRE DE TREBALLADORS AMB CONTRACTE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19,6%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-4,3%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8000">
                <a:tc>
                  <a:txBody>
                    <a:bodyPr/>
                    <a:lstStyle/>
                    <a:p>
                      <a:pPr algn="r" fontAlgn="ctr"/>
                      <a:r>
                        <a:rPr lang="ca-ES" sz="800" b="0" i="0" u="none" strike="noStrike" noProof="0" dirty="0">
                          <a:solidFill>
                            <a:srgbClr val="000000"/>
                          </a:solidFill>
                          <a:effectLst/>
                          <a:latin typeface="Century Gothic"/>
                        </a:rPr>
                        <a:t>ELS PREUS DE VENDA </a:t>
                      </a:r>
                    </a:p>
                    <a:p>
                      <a:pPr algn="r" fontAlgn="ctr"/>
                      <a:r>
                        <a:rPr lang="ca-ES" sz="800" b="0" i="0" u="none" strike="noStrike" noProof="0" dirty="0" err="1">
                          <a:solidFill>
                            <a:srgbClr val="000000"/>
                          </a:solidFill>
                          <a:effectLst/>
                          <a:latin typeface="Century Gothic"/>
                        </a:rPr>
                        <a:t>vs</a:t>
                      </a:r>
                      <a:r>
                        <a:rPr lang="ca-ES" sz="800" b="0"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60,9%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26,1%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-19,6%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88000">
                <a:tc>
                  <a:txBody>
                    <a:bodyPr/>
                    <a:lstStyle/>
                    <a:p>
                      <a:pPr algn="r" fontAlgn="ctr"/>
                      <a:r>
                        <a:rPr lang="ca-ES" sz="800" b="1" i="0" u="none" strike="noStrike" noProof="0" dirty="0">
                          <a:solidFill>
                            <a:srgbClr val="000000"/>
                          </a:solidFill>
                          <a:effectLst/>
                          <a:latin typeface="Century Gothic"/>
                        </a:rPr>
                        <a:t>LA INVERSIÓ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45,7%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28,3%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-10,9%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88000">
                <a:tc>
                  <a:txBody>
                    <a:bodyPr/>
                    <a:lstStyle/>
                    <a:p>
                      <a:pPr algn="r" fontAlgn="ctr"/>
                      <a:r>
                        <a:rPr lang="ca-ES" sz="800" b="0" i="0" u="none" strike="noStrike" noProof="0" dirty="0">
                          <a:solidFill>
                            <a:srgbClr val="000000"/>
                          </a:solidFill>
                          <a:effectLst/>
                          <a:latin typeface="Century Gothic"/>
                        </a:rPr>
                        <a:t>LES EXPORTACIONS </a:t>
                      </a:r>
                    </a:p>
                    <a:p>
                      <a:pPr algn="r" fontAlgn="ctr"/>
                      <a:r>
                        <a:rPr lang="ca-ES" sz="800" b="0" i="0" u="none" strike="noStrike" noProof="0" dirty="0" err="1">
                          <a:solidFill>
                            <a:srgbClr val="000000"/>
                          </a:solidFill>
                          <a:effectLst/>
                          <a:latin typeface="Century Gothic"/>
                        </a:rPr>
                        <a:t>vs</a:t>
                      </a:r>
                      <a:r>
                        <a:rPr lang="ca-ES" sz="800" b="0"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34,8%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26,1%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30,4%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-17,4%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17" name="16 Tabla"/>
          <p:cNvGraphicFramePr>
            <a:graphicFrameLocks noGrp="1"/>
          </p:cNvGraphicFramePr>
          <p:nvPr>
            <p:extLst>
              <p:ext uri="{D42A27DB-BD31-4B8C-83A1-F6EECF244321}">
                <p14:modId xmlns:p14="http://schemas.microsoft.com/office/powerpoint/2010/main" val="1402708144"/>
              </p:ext>
            </p:extLst>
          </p:nvPr>
        </p:nvGraphicFramePr>
        <p:xfrm>
          <a:off x="3910081" y="4183822"/>
          <a:ext cx="5734400" cy="2062802"/>
        </p:xfrm>
        <a:graphic>
          <a:graphicData uri="http://schemas.openxmlformats.org/drawingml/2006/table">
            <a:tbl>
              <a:tblPr/>
              <a:tblGrid>
                <a:gridCol w="1930400">
                  <a:extLst>
                    <a:ext uri="{9D8B030D-6E8A-4147-A177-3AD203B41FA5}">
                      <a16:colId xmlns:a16="http://schemas.microsoft.com/office/drawing/2014/main" val="20000"/>
                    </a:ext>
                  </a:extLst>
                </a:gridCol>
                <a:gridCol w="756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334524">
                <a:tc rowSpan="2">
                  <a:txBody>
                    <a:bodyPr/>
                    <a:lstStyle/>
                    <a:p>
                      <a:pPr algn="l" fontAlgn="ctr"/>
                      <a:r>
                        <a:rPr lang="ca-ES" sz="900" b="0" i="0" u="none" strike="noStrike" noProof="0" dirty="0">
                          <a:solidFill>
                            <a:srgbClr val="FFFFFF"/>
                          </a:solidFill>
                          <a:effectLst/>
                          <a:latin typeface="Arial"/>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Augmentarà</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Seguirà Igual</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Disminuirà</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dirty="0" err="1">
                          <a:solidFill>
                            <a:srgbClr val="000000"/>
                          </a:solidFill>
                          <a:effectLst/>
                          <a:latin typeface="Century Gothic"/>
                        </a:rPr>
                        <a:t>Ns</a:t>
                      </a:r>
                      <a:r>
                        <a:rPr lang="ca-ES" sz="800" b="1" i="0" u="none" strike="noStrike" noProof="0" dirty="0">
                          <a:solidFill>
                            <a:srgbClr val="000000"/>
                          </a:solidFill>
                          <a:effectLst/>
                          <a:latin typeface="Century Gothic"/>
                        </a:rPr>
                        <a:t>/</a:t>
                      </a:r>
                      <a:r>
                        <a:rPr lang="ca-ES" sz="800" b="1" i="0" u="none" strike="noStrike" noProof="0" dirty="0" err="1">
                          <a:solidFill>
                            <a:srgbClr val="000000"/>
                          </a:solidFill>
                          <a:effectLst/>
                          <a:latin typeface="Century Gothic"/>
                        </a:rPr>
                        <a:t>Nc</a:t>
                      </a:r>
                      <a:endParaRPr lang="ca-ES" sz="800" b="1" i="0" u="none" strike="noStrike" noProof="0" dirty="0">
                        <a:solidFill>
                          <a:srgbClr val="000000"/>
                        </a:solidFill>
                        <a:effectLst/>
                        <a:latin typeface="Century Gothic"/>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rowSpan="2">
                  <a:txBody>
                    <a:bodyPr/>
                    <a:lstStyle/>
                    <a:p>
                      <a:pPr algn="ctr" fontAlgn="ctr"/>
                      <a:r>
                        <a:rPr lang="ca-ES" sz="800" b="1" i="0" u="none" strike="noStrike" noProof="0" dirty="0">
                          <a:solidFill>
                            <a:srgbClr val="000000"/>
                          </a:solidFill>
                          <a:effectLst/>
                          <a:latin typeface="Century Gothic"/>
                        </a:rPr>
                        <a:t>DIFERÈNCIES entre “Augmentarà” i “Disminuirà”</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201434">
                <a:tc vMerge="1">
                  <a:txBody>
                    <a:bodyPr/>
                    <a:lstStyle/>
                    <a:p>
                      <a:endParaRPr lang="es-ES"/>
                    </a:p>
                  </a:txBody>
                  <a:tcPr/>
                </a:tc>
                <a:tc>
                  <a:txBody>
                    <a:bodyPr/>
                    <a:lstStyle/>
                    <a:p>
                      <a:pPr algn="l"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vMerge="1">
                  <a:txBody>
                    <a:bodyPr/>
                    <a:lstStyle/>
                    <a:p>
                      <a:pPr algn="ctr" fontAlgn="ctr"/>
                      <a:endParaRPr lang="es-ES" sz="800" b="1" i="0" u="none" strike="noStrike" dirty="0">
                        <a:solidFill>
                          <a:srgbClr val="000000"/>
                        </a:solidFill>
                        <a:effectLst/>
                        <a:latin typeface="Century Gothic"/>
                      </a:endParaRPr>
                    </a:p>
                  </a:txBody>
                  <a:tcPr marL="9525" marR="9525" marT="9525" marB="0" anchor="ctr">
                    <a:lnL>
                      <a:noFill/>
                    </a:lnL>
                    <a:lnR>
                      <a:noFill/>
                    </a:lnR>
                    <a:lnT>
                      <a:noFill/>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1"/>
                  </a:ext>
                </a:extLst>
              </a:tr>
              <a:tr h="287763">
                <a:tc>
                  <a:txBody>
                    <a:bodyPr/>
                    <a:lstStyle/>
                    <a:p>
                      <a:pPr algn="r" fontAlgn="ctr"/>
                      <a:r>
                        <a:rPr lang="ca-ES" sz="800" b="1" i="0" u="none" strike="noStrike" noProof="0" dirty="0">
                          <a:solidFill>
                            <a:srgbClr val="000000"/>
                          </a:solidFill>
                          <a:effectLst/>
                          <a:latin typeface="Century Gothic"/>
                        </a:rPr>
                        <a:t>LA XIFRA DE NEGOCI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41,3%</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19,6%</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34,8%</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4,3%</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6,4%</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375792">
                <a:tc>
                  <a:txBody>
                    <a:bodyPr/>
                    <a:lstStyle/>
                    <a:p>
                      <a:pPr algn="r" fontAlgn="ctr"/>
                      <a:r>
                        <a:rPr lang="ca-ES" sz="800" b="1" i="0" u="none" strike="noStrike" noProof="0" dirty="0">
                          <a:solidFill>
                            <a:srgbClr val="000000"/>
                          </a:solidFill>
                          <a:effectLst/>
                          <a:latin typeface="Century Gothic"/>
                        </a:rPr>
                        <a:t>NOMBRE DE TREBALLADORS AMB CONTRACTE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10,9%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65,2%</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15,2%</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-4,3%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7763">
                <a:tc>
                  <a:txBody>
                    <a:bodyPr/>
                    <a:lstStyle/>
                    <a:p>
                      <a:pPr algn="r" fontAlgn="ctr"/>
                      <a:r>
                        <a:rPr lang="ca-ES" sz="800" b="0" i="0" u="none" strike="noStrike" noProof="0" dirty="0">
                          <a:solidFill>
                            <a:srgbClr val="000000"/>
                          </a:solidFill>
                          <a:effectLst/>
                          <a:latin typeface="Century Gothic"/>
                        </a:rPr>
                        <a:t>ELS PREUS DE VENDA </a:t>
                      </a:r>
                    </a:p>
                    <a:p>
                      <a:pPr algn="r" fontAlgn="ctr"/>
                      <a:r>
                        <a:rPr lang="ca-ES" sz="800" b="0"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4,3%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67,4%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21,7%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-17,0%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87763">
                <a:tc>
                  <a:txBody>
                    <a:bodyPr/>
                    <a:lstStyle/>
                    <a:p>
                      <a:pPr algn="r" fontAlgn="ctr"/>
                      <a:r>
                        <a:rPr lang="ca-ES" sz="800" b="1" i="0" u="none" strike="noStrike" noProof="0" dirty="0">
                          <a:solidFill>
                            <a:srgbClr val="000000"/>
                          </a:solidFill>
                          <a:effectLst/>
                          <a:latin typeface="Century Gothic"/>
                        </a:rPr>
                        <a:t>LA INVERSIÓ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56,5%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26,1%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-17,0%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87763">
                <a:tc>
                  <a:txBody>
                    <a:bodyPr/>
                    <a:lstStyle/>
                    <a:p>
                      <a:pPr algn="r" fontAlgn="ctr"/>
                      <a:r>
                        <a:rPr lang="ca-ES" sz="800" b="0" i="0" u="none" strike="noStrike" noProof="0" dirty="0">
                          <a:solidFill>
                            <a:srgbClr val="000000"/>
                          </a:solidFill>
                          <a:effectLst/>
                          <a:latin typeface="Century Gothic"/>
                        </a:rPr>
                        <a:t>LES EXPORTACIONS </a:t>
                      </a:r>
                    </a:p>
                    <a:p>
                      <a:pPr algn="r" fontAlgn="ctr"/>
                      <a:r>
                        <a:rPr lang="ca-ES" sz="800" b="0"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41,3%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8,7%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32,6%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8,5%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
        <p:nvSpPr>
          <p:cNvPr id="28" name="Rectangle 4"/>
          <p:cNvSpPr>
            <a:spLocks noChangeArrowheads="1"/>
          </p:cNvSpPr>
          <p:nvPr/>
        </p:nvSpPr>
        <p:spPr bwMode="auto">
          <a:xfrm>
            <a:off x="720000" y="576000"/>
            <a:ext cx="8859935"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800" b="1" dirty="0">
                <a:solidFill>
                  <a:srgbClr val="6B5C4F"/>
                </a:solidFill>
                <a:latin typeface="Century Gothic" pitchFamily="34" charset="0"/>
              </a:rPr>
              <a:t>Evolució Situació i Expectatives de 3T 2020 </a:t>
            </a:r>
            <a:r>
              <a:rPr lang="ca-ES" altLang="es-ES" sz="1800" b="1" dirty="0" err="1">
                <a:solidFill>
                  <a:srgbClr val="6B5C4F"/>
                </a:solidFill>
                <a:latin typeface="Century Gothic" pitchFamily="34" charset="0"/>
              </a:rPr>
              <a:t>vs</a:t>
            </a:r>
            <a:r>
              <a:rPr lang="ca-ES" altLang="es-ES" sz="1800" b="1" dirty="0">
                <a:solidFill>
                  <a:srgbClr val="6B5C4F"/>
                </a:solidFill>
                <a:latin typeface="Century Gothic" pitchFamily="34" charset="0"/>
              </a:rPr>
              <a:t> 2T 2020 </a:t>
            </a:r>
          </a:p>
        </p:txBody>
      </p:sp>
      <p:sp>
        <p:nvSpPr>
          <p:cNvPr id="35" name="34 CuadroTexto"/>
          <p:cNvSpPr txBox="1"/>
          <p:nvPr/>
        </p:nvSpPr>
        <p:spPr>
          <a:xfrm>
            <a:off x="152880" y="985129"/>
            <a:ext cx="4590570" cy="307777"/>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SITUACIÓ (comparació amb el trimestre anterior)</a:t>
            </a:r>
            <a:endParaRPr lang="ca-ES" sz="1400" b="1" dirty="0">
              <a:solidFill>
                <a:srgbClr val="725C4F"/>
              </a:solidFill>
            </a:endParaRPr>
          </a:p>
        </p:txBody>
      </p:sp>
      <p:sp>
        <p:nvSpPr>
          <p:cNvPr id="36" name="35 CuadroTexto"/>
          <p:cNvSpPr txBox="1"/>
          <p:nvPr/>
        </p:nvSpPr>
        <p:spPr>
          <a:xfrm>
            <a:off x="110828" y="3913665"/>
            <a:ext cx="4321472" cy="307777"/>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EXPECTATIVES (previsió del proper trimestre)</a:t>
            </a:r>
            <a:endParaRPr lang="ca-ES" sz="1400" b="1" dirty="0">
              <a:solidFill>
                <a:srgbClr val="725C4F"/>
              </a:solidFill>
            </a:endParaRPr>
          </a:p>
        </p:txBody>
      </p:sp>
      <p:graphicFrame>
        <p:nvGraphicFramePr>
          <p:cNvPr id="14" name="13 Tabla"/>
          <p:cNvGraphicFramePr>
            <a:graphicFrameLocks noGrp="1"/>
          </p:cNvGraphicFramePr>
          <p:nvPr>
            <p:extLst>
              <p:ext uri="{D42A27DB-BD31-4B8C-83A1-F6EECF244321}">
                <p14:modId xmlns:p14="http://schemas.microsoft.com/office/powerpoint/2010/main" val="447438202"/>
              </p:ext>
            </p:extLst>
          </p:nvPr>
        </p:nvGraphicFramePr>
        <p:xfrm>
          <a:off x="110827" y="1553522"/>
          <a:ext cx="5741600" cy="2060685"/>
        </p:xfrm>
        <a:graphic>
          <a:graphicData uri="http://schemas.openxmlformats.org/drawingml/2006/table">
            <a:tbl>
              <a:tblPr/>
              <a:tblGrid>
                <a:gridCol w="1930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3200">
                  <a:extLst>
                    <a:ext uri="{9D8B030D-6E8A-4147-A177-3AD203B41FA5}">
                      <a16:colId xmlns:a16="http://schemas.microsoft.com/office/drawing/2014/main" val="20005"/>
                    </a:ext>
                  </a:extLst>
                </a:gridCol>
              </a:tblGrid>
              <a:tr h="333375">
                <a:tc rowSpan="2">
                  <a:txBody>
                    <a:bodyPr/>
                    <a:lstStyle/>
                    <a:p>
                      <a:pPr algn="l" fontAlgn="ctr"/>
                      <a:r>
                        <a:rPr lang="ca-ES" sz="900" b="0" i="0" u="none" strike="noStrike" noProof="0" dirty="0">
                          <a:solidFill>
                            <a:srgbClr val="FFFFFF"/>
                          </a:solidFill>
                          <a:effectLst/>
                          <a:latin typeface="Arial"/>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Ha Augmentat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a:solidFill>
                            <a:srgbClr val="000000"/>
                          </a:solidFill>
                          <a:effectLst/>
                          <a:latin typeface="Century Gothic"/>
                        </a:rPr>
                        <a:t>Segueix Igual</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a:solidFill>
                            <a:srgbClr val="000000"/>
                          </a:solidFill>
                          <a:effectLst/>
                          <a:latin typeface="Century Gothic"/>
                        </a:rPr>
                        <a:t>Ha disminuït</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a:txBody>
                    <a:bodyPr/>
                    <a:lstStyle/>
                    <a:p>
                      <a:pPr algn="ctr" fontAlgn="ctr"/>
                      <a:r>
                        <a:rPr lang="ca-ES" sz="800" b="1" i="0" u="none" strike="noStrike" noProof="0" dirty="0" err="1">
                          <a:solidFill>
                            <a:srgbClr val="000000"/>
                          </a:solidFill>
                          <a:effectLst/>
                          <a:latin typeface="Century Gothic"/>
                        </a:rPr>
                        <a:t>Ns</a:t>
                      </a:r>
                      <a:r>
                        <a:rPr lang="ca-ES" sz="800" b="1" i="0" u="none" strike="noStrike" noProof="0" dirty="0">
                          <a:solidFill>
                            <a:srgbClr val="000000"/>
                          </a:solidFill>
                          <a:effectLst/>
                          <a:latin typeface="Century Gothic"/>
                        </a:rPr>
                        <a:t>/</a:t>
                      </a:r>
                      <a:r>
                        <a:rPr lang="ca-ES" sz="800" b="1" i="0" u="none" strike="noStrike" noProof="0" dirty="0" err="1">
                          <a:solidFill>
                            <a:srgbClr val="000000"/>
                          </a:solidFill>
                          <a:effectLst/>
                          <a:latin typeface="Century Gothic"/>
                        </a:rPr>
                        <a:t>Nc</a:t>
                      </a:r>
                      <a:endParaRPr lang="ca-ES" sz="800" b="1" i="0" u="none" strike="noStrike" noProof="0" dirty="0">
                        <a:solidFill>
                          <a:srgbClr val="000000"/>
                        </a:solidFill>
                        <a:effectLst/>
                        <a:latin typeface="Century Gothic"/>
                      </a:endParaRP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tc rowSpan="2">
                  <a:txBody>
                    <a:bodyPr/>
                    <a:lstStyle/>
                    <a:p>
                      <a:pPr algn="ctr" fontAlgn="ctr"/>
                      <a:r>
                        <a:rPr lang="ca-ES" sz="800" b="1" i="0" u="none" strike="noStrike" kern="1200" noProof="0" dirty="0">
                          <a:solidFill>
                            <a:srgbClr val="000000"/>
                          </a:solidFill>
                          <a:effectLst/>
                          <a:latin typeface="Century Gothic"/>
                          <a:ea typeface="+mn-ea"/>
                          <a:cs typeface="+mn-cs"/>
                        </a:rPr>
                        <a:t>DIFERÈNCIES </a:t>
                      </a:r>
                    </a:p>
                    <a:p>
                      <a:pPr algn="ctr" fontAlgn="ctr"/>
                      <a:r>
                        <a:rPr lang="ca-ES" sz="800" b="1" i="0" u="none" strike="noStrike" kern="1200" noProof="0" dirty="0">
                          <a:solidFill>
                            <a:srgbClr val="000000"/>
                          </a:solidFill>
                          <a:effectLst/>
                          <a:latin typeface="Century Gothic"/>
                          <a:ea typeface="+mn-ea"/>
                          <a:cs typeface="+mn-cs"/>
                        </a:rPr>
                        <a:t>entre “Ha augmentat” i “Ha disminuït</a:t>
                      </a:r>
                      <a:r>
                        <a:rPr lang="ca-ES" sz="800" b="1" i="0" u="none" strike="noStrike" noProof="0" dirty="0">
                          <a:solidFill>
                            <a:srgbClr val="000000"/>
                          </a:solidFill>
                          <a:effectLst/>
                          <a:latin typeface="Century Gothic"/>
                        </a:rPr>
                        <a:t>”</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lnTlToBr w="12700" cmpd="sng">
                      <a:noFill/>
                      <a:prstDash val="solid"/>
                    </a:lnTlToBr>
                    <a:lnBlToTr w="12700" cmpd="sng">
                      <a:noFill/>
                      <a:prstDash val="solid"/>
                    </a:lnBlToTr>
                    <a:solidFill>
                      <a:srgbClr val="FF9900"/>
                    </a:solidFill>
                  </a:tcPr>
                </a:tc>
                <a:extLst>
                  <a:ext uri="{0D108BD9-81ED-4DB2-BD59-A6C34878D82A}">
                    <a16:rowId xmlns:a16="http://schemas.microsoft.com/office/drawing/2014/main" val="10000"/>
                  </a:ext>
                </a:extLst>
              </a:tr>
              <a:tr h="200025">
                <a:tc vMerge="1">
                  <a:txBody>
                    <a:bodyPr/>
                    <a:lstStyle/>
                    <a:p>
                      <a:endParaRPr lang="es-ES"/>
                    </a:p>
                  </a:txBody>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9900"/>
                    </a:solidFill>
                  </a:tcPr>
                </a:tc>
                <a:tc vMerge="1">
                  <a:txBody>
                    <a:bodyPr/>
                    <a:lstStyle/>
                    <a:p>
                      <a:pPr algn="ctr" fontAlgn="ctr"/>
                      <a:endParaRPr lang="es-ES" sz="800" b="1" i="0" u="none" strike="noStrike" dirty="0">
                        <a:solidFill>
                          <a:srgbClr val="000000"/>
                        </a:solidFill>
                        <a:effectLst/>
                        <a:latin typeface="Century Gothic"/>
                      </a:endParaRPr>
                    </a:p>
                  </a:txBody>
                  <a:tcPr marL="9525" marR="9525" marT="9525" marB="0" anchor="ctr">
                    <a:lnL>
                      <a:noFill/>
                    </a:lnL>
                    <a:lnR>
                      <a:noFill/>
                    </a:lnR>
                    <a:lnT>
                      <a:noFill/>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1"/>
                  </a:ext>
                </a:extLst>
              </a:tr>
              <a:tr h="288000">
                <a:tc>
                  <a:txBody>
                    <a:bodyPr/>
                    <a:lstStyle/>
                    <a:p>
                      <a:pPr algn="r" fontAlgn="ctr"/>
                      <a:r>
                        <a:rPr lang="ca-ES" sz="800" b="1" i="0" u="none" strike="noStrike" noProof="0" dirty="0">
                          <a:solidFill>
                            <a:srgbClr val="000000"/>
                          </a:solidFill>
                          <a:effectLst/>
                          <a:latin typeface="Century Gothic"/>
                        </a:rPr>
                        <a:t>LA XIFRA DE NEGOCI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39,2%</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33,3%</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25,5%</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13,7%</a:t>
                      </a:r>
                    </a:p>
                  </a:txBody>
                  <a:tcPr marL="9525" marR="9525" marT="9525" marB="0" anchor="ctr">
                    <a:lnL>
                      <a:noFill/>
                    </a:lnL>
                    <a:lnR>
                      <a:noFill/>
                    </a:lnR>
                    <a:lnT w="12700" cap="flat" cmpd="sng" algn="ctr">
                      <a:solidFill>
                        <a:schemeClr val="tx1"/>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88000">
                <a:tc>
                  <a:txBody>
                    <a:bodyPr/>
                    <a:lstStyle/>
                    <a:p>
                      <a:pPr algn="r" fontAlgn="ctr"/>
                      <a:r>
                        <a:rPr lang="ca-ES" sz="800" b="1" i="0" u="none" strike="noStrike" noProof="0" dirty="0">
                          <a:solidFill>
                            <a:srgbClr val="000000"/>
                          </a:solidFill>
                          <a:effectLst/>
                          <a:latin typeface="Century Gothic"/>
                        </a:rPr>
                        <a:t>NOMBRE DE TREBALLADORS AMB CONTRACTE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13,7%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76,5%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5,9%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8000">
                <a:tc>
                  <a:txBody>
                    <a:bodyPr/>
                    <a:lstStyle/>
                    <a:p>
                      <a:pPr algn="r" fontAlgn="ctr"/>
                      <a:r>
                        <a:rPr lang="ca-ES" sz="800" b="0" i="0" u="none" strike="noStrike" noProof="0" dirty="0">
                          <a:solidFill>
                            <a:srgbClr val="000000"/>
                          </a:solidFill>
                          <a:effectLst/>
                          <a:latin typeface="Century Gothic"/>
                        </a:rPr>
                        <a:t>ELS PREUS DE VENDA </a:t>
                      </a:r>
                    </a:p>
                    <a:p>
                      <a:pPr algn="r" fontAlgn="ctr"/>
                      <a:r>
                        <a:rPr lang="ca-ES" sz="800" b="0" i="0" u="none" strike="noStrike" noProof="0" dirty="0" err="1">
                          <a:solidFill>
                            <a:srgbClr val="000000"/>
                          </a:solidFill>
                          <a:effectLst/>
                          <a:latin typeface="Century Gothic"/>
                        </a:rPr>
                        <a:t>vs</a:t>
                      </a:r>
                      <a:r>
                        <a:rPr lang="ca-ES" sz="800" b="0"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76,5%</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19,6%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88000">
                <a:tc>
                  <a:txBody>
                    <a:bodyPr/>
                    <a:lstStyle/>
                    <a:p>
                      <a:pPr algn="r" fontAlgn="ctr"/>
                      <a:r>
                        <a:rPr lang="ca-ES" sz="800" b="1" i="0" u="none" strike="noStrike" noProof="0" dirty="0">
                          <a:solidFill>
                            <a:srgbClr val="000000"/>
                          </a:solidFill>
                          <a:effectLst/>
                          <a:latin typeface="Century Gothic"/>
                        </a:rPr>
                        <a:t>LA INVERSIÓ </a:t>
                      </a:r>
                    </a:p>
                    <a:p>
                      <a:pPr algn="r" fontAlgn="ctr"/>
                      <a:r>
                        <a:rPr lang="ca-ES" sz="800" b="1" i="0" u="none" strike="noStrike" noProof="0" dirty="0" err="1">
                          <a:solidFill>
                            <a:srgbClr val="000000"/>
                          </a:solidFill>
                          <a:effectLst/>
                          <a:latin typeface="Century Gothic"/>
                        </a:rPr>
                        <a:t>vs</a:t>
                      </a:r>
                      <a:r>
                        <a:rPr lang="ca-ES" sz="800" b="1"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19,6%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58,8%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88000">
                <a:tc>
                  <a:txBody>
                    <a:bodyPr/>
                    <a:lstStyle/>
                    <a:p>
                      <a:pPr algn="r" fontAlgn="ctr"/>
                      <a:r>
                        <a:rPr lang="ca-ES" sz="800" b="0" i="0" u="none" strike="noStrike" noProof="0" dirty="0">
                          <a:solidFill>
                            <a:srgbClr val="000000"/>
                          </a:solidFill>
                          <a:effectLst/>
                          <a:latin typeface="Century Gothic"/>
                        </a:rPr>
                        <a:t>LES EXPORTACIONS </a:t>
                      </a:r>
                    </a:p>
                    <a:p>
                      <a:pPr algn="r" fontAlgn="ctr"/>
                      <a:r>
                        <a:rPr lang="ca-ES" sz="800" b="0" i="0" u="none" strike="noStrike" noProof="0" dirty="0" err="1">
                          <a:solidFill>
                            <a:srgbClr val="000000"/>
                          </a:solidFill>
                          <a:effectLst/>
                          <a:latin typeface="Century Gothic"/>
                        </a:rPr>
                        <a:t>vs</a:t>
                      </a:r>
                      <a:r>
                        <a:rPr lang="ca-ES" sz="800" b="0" i="0" u="none" strike="noStrike" noProof="0" dirty="0">
                          <a:solidFill>
                            <a:srgbClr val="000000"/>
                          </a:solidFill>
                          <a:effectLst/>
                          <a:latin typeface="Century Gothic"/>
                        </a:rPr>
                        <a:t> trimestre anterior</a:t>
                      </a:r>
                    </a:p>
                  </a:txBody>
                  <a:tcPr marL="9525" marR="72000"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43,1%</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29,4%</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0" i="0" u="none" strike="noStrike" kern="1200" dirty="0">
                          <a:solidFill>
                            <a:schemeClr val="tx1"/>
                          </a:solidFill>
                          <a:effectLst/>
                          <a:latin typeface="+mj-lt"/>
                          <a:ea typeface="+mn-ea"/>
                          <a:cs typeface="+mn-cs"/>
                        </a:rPr>
                        <a:t>-7,8%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graphicFrame>
        <p:nvGraphicFramePr>
          <p:cNvPr id="16" name="15 Tabla"/>
          <p:cNvGraphicFramePr>
            <a:graphicFrameLocks noGrp="1"/>
          </p:cNvGraphicFramePr>
          <p:nvPr>
            <p:extLst>
              <p:ext uri="{D42A27DB-BD31-4B8C-83A1-F6EECF244321}">
                <p14:modId xmlns:p14="http://schemas.microsoft.com/office/powerpoint/2010/main" val="3678467073"/>
              </p:ext>
            </p:extLst>
          </p:nvPr>
        </p:nvGraphicFramePr>
        <p:xfrm>
          <a:off x="105265" y="4188125"/>
          <a:ext cx="5740400" cy="2062110"/>
        </p:xfrm>
        <a:graphic>
          <a:graphicData uri="http://schemas.openxmlformats.org/drawingml/2006/table">
            <a:tbl>
              <a:tblPr/>
              <a:tblGrid>
                <a:gridCol w="1930400">
                  <a:extLst>
                    <a:ext uri="{9D8B030D-6E8A-4147-A177-3AD203B41FA5}">
                      <a16:colId xmlns:a16="http://schemas.microsoft.com/office/drawing/2014/main" val="20000"/>
                    </a:ext>
                  </a:extLst>
                </a:gridCol>
                <a:gridCol w="762000">
                  <a:extLst>
                    <a:ext uri="{9D8B030D-6E8A-4147-A177-3AD203B41FA5}">
                      <a16:colId xmlns:a16="http://schemas.microsoft.com/office/drawing/2014/main" val="20001"/>
                    </a:ext>
                  </a:extLst>
                </a:gridCol>
                <a:gridCol w="762000">
                  <a:extLst>
                    <a:ext uri="{9D8B030D-6E8A-4147-A177-3AD203B41FA5}">
                      <a16:colId xmlns:a16="http://schemas.microsoft.com/office/drawing/2014/main" val="20002"/>
                    </a:ext>
                  </a:extLst>
                </a:gridCol>
                <a:gridCol w="762000">
                  <a:extLst>
                    <a:ext uri="{9D8B030D-6E8A-4147-A177-3AD203B41FA5}">
                      <a16:colId xmlns:a16="http://schemas.microsoft.com/office/drawing/2014/main" val="20003"/>
                    </a:ext>
                  </a:extLst>
                </a:gridCol>
                <a:gridCol w="762000">
                  <a:extLst>
                    <a:ext uri="{9D8B030D-6E8A-4147-A177-3AD203B41FA5}">
                      <a16:colId xmlns:a16="http://schemas.microsoft.com/office/drawing/2014/main" val="20004"/>
                    </a:ext>
                  </a:extLst>
                </a:gridCol>
                <a:gridCol w="762000">
                  <a:extLst>
                    <a:ext uri="{9D8B030D-6E8A-4147-A177-3AD203B41FA5}">
                      <a16:colId xmlns:a16="http://schemas.microsoft.com/office/drawing/2014/main" val="20005"/>
                    </a:ext>
                  </a:extLst>
                </a:gridCol>
              </a:tblGrid>
              <a:tr h="334800">
                <a:tc rowSpan="2">
                  <a:txBody>
                    <a:bodyPr/>
                    <a:lstStyle/>
                    <a:p>
                      <a:pPr algn="l" fontAlgn="ctr"/>
                      <a:r>
                        <a:rPr lang="ca-ES" sz="900" b="0" i="0" u="none" strike="noStrike" noProof="0" dirty="0">
                          <a:solidFill>
                            <a:srgbClr val="FFFFFF"/>
                          </a:solidFill>
                          <a:effectLst/>
                          <a:latin typeface="Arial"/>
                        </a:rPr>
                        <a:t> </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Augmentarà</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Seguirà Igual</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Disminuirà</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a:txBody>
                    <a:bodyPr/>
                    <a:lstStyle/>
                    <a:p>
                      <a:pPr algn="ctr" fontAlgn="ctr"/>
                      <a:r>
                        <a:rPr lang="ca-ES" sz="800" b="1" i="0" u="none" strike="noStrike" noProof="0" dirty="0" err="1">
                          <a:solidFill>
                            <a:srgbClr val="000000"/>
                          </a:solidFill>
                          <a:effectLst/>
                          <a:latin typeface="Century Gothic"/>
                        </a:rPr>
                        <a:t>Ns</a:t>
                      </a:r>
                      <a:r>
                        <a:rPr lang="ca-ES" sz="800" b="1" i="0" u="none" strike="noStrike" noProof="0" dirty="0">
                          <a:solidFill>
                            <a:srgbClr val="000000"/>
                          </a:solidFill>
                          <a:effectLst/>
                          <a:latin typeface="Century Gothic"/>
                        </a:rPr>
                        <a:t>/</a:t>
                      </a:r>
                      <a:r>
                        <a:rPr lang="ca-ES" sz="800" b="1" i="0" u="none" strike="noStrike" noProof="0" dirty="0" err="1">
                          <a:solidFill>
                            <a:srgbClr val="000000"/>
                          </a:solidFill>
                          <a:effectLst/>
                          <a:latin typeface="Century Gothic"/>
                        </a:rPr>
                        <a:t>Nc</a:t>
                      </a:r>
                      <a:endParaRPr lang="ca-ES" sz="800" b="1" i="0" u="none" strike="noStrike" noProof="0" dirty="0">
                        <a:solidFill>
                          <a:srgbClr val="000000"/>
                        </a:solidFill>
                        <a:effectLst/>
                        <a:latin typeface="Century Gothic"/>
                      </a:endParaRP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9900"/>
                    </a:solidFill>
                  </a:tcPr>
                </a:tc>
                <a:tc rowSpan="2">
                  <a:txBody>
                    <a:bodyPr/>
                    <a:lstStyle/>
                    <a:p>
                      <a:pPr algn="ctr" fontAlgn="ctr"/>
                      <a:r>
                        <a:rPr lang="ca-ES" sz="800" b="1" i="0" u="none" strike="noStrike" noProof="0" dirty="0">
                          <a:solidFill>
                            <a:srgbClr val="000000"/>
                          </a:solidFill>
                          <a:effectLst/>
                          <a:latin typeface="Century Gothic"/>
                        </a:rPr>
                        <a:t>DIFERÈNCIES entre “Augmentarà” i “Disminuirà”</a:t>
                      </a:r>
                    </a:p>
                  </a:txBody>
                  <a:tcPr marL="9525" marR="9525" marT="9525" marB="0" anchor="b">
                    <a:lnL>
                      <a:noFill/>
                    </a:lnL>
                    <a:lnR>
                      <a:noFill/>
                    </a:lnR>
                    <a:lnT w="12700" cap="flat" cmpd="sng" algn="ctr">
                      <a:solidFill>
                        <a:schemeClr val="tx1"/>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0"/>
                  </a:ext>
                </a:extLst>
              </a:tr>
              <a:tr h="200025">
                <a:tc vMerge="1">
                  <a:txBody>
                    <a:bodyPr/>
                    <a:lstStyle/>
                    <a:p>
                      <a:endParaRPr lang="es-ES"/>
                    </a:p>
                  </a:txBody>
                  <a:tcPr/>
                </a:tc>
                <a:tc>
                  <a:txBody>
                    <a:bodyPr/>
                    <a:lstStyle/>
                    <a:p>
                      <a:pPr algn="l" fontAlgn="ctr"/>
                      <a:r>
                        <a:rPr lang="ca-ES" sz="800" b="1" i="0" u="none" strike="noStrike" noProof="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a:txBody>
                    <a:bodyPr/>
                    <a:lstStyle/>
                    <a:p>
                      <a:pPr algn="ctr" fontAlgn="ctr"/>
                      <a:r>
                        <a:rPr lang="ca-ES" sz="800" b="1" i="0" u="none" strike="noStrike" noProof="0" dirty="0">
                          <a:solidFill>
                            <a:srgbClr val="000000"/>
                          </a:solidFill>
                          <a:effectLst/>
                          <a:latin typeface="Century Gothic"/>
                        </a:rPr>
                        <a:t>% de la fila</a:t>
                      </a:r>
                    </a:p>
                  </a:txBody>
                  <a:tcPr marL="9525" marR="9525" marT="9525" marB="0" anchor="ctr">
                    <a:lnL>
                      <a:noFill/>
                    </a:lnL>
                    <a:lnR>
                      <a:noFill/>
                    </a:lnR>
                    <a:lnT w="12700" cap="flat" cmpd="sng" algn="ctr">
                      <a:solidFill>
                        <a:srgbClr val="000000"/>
                      </a:solidFill>
                      <a:prstDash val="solid"/>
                      <a:round/>
                      <a:headEnd type="none" w="med" len="med"/>
                      <a:tailEnd type="none" w="med" len="med"/>
                    </a:lnT>
                    <a:lnB w="12700" cap="flat" cmpd="sng" algn="ctr">
                      <a:solidFill>
                        <a:srgbClr val="454545"/>
                      </a:solidFill>
                      <a:prstDash val="solid"/>
                      <a:round/>
                      <a:headEnd type="none" w="med" len="med"/>
                      <a:tailEnd type="none" w="med" len="med"/>
                    </a:lnB>
                    <a:solidFill>
                      <a:srgbClr val="FF9900"/>
                    </a:solidFill>
                  </a:tcPr>
                </a:tc>
                <a:tc vMerge="1">
                  <a:txBody>
                    <a:bodyPr/>
                    <a:lstStyle/>
                    <a:p>
                      <a:pPr algn="ctr" fontAlgn="ctr"/>
                      <a:endParaRPr lang="es-ES" sz="800" b="1" i="0" u="none" strike="noStrike" dirty="0">
                        <a:solidFill>
                          <a:srgbClr val="000000"/>
                        </a:solidFill>
                        <a:effectLst/>
                        <a:latin typeface="Century Gothic"/>
                      </a:endParaRPr>
                    </a:p>
                  </a:txBody>
                  <a:tcPr marL="9525" marR="9525" marT="9525" marB="0" anchor="ctr">
                    <a:lnL>
                      <a:noFill/>
                    </a:lnL>
                    <a:lnR>
                      <a:noFill/>
                    </a:lnR>
                    <a:lnT>
                      <a:noFill/>
                    </a:lnT>
                    <a:lnB w="12700" cap="flat" cmpd="sng" algn="ctr">
                      <a:solidFill>
                        <a:srgbClr val="454545"/>
                      </a:solidFill>
                      <a:prstDash val="solid"/>
                      <a:round/>
                      <a:headEnd type="none" w="med" len="med"/>
                      <a:tailEnd type="none" w="med" len="med"/>
                    </a:lnB>
                    <a:solidFill>
                      <a:srgbClr val="FF9900"/>
                    </a:solidFill>
                  </a:tcPr>
                </a:tc>
                <a:extLst>
                  <a:ext uri="{0D108BD9-81ED-4DB2-BD59-A6C34878D82A}">
                    <a16:rowId xmlns:a16="http://schemas.microsoft.com/office/drawing/2014/main" val="10001"/>
                  </a:ext>
                </a:extLst>
              </a:tr>
              <a:tr h="288000">
                <a:tc>
                  <a:txBody>
                    <a:bodyPr/>
                    <a:lstStyle/>
                    <a:p>
                      <a:pPr algn="r" fontAlgn="ctr"/>
                      <a:r>
                        <a:rPr lang="ca-ES" sz="800" b="1" i="0" u="none" strike="noStrike" noProof="0" dirty="0">
                          <a:solidFill>
                            <a:srgbClr val="000000"/>
                          </a:solidFill>
                          <a:effectLst/>
                          <a:latin typeface="Century Gothic"/>
                        </a:rPr>
                        <a:t>LA XIFRA DE NEGOCI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dirty="0">
                          <a:solidFill>
                            <a:schemeClr val="tx1"/>
                          </a:solidFill>
                          <a:effectLst/>
                          <a:latin typeface="+mj-lt"/>
                          <a:ea typeface="+mn-ea"/>
                          <a:cs typeface="+mn-cs"/>
                        </a:rPr>
                        <a:t>29,4%</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49,0%</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a:solidFill>
                            <a:schemeClr val="tx1"/>
                          </a:solidFill>
                          <a:effectLst/>
                          <a:latin typeface="+mj-lt"/>
                          <a:ea typeface="+mn-ea"/>
                          <a:cs typeface="+mn-cs"/>
                        </a:rPr>
                        <a:t>19,6%</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a:solidFill>
                            <a:schemeClr val="tx1"/>
                          </a:solidFill>
                          <a:effectLst/>
                          <a:latin typeface="+mj-lt"/>
                          <a:ea typeface="+mn-ea"/>
                          <a:cs typeface="+mn-cs"/>
                        </a:rPr>
                        <a:t>9,8%</a:t>
                      </a:r>
                    </a:p>
                  </a:txBody>
                  <a:tcPr marL="9525" marR="9525" marT="9525" marB="0" anchor="ctr">
                    <a:lnL>
                      <a:noFill/>
                    </a:lnL>
                    <a:lnR>
                      <a:noFill/>
                    </a:lnR>
                    <a:lnT w="12700" cap="flat" cmpd="sng" algn="ctr">
                      <a:solidFill>
                        <a:srgbClr val="454545"/>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2"/>
                  </a:ext>
                </a:extLst>
              </a:tr>
              <a:tr h="288000">
                <a:tc>
                  <a:txBody>
                    <a:bodyPr/>
                    <a:lstStyle/>
                    <a:p>
                      <a:pPr algn="r" fontAlgn="ctr"/>
                      <a:r>
                        <a:rPr lang="ca-ES" sz="800" b="1" i="0" u="none" strike="noStrike" noProof="0" dirty="0">
                          <a:solidFill>
                            <a:srgbClr val="000000"/>
                          </a:solidFill>
                          <a:effectLst/>
                          <a:latin typeface="Century Gothic"/>
                        </a:rPr>
                        <a:t>NOMBRE DE TREBALLADORS AMB CONTRACTE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7,8%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84,3%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5,9%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3"/>
                  </a:ext>
                </a:extLst>
              </a:tr>
              <a:tr h="288000">
                <a:tc>
                  <a:txBody>
                    <a:bodyPr/>
                    <a:lstStyle/>
                    <a:p>
                      <a:pPr algn="r" fontAlgn="ctr"/>
                      <a:r>
                        <a:rPr lang="ca-ES" sz="800" b="0" i="0" u="none" strike="noStrike" noProof="0" dirty="0">
                          <a:solidFill>
                            <a:srgbClr val="000000"/>
                          </a:solidFill>
                          <a:effectLst/>
                          <a:latin typeface="Century Gothic"/>
                        </a:rPr>
                        <a:t>ELS PREUS DE VENDA </a:t>
                      </a:r>
                    </a:p>
                    <a:p>
                      <a:pPr algn="r" fontAlgn="ctr"/>
                      <a:r>
                        <a:rPr lang="ca-ES" sz="800" b="0"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0,0%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88,2%</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dirty="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4"/>
                  </a:ext>
                </a:extLst>
              </a:tr>
              <a:tr h="288000">
                <a:tc>
                  <a:txBody>
                    <a:bodyPr/>
                    <a:lstStyle/>
                    <a:p>
                      <a:pPr algn="r" fontAlgn="ctr"/>
                      <a:r>
                        <a:rPr lang="ca-ES" sz="800" b="1" i="0" u="none" strike="noStrike" noProof="0" dirty="0">
                          <a:solidFill>
                            <a:srgbClr val="000000"/>
                          </a:solidFill>
                          <a:effectLst/>
                          <a:latin typeface="Century Gothic"/>
                        </a:rPr>
                        <a:t>LA INVERSIÓ </a:t>
                      </a:r>
                    </a:p>
                    <a:p>
                      <a:pPr algn="r" fontAlgn="ctr"/>
                      <a:r>
                        <a:rPr lang="ca-ES" sz="800" b="1"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17,6%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58,8%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21,6%</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t"/>
                      <a:r>
                        <a:rPr lang="ca-ES" sz="800" b="0" i="0" u="none" strike="noStrike" kern="1200" dirty="0">
                          <a:solidFill>
                            <a:schemeClr val="tx1"/>
                          </a:solidFill>
                          <a:effectLst/>
                          <a:latin typeface="+mj-lt"/>
                          <a:ea typeface="+mn-ea"/>
                          <a:cs typeface="+mn-cs"/>
                        </a:rPr>
                        <a:t>2,0%</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tc>
                  <a:txBody>
                    <a:bodyPr/>
                    <a:lstStyle/>
                    <a:p>
                      <a:pPr algn="ctr" fontAlgn="b"/>
                      <a:r>
                        <a:rPr lang="ca-ES" sz="800" b="0" i="0" u="none" strike="noStrike" kern="1200" dirty="0">
                          <a:solidFill>
                            <a:schemeClr val="tx1"/>
                          </a:solidFill>
                          <a:effectLst/>
                          <a:latin typeface="+mj-lt"/>
                          <a:ea typeface="+mn-ea"/>
                          <a:cs typeface="+mn-cs"/>
                        </a:rPr>
                        <a:t>-3,9%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808080"/>
                      </a:solidFill>
                      <a:prstDash val="solid"/>
                      <a:round/>
                      <a:headEnd type="none" w="med" len="med"/>
                      <a:tailEnd type="none" w="med" len="med"/>
                    </a:lnB>
                    <a:solidFill>
                      <a:srgbClr val="FFFFFF"/>
                    </a:solidFill>
                  </a:tcPr>
                </a:tc>
                <a:extLst>
                  <a:ext uri="{0D108BD9-81ED-4DB2-BD59-A6C34878D82A}">
                    <a16:rowId xmlns:a16="http://schemas.microsoft.com/office/drawing/2014/main" val="10005"/>
                  </a:ext>
                </a:extLst>
              </a:tr>
              <a:tr h="288000">
                <a:tc>
                  <a:txBody>
                    <a:bodyPr/>
                    <a:lstStyle/>
                    <a:p>
                      <a:pPr algn="r" fontAlgn="ctr"/>
                      <a:r>
                        <a:rPr lang="ca-ES" sz="800" b="0" i="0" u="none" strike="noStrike" noProof="0" dirty="0">
                          <a:solidFill>
                            <a:srgbClr val="000000"/>
                          </a:solidFill>
                          <a:effectLst/>
                          <a:latin typeface="Century Gothic"/>
                        </a:rPr>
                        <a:t>LES EXPORTACIONS </a:t>
                      </a:r>
                    </a:p>
                    <a:p>
                      <a:pPr algn="r" fontAlgn="ctr"/>
                      <a:r>
                        <a:rPr lang="ca-ES" sz="800" b="0" i="0" u="none" strike="noStrike" noProof="0" dirty="0">
                          <a:solidFill>
                            <a:srgbClr val="000000"/>
                          </a:solidFill>
                          <a:effectLst/>
                          <a:latin typeface="Century Gothic"/>
                        </a:rPr>
                        <a:t>proper trimestre</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C0C0C0"/>
                    </a:solidFill>
                  </a:tcPr>
                </a:tc>
                <a:tc>
                  <a:txBody>
                    <a:bodyPr/>
                    <a:lstStyle/>
                    <a:p>
                      <a:pPr algn="ctr" fontAlgn="t"/>
                      <a:r>
                        <a:rPr lang="ca-ES" sz="800" b="0" i="0" u="none" strike="noStrike" kern="1200">
                          <a:solidFill>
                            <a:schemeClr val="tx1"/>
                          </a:solidFill>
                          <a:effectLst/>
                          <a:latin typeface="+mj-lt"/>
                          <a:ea typeface="+mn-ea"/>
                          <a:cs typeface="+mn-cs"/>
                        </a:rPr>
                        <a:t>9,8%</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37,3%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t"/>
                      <a:r>
                        <a:rPr lang="ca-ES" sz="800" b="0" i="0" u="none" strike="noStrike" kern="1200">
                          <a:solidFill>
                            <a:schemeClr val="tx1"/>
                          </a:solidFill>
                          <a:effectLst/>
                          <a:latin typeface="+mj-lt"/>
                          <a:ea typeface="+mn-ea"/>
                          <a:cs typeface="+mn-cs"/>
                        </a:rPr>
                        <a:t>15,7%</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marL="0" algn="ctr" defTabSz="914400" rtl="0" eaLnBrk="1" fontAlgn="t" latinLnBrk="0" hangingPunct="1"/>
                      <a:r>
                        <a:rPr lang="ca-ES" sz="800" b="1" i="0" u="none" strike="noStrike" kern="1200" dirty="0">
                          <a:solidFill>
                            <a:srgbClr val="0070C0"/>
                          </a:solidFill>
                          <a:effectLst/>
                          <a:latin typeface="+mj-lt"/>
                          <a:ea typeface="+mn-ea"/>
                          <a:cs typeface="+mn-cs"/>
                        </a:rPr>
                        <a:t>37,3%</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tc>
                  <a:txBody>
                    <a:bodyPr/>
                    <a:lstStyle/>
                    <a:p>
                      <a:pPr algn="ctr" fontAlgn="b"/>
                      <a:r>
                        <a:rPr lang="ca-ES" sz="800" b="0" i="0" u="none" strike="noStrike" kern="1200" dirty="0">
                          <a:solidFill>
                            <a:schemeClr val="tx1"/>
                          </a:solidFill>
                          <a:effectLst/>
                          <a:latin typeface="+mj-lt"/>
                          <a:ea typeface="+mn-ea"/>
                          <a:cs typeface="+mn-cs"/>
                        </a:rPr>
                        <a:t>-5,9%</a:t>
                      </a:r>
                    </a:p>
                  </a:txBody>
                  <a:tcPr marL="9525" marR="9525" marT="9525" marB="0" anchor="ctr">
                    <a:lnL>
                      <a:noFill/>
                    </a:lnL>
                    <a:lnR>
                      <a:noFill/>
                    </a:lnR>
                    <a:lnT w="12700" cap="flat" cmpd="sng" algn="ctr">
                      <a:solidFill>
                        <a:srgbClr val="80808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rgbClr val="FFFFFF"/>
                    </a:solidFill>
                  </a:tcPr>
                </a:tc>
                <a:extLst>
                  <a:ext uri="{0D108BD9-81ED-4DB2-BD59-A6C34878D82A}">
                    <a16:rowId xmlns:a16="http://schemas.microsoft.com/office/drawing/2014/main" val="10006"/>
                  </a:ext>
                </a:extLst>
              </a:tr>
            </a:tbl>
          </a:graphicData>
        </a:graphic>
      </p:graphicFrame>
      <p:sp>
        <p:nvSpPr>
          <p:cNvPr id="9" name="8 CuadroTexto"/>
          <p:cNvSpPr txBox="1"/>
          <p:nvPr/>
        </p:nvSpPr>
        <p:spPr>
          <a:xfrm>
            <a:off x="105264" y="6259760"/>
            <a:ext cx="5791201" cy="261610"/>
          </a:xfrm>
          <a:prstGeom prst="rect">
            <a:avLst/>
          </a:prstGeom>
          <a:noFill/>
          <a:ln>
            <a:solidFill>
              <a:srgbClr val="6B5C4F"/>
            </a:solidFill>
          </a:ln>
        </p:spPr>
        <p:txBody>
          <a:bodyPr wrap="square" rtlCol="0">
            <a:spAutoFit/>
          </a:bodyPr>
          <a:lstStyle/>
          <a:p>
            <a:pPr marL="174625" indent="-174625" algn="l">
              <a:tabLst>
                <a:tab pos="4843463" algn="l"/>
              </a:tabLst>
            </a:pPr>
            <a:r>
              <a:rPr lang="ca-ES" sz="1100" b="1" dirty="0">
                <a:cs typeface="Times New Roman" pitchFamily="18" charset="0"/>
              </a:rPr>
              <a:t>INDICADOR EXPECTATIVES </a:t>
            </a:r>
            <a:r>
              <a:rPr lang="ca-ES" dirty="0">
                <a:cs typeface="Times New Roman" pitchFamily="18" charset="0"/>
              </a:rPr>
              <a:t>(Mitjana Xifra Negoci, Treballadors, Inversió)</a:t>
            </a:r>
            <a:r>
              <a:rPr lang="ca-ES" sz="1100" b="1" dirty="0">
                <a:cs typeface="Times New Roman" pitchFamily="18" charset="0"/>
              </a:rPr>
              <a:t>:	      2,6%</a:t>
            </a:r>
            <a:endParaRPr lang="ca-ES" sz="1100" b="1" dirty="0"/>
          </a:p>
        </p:txBody>
      </p:sp>
      <p:sp>
        <p:nvSpPr>
          <p:cNvPr id="11" name="10 CuadroTexto"/>
          <p:cNvSpPr txBox="1"/>
          <p:nvPr/>
        </p:nvSpPr>
        <p:spPr>
          <a:xfrm>
            <a:off x="105265" y="3625031"/>
            <a:ext cx="5791201" cy="261610"/>
          </a:xfrm>
          <a:prstGeom prst="rect">
            <a:avLst/>
          </a:prstGeom>
          <a:noFill/>
          <a:ln>
            <a:solidFill>
              <a:srgbClr val="6B5C4F"/>
            </a:solidFill>
          </a:ln>
        </p:spPr>
        <p:txBody>
          <a:bodyPr wrap="square" rtlCol="0">
            <a:spAutoFit/>
          </a:bodyPr>
          <a:lstStyle/>
          <a:p>
            <a:pPr marL="174625" indent="-174625">
              <a:tabLst>
                <a:tab pos="4843463" algn="l"/>
              </a:tabLst>
            </a:pPr>
            <a:r>
              <a:rPr lang="ca-ES" sz="1100" b="1" dirty="0">
                <a:cs typeface="Times New Roman" pitchFamily="18" charset="0"/>
              </a:rPr>
              <a:t>INDICADOR SITUACIÓ </a:t>
            </a:r>
            <a:r>
              <a:rPr lang="ca-ES" dirty="0">
                <a:cs typeface="Times New Roman" pitchFamily="18" charset="0"/>
              </a:rPr>
              <a:t>(Mitjana Xifra Negoci, Treballadors, Inversió)</a:t>
            </a:r>
            <a:r>
              <a:rPr lang="ca-ES" sz="1100" b="1" dirty="0">
                <a:cs typeface="Times New Roman" pitchFamily="18" charset="0"/>
              </a:rPr>
              <a:t>:	       7,8%</a:t>
            </a:r>
          </a:p>
        </p:txBody>
      </p:sp>
      <p:sp>
        <p:nvSpPr>
          <p:cNvPr id="12"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Índex de Confiança Empresarial ►</a:t>
            </a:r>
          </a:p>
        </p:txBody>
      </p:sp>
      <p:sp>
        <p:nvSpPr>
          <p:cNvPr id="20" name="19 CuadroTexto"/>
          <p:cNvSpPr txBox="1"/>
          <p:nvPr/>
        </p:nvSpPr>
        <p:spPr>
          <a:xfrm>
            <a:off x="3252268" y="1252394"/>
            <a:ext cx="1392817" cy="307777"/>
          </a:xfrm>
          <a:prstGeom prst="rect">
            <a:avLst/>
          </a:prstGeom>
          <a:noFill/>
        </p:spPr>
        <p:txBody>
          <a:bodyPr wrap="square" rtlCol="0">
            <a:spAutoFit/>
          </a:bodyPr>
          <a:lstStyle/>
          <a:p>
            <a:pPr marL="174625" indent="-174625" algn="ctr"/>
            <a:r>
              <a:rPr lang="ca-ES" sz="1400" b="1" dirty="0">
                <a:solidFill>
                  <a:srgbClr val="6B5C4F"/>
                </a:solidFill>
                <a:cs typeface="Times New Roman" pitchFamily="18" charset="0"/>
              </a:rPr>
              <a:t>3T 2020</a:t>
            </a:r>
            <a:endParaRPr lang="ca-ES" sz="1400" b="1" dirty="0">
              <a:solidFill>
                <a:srgbClr val="6B5C4F"/>
              </a:solidFill>
            </a:endParaRPr>
          </a:p>
        </p:txBody>
      </p:sp>
      <p:sp>
        <p:nvSpPr>
          <p:cNvPr id="21" name="20 CuadroTexto"/>
          <p:cNvSpPr txBox="1"/>
          <p:nvPr/>
        </p:nvSpPr>
        <p:spPr>
          <a:xfrm>
            <a:off x="7048064" y="1252394"/>
            <a:ext cx="1392817" cy="307777"/>
          </a:xfrm>
          <a:prstGeom prst="rect">
            <a:avLst/>
          </a:prstGeom>
          <a:noFill/>
        </p:spPr>
        <p:txBody>
          <a:bodyPr wrap="square" rtlCol="0">
            <a:spAutoFit/>
          </a:bodyPr>
          <a:lstStyle/>
          <a:p>
            <a:pPr marL="174625" indent="-174625" algn="ctr"/>
            <a:r>
              <a:rPr lang="ca-ES" sz="1400" b="1" dirty="0">
                <a:solidFill>
                  <a:srgbClr val="6B5C4F"/>
                </a:solidFill>
                <a:cs typeface="Times New Roman" pitchFamily="18" charset="0"/>
              </a:rPr>
              <a:t>2T 2020</a:t>
            </a:r>
            <a:endParaRPr lang="ca-ES" sz="1400" b="1" dirty="0">
              <a:solidFill>
                <a:srgbClr val="6B5C4F"/>
              </a:solidFill>
            </a:endParaRPr>
          </a:p>
        </p:txBody>
      </p:sp>
      <p:sp>
        <p:nvSpPr>
          <p:cNvPr id="3" name="Marcador de número de diapositiva 2"/>
          <p:cNvSpPr>
            <a:spLocks noGrp="1"/>
          </p:cNvSpPr>
          <p:nvPr>
            <p:ph type="sldNum" sz="quarter" idx="4"/>
          </p:nvPr>
        </p:nvSpPr>
        <p:spPr/>
        <p:txBody>
          <a:bodyPr/>
          <a:lstStyle/>
          <a:p>
            <a:fld id="{79B00DB0-4C43-45CD-A043-B77402D452F6}" type="slidenum">
              <a:rPr lang="ca-ES" smtClean="0"/>
              <a:t>16</a:t>
            </a:fld>
            <a:endParaRPr lang="ca-ES"/>
          </a:p>
        </p:txBody>
      </p:sp>
      <p:sp>
        <p:nvSpPr>
          <p:cNvPr id="24" name="23 Elipse">
            <a:extLst>
              <a:ext uri="{FF2B5EF4-FFF2-40B4-BE49-F238E27FC236}">
                <a16:creationId xmlns:a16="http://schemas.microsoft.com/office/drawing/2014/main" id="{BC9BA1FD-20B9-47CF-8E46-BA2BF41085BF}"/>
              </a:ext>
            </a:extLst>
          </p:cNvPr>
          <p:cNvSpPr/>
          <p:nvPr/>
        </p:nvSpPr>
        <p:spPr>
          <a:xfrm>
            <a:off x="3633369" y="2070936"/>
            <a:ext cx="626728" cy="307777"/>
          </a:xfrm>
          <a:prstGeom prst="ellipse">
            <a:avLst/>
          </a:prstGeom>
          <a:no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
        <p:nvSpPr>
          <p:cNvPr id="27" name="23 Elipse">
            <a:extLst>
              <a:ext uri="{FF2B5EF4-FFF2-40B4-BE49-F238E27FC236}">
                <a16:creationId xmlns:a16="http://schemas.microsoft.com/office/drawing/2014/main" id="{6BF98E8A-1297-4F88-8289-EFA11C19B85B}"/>
              </a:ext>
            </a:extLst>
          </p:cNvPr>
          <p:cNvSpPr/>
          <p:nvPr/>
        </p:nvSpPr>
        <p:spPr>
          <a:xfrm>
            <a:off x="2098503" y="4727724"/>
            <a:ext cx="629392" cy="279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
        <p:nvSpPr>
          <p:cNvPr id="2" name="23 Elipse">
            <a:extLst>
              <a:ext uri="{FF2B5EF4-FFF2-40B4-BE49-F238E27FC236}">
                <a16:creationId xmlns:a16="http://schemas.microsoft.com/office/drawing/2014/main" id="{D5A1756C-16EA-486B-BD6A-D0D33AB9C3CE}"/>
              </a:ext>
            </a:extLst>
          </p:cNvPr>
          <p:cNvSpPr/>
          <p:nvPr/>
        </p:nvSpPr>
        <p:spPr>
          <a:xfrm>
            <a:off x="2098503" y="2088354"/>
            <a:ext cx="629392" cy="279000"/>
          </a:xfrm>
          <a:prstGeom prst="ellipse">
            <a:avLst/>
          </a:prstGeom>
          <a:no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
        <p:nvSpPr>
          <p:cNvPr id="7" name="23 Elipse">
            <a:extLst>
              <a:ext uri="{FF2B5EF4-FFF2-40B4-BE49-F238E27FC236}">
                <a16:creationId xmlns:a16="http://schemas.microsoft.com/office/drawing/2014/main" id="{3E9A0593-307A-45CA-AD41-9B85A580E883}"/>
              </a:ext>
            </a:extLst>
          </p:cNvPr>
          <p:cNvSpPr/>
          <p:nvPr/>
        </p:nvSpPr>
        <p:spPr>
          <a:xfrm>
            <a:off x="2092458" y="5648935"/>
            <a:ext cx="626728" cy="307777"/>
          </a:xfrm>
          <a:prstGeom prst="ellipse">
            <a:avLst/>
          </a:prstGeom>
          <a:no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
        <p:nvSpPr>
          <p:cNvPr id="8" name="23 Elipse">
            <a:extLst>
              <a:ext uri="{FF2B5EF4-FFF2-40B4-BE49-F238E27FC236}">
                <a16:creationId xmlns:a16="http://schemas.microsoft.com/office/drawing/2014/main" id="{3438CC6C-9891-440B-ACF2-06AA638BCB2C}"/>
              </a:ext>
            </a:extLst>
          </p:cNvPr>
          <p:cNvSpPr/>
          <p:nvPr/>
        </p:nvSpPr>
        <p:spPr>
          <a:xfrm>
            <a:off x="2098503" y="5967624"/>
            <a:ext cx="629392" cy="27900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
        <p:nvSpPr>
          <p:cNvPr id="10" name="23 Elipse">
            <a:extLst>
              <a:ext uri="{FF2B5EF4-FFF2-40B4-BE49-F238E27FC236}">
                <a16:creationId xmlns:a16="http://schemas.microsoft.com/office/drawing/2014/main" id="{AD2A840C-A3DD-482E-A810-6F62EB670E21}"/>
              </a:ext>
            </a:extLst>
          </p:cNvPr>
          <p:cNvSpPr/>
          <p:nvPr/>
        </p:nvSpPr>
        <p:spPr>
          <a:xfrm>
            <a:off x="3633369" y="4713335"/>
            <a:ext cx="626728" cy="307777"/>
          </a:xfrm>
          <a:prstGeom prst="ellipse">
            <a:avLst/>
          </a:prstGeom>
          <a:noFill/>
          <a:ln>
            <a:solidFill>
              <a:srgbClr val="99CC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ES">
              <a:solidFill>
                <a:srgbClr val="FF0000"/>
              </a:solidFill>
            </a:endParaRPr>
          </a:p>
        </p:txBody>
      </p:sp>
    </p:spTree>
    <p:extLst>
      <p:ext uri="{BB962C8B-B14F-4D97-AF65-F5344CB8AC3E}">
        <p14:creationId xmlns:p14="http://schemas.microsoft.com/office/powerpoint/2010/main" val="247559368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4"/>
          <p:cNvSpPr>
            <a:spLocks noChangeShapeType="1"/>
          </p:cNvSpPr>
          <p:nvPr/>
        </p:nvSpPr>
        <p:spPr bwMode="auto">
          <a:xfrm>
            <a:off x="2216150" y="1268413"/>
            <a:ext cx="0" cy="5329237"/>
          </a:xfrm>
          <a:prstGeom prst="line">
            <a:avLst/>
          </a:prstGeom>
          <a:noFill/>
          <a:ln w="9525">
            <a:solidFill>
              <a:srgbClr val="8A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 name="Rectangle 6"/>
          <p:cNvSpPr>
            <a:spLocks noChangeArrowheads="1"/>
          </p:cNvSpPr>
          <p:nvPr/>
        </p:nvSpPr>
        <p:spPr bwMode="auto">
          <a:xfrm>
            <a:off x="2215959" y="3311723"/>
            <a:ext cx="6048375" cy="239712"/>
          </a:xfrm>
          <a:prstGeom prst="rect">
            <a:avLst/>
          </a:prstGeom>
          <a:solidFill>
            <a:schemeClr val="accent2"/>
          </a:solidFill>
          <a:ln>
            <a:noFill/>
          </a:ln>
          <a:effectLst/>
        </p:spPr>
        <p:txBody>
          <a:bodyPr wrap="none" anchor="ctr"/>
          <a:lstStyle/>
          <a:p>
            <a:pPr algn="ctr" eaLnBrk="1" hangingPunct="1"/>
            <a:endParaRPr lang="es-ES" noProof="1">
              <a:solidFill>
                <a:schemeClr val="bg1"/>
              </a:solidFill>
            </a:endParaRPr>
          </a:p>
        </p:txBody>
      </p:sp>
      <p:sp>
        <p:nvSpPr>
          <p:cNvPr id="12" name="Text Box 11"/>
          <p:cNvSpPr txBox="1">
            <a:spLocks noChangeArrowheads="1"/>
          </p:cNvSpPr>
          <p:nvPr/>
        </p:nvSpPr>
        <p:spPr bwMode="auto">
          <a:xfrm>
            <a:off x="2360613" y="1916113"/>
            <a:ext cx="6337300" cy="1708160"/>
          </a:xfrm>
          <a:prstGeom prst="rect">
            <a:avLst/>
          </a:prstGeom>
          <a:noFill/>
          <a:ln>
            <a:noFill/>
          </a:ln>
          <a:effectLst/>
          <a:extLst>
            <a:ext uri="{909E8E84-426E-40DD-AFC4-6F175D3DCCD1}">
              <a14:hiddenFill xmlns:a14="http://schemas.microsoft.com/office/drawing/2010/main">
                <a:solidFill>
                  <a:schemeClr val="accent1">
                    <a:alpha val="47842"/>
                  </a:schemeClr>
                </a:solidFill>
              </a14:hiddenFill>
            </a:ext>
            <a:ext uri="{91240B29-F687-4F45-9708-019B960494DF}">
              <a14:hiddenLine xmlns:a14="http://schemas.microsoft.com/office/drawing/2010/main" w="9525" algn="ctr">
                <a:solidFill>
                  <a:srgbClr val="E17B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spcBef>
                <a:spcPct val="50000"/>
              </a:spcBef>
            </a:pPr>
            <a:r>
              <a:rPr lang="ca-ES" sz="1400" b="1" dirty="0">
                <a:solidFill>
                  <a:srgbClr val="6B5C4F"/>
                </a:solidFill>
                <a:latin typeface="Century Gothic" pitchFamily="34" charset="0"/>
              </a:rPr>
              <a:t>Aspectes metodològics 			                     2</a:t>
            </a:r>
          </a:p>
          <a:p>
            <a:pPr>
              <a:lnSpc>
                <a:spcPct val="150000"/>
              </a:lnSpc>
              <a:spcBef>
                <a:spcPct val="50000"/>
              </a:spcBef>
            </a:pPr>
            <a:r>
              <a:rPr lang="ca-ES" sz="1400" b="1" dirty="0">
                <a:solidFill>
                  <a:srgbClr val="6B5C4F"/>
                </a:solidFill>
                <a:latin typeface="Century Gothic" pitchFamily="34" charset="0"/>
              </a:rPr>
              <a:t>Percepcions sobre la zona 				  7</a:t>
            </a:r>
          </a:p>
          <a:p>
            <a:pPr>
              <a:lnSpc>
                <a:spcPct val="150000"/>
              </a:lnSpc>
              <a:spcBef>
                <a:spcPct val="50000"/>
              </a:spcBef>
            </a:pPr>
            <a:r>
              <a:rPr lang="ca-ES" sz="1400" b="1" dirty="0">
                <a:solidFill>
                  <a:srgbClr val="6B5C4F"/>
                </a:solidFill>
                <a:latin typeface="Century Gothic" pitchFamily="34" charset="0"/>
              </a:rPr>
              <a:t>Índex de Confiança Empresarial			14</a:t>
            </a:r>
          </a:p>
          <a:p>
            <a:pPr>
              <a:lnSpc>
                <a:spcPct val="150000"/>
              </a:lnSpc>
              <a:spcBef>
                <a:spcPct val="50000"/>
              </a:spcBef>
            </a:pPr>
            <a:r>
              <a:rPr lang="ca-ES" sz="1400" b="1" dirty="0">
                <a:solidFill>
                  <a:schemeClr val="bg1"/>
                </a:solidFill>
                <a:latin typeface="Century Gothic" pitchFamily="34" charset="0"/>
              </a:rPr>
              <a:t>Temes d’Actualitat 					24</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t>17</a:t>
            </a:fld>
            <a:endParaRPr lang="ca-ES" dirty="0"/>
          </a:p>
        </p:txBody>
      </p:sp>
    </p:spTree>
    <p:extLst>
      <p:ext uri="{BB962C8B-B14F-4D97-AF65-F5344CB8AC3E}">
        <p14:creationId xmlns:p14="http://schemas.microsoft.com/office/powerpoint/2010/main" val="343584718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altLang="es-ES" sz="1400" b="1" dirty="0">
                <a:solidFill>
                  <a:srgbClr val="6B5C4F"/>
                </a:solidFill>
              </a:rPr>
              <a:t>Mesures adoptades a l’empresa </a:t>
            </a:r>
            <a:r>
              <a:rPr lang="ca-ES" sz="1400" b="1" dirty="0">
                <a:solidFill>
                  <a:srgbClr val="6B5C4F"/>
                </a:solidFill>
                <a:latin typeface="+mj-lt"/>
              </a:rPr>
              <a:t>per adaptar el procés de producció</a:t>
            </a:r>
            <a:endParaRPr lang="ca-ES" sz="1400" b="1" dirty="0">
              <a:solidFill>
                <a:srgbClr val="6B5C4F"/>
              </a:solidFill>
            </a:endParaRP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897264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Mesures adoptades a l’empresa</a:t>
            </a:r>
            <a:endParaRPr lang="ca-ES" altLang="es-ES" sz="1900" b="1" dirty="0">
              <a:solidFill>
                <a:srgbClr val="6B5C4F"/>
              </a:solidFill>
              <a:latin typeface="+mj-lt"/>
            </a:endParaRP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4292915892"/>
              </p:ext>
            </p:extLst>
          </p:nvPr>
        </p:nvGraphicFramePr>
        <p:xfrm>
          <a:off x="750890" y="1832192"/>
          <a:ext cx="6416264" cy="4193105"/>
        </p:xfrm>
        <a:graphic>
          <a:graphicData uri="http://schemas.openxmlformats.org/drawingml/2006/chart">
            <c:chart xmlns:c="http://schemas.openxmlformats.org/drawingml/2006/chart" xmlns:r="http://schemas.openxmlformats.org/officeDocument/2006/relationships" r:id="rId3"/>
          </a:graphicData>
        </a:graphic>
      </p:graphicFrame>
      <p:sp>
        <p:nvSpPr>
          <p:cNvPr id="2" name="CuadroTexto 1">
            <a:extLst>
              <a:ext uri="{FF2B5EF4-FFF2-40B4-BE49-F238E27FC236}">
                <a16:creationId xmlns:a16="http://schemas.microsoft.com/office/drawing/2014/main" id="{2A46D4B1-28A4-4D7A-A81C-CF82BAD7FDFC}"/>
              </a:ext>
            </a:extLst>
          </p:cNvPr>
          <p:cNvSpPr txBox="1"/>
          <p:nvPr/>
        </p:nvSpPr>
        <p:spPr>
          <a:xfrm>
            <a:off x="359749" y="5980550"/>
            <a:ext cx="9504276" cy="507831"/>
          </a:xfrm>
          <a:prstGeom prst="rect">
            <a:avLst/>
          </a:prstGeom>
          <a:noFill/>
        </p:spPr>
        <p:txBody>
          <a:bodyPr wrap="square" rtlCol="0">
            <a:spAutoFit/>
          </a:bodyPr>
          <a:lstStyle/>
          <a:p>
            <a:r>
              <a:rPr lang="ca-ES" sz="900" dirty="0">
                <a:solidFill>
                  <a:srgbClr val="6B5C4F"/>
                </a:solidFill>
              </a:rPr>
              <a:t>Preguntes:</a:t>
            </a:r>
          </a:p>
          <a:p>
            <a:r>
              <a:rPr lang="ca-ES" sz="900" dirty="0">
                <a:solidFill>
                  <a:srgbClr val="6B5C4F"/>
                </a:solidFill>
              </a:rPr>
              <a:t>“Indica quines de les següents mesures es van prendre a l’inici de la pandèmia per adaptar el procés de producció i encara continuen vigents” </a:t>
            </a:r>
          </a:p>
          <a:p>
            <a:r>
              <a:rPr lang="ca-ES" sz="900" dirty="0">
                <a:solidFill>
                  <a:srgbClr val="6B5C4F"/>
                </a:solidFill>
              </a:rPr>
              <a:t>“I posteriorment, s’ha incorporat alguna mesura més?”</a:t>
            </a:r>
          </a:p>
        </p:txBody>
      </p:sp>
      <p:sp>
        <p:nvSpPr>
          <p:cNvPr id="8" name="Rectangle 28"/>
          <p:cNvSpPr>
            <a:spLocks noChangeArrowheads="1"/>
          </p:cNvSpPr>
          <p:nvPr/>
        </p:nvSpPr>
        <p:spPr bwMode="auto">
          <a:xfrm>
            <a:off x="6112124" y="2283170"/>
            <a:ext cx="3561106"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L’aplicació de </a:t>
            </a:r>
            <a:r>
              <a:rPr lang="ca-ES" altLang="es-ES" sz="1200" b="1" dirty="0">
                <a:solidFill>
                  <a:srgbClr val="8A0000"/>
                </a:solidFill>
              </a:rPr>
              <a:t>mesures sanitàries</a:t>
            </a:r>
            <a:r>
              <a:rPr lang="ca-ES" altLang="es-ES" sz="1200" dirty="0">
                <a:solidFill>
                  <a:srgbClr val="8A0000"/>
                </a:solidFill>
              </a:rPr>
              <a:t> i de </a:t>
            </a:r>
            <a:r>
              <a:rPr lang="ca-ES" altLang="es-ES" sz="1200" b="1" dirty="0">
                <a:solidFill>
                  <a:srgbClr val="8A0000"/>
                </a:solidFill>
              </a:rPr>
              <a:t>teletreball</a:t>
            </a:r>
            <a:r>
              <a:rPr lang="ca-ES" altLang="es-ES" sz="1200" dirty="0">
                <a:solidFill>
                  <a:srgbClr val="8A0000"/>
                </a:solidFill>
              </a:rPr>
              <a:t> són les dues principals mesures que continuen vigents a les empreses per adaptar el procés de producció.</a:t>
            </a:r>
          </a:p>
          <a:p>
            <a:pPr algn="just">
              <a:spcBef>
                <a:spcPts val="600"/>
              </a:spcBef>
            </a:pPr>
            <a:r>
              <a:rPr lang="ca-ES" altLang="es-ES" sz="1200" dirty="0">
                <a:solidFill>
                  <a:srgbClr val="8A0000"/>
                </a:solidFill>
              </a:rPr>
              <a:t>En segon lloc, en aproximadament 4 de cada 10 empreses continuen els </a:t>
            </a:r>
            <a:r>
              <a:rPr lang="ca-ES" altLang="es-ES" sz="1200" dirty="0" err="1">
                <a:solidFill>
                  <a:srgbClr val="8A0000"/>
                </a:solidFill>
              </a:rPr>
              <a:t>EROs</a:t>
            </a:r>
            <a:r>
              <a:rPr lang="ca-ES" altLang="es-ES" sz="1200" dirty="0">
                <a:solidFill>
                  <a:srgbClr val="8A0000"/>
                </a:solidFill>
              </a:rPr>
              <a:t>/</a:t>
            </a:r>
            <a:r>
              <a:rPr lang="ca-ES" altLang="es-ES" sz="1200" dirty="0" err="1">
                <a:solidFill>
                  <a:srgbClr val="8A0000"/>
                </a:solidFill>
              </a:rPr>
              <a:t>ERTOs</a:t>
            </a:r>
            <a:r>
              <a:rPr lang="ca-ES" altLang="es-ES" sz="1200" dirty="0">
                <a:solidFill>
                  <a:srgbClr val="8A0000"/>
                </a:solidFill>
              </a:rPr>
              <a:t> i/o la digitalització de processos i la revisió d’inversions.</a:t>
            </a:r>
          </a:p>
          <a:p>
            <a:pPr algn="just">
              <a:spcBef>
                <a:spcPts val="600"/>
              </a:spcBef>
            </a:pPr>
            <a:r>
              <a:rPr lang="ca-ES" altLang="es-ES" sz="1200" dirty="0">
                <a:solidFill>
                  <a:srgbClr val="8A0000"/>
                </a:solidFill>
              </a:rPr>
              <a:t>La meitat de les empreses no han incorporat cap mesura a les preses a l’inici de la pandèmia.</a:t>
            </a:r>
          </a:p>
        </p:txBody>
      </p:sp>
    </p:spTree>
    <p:extLst>
      <p:ext uri="{BB962C8B-B14F-4D97-AF65-F5344CB8AC3E}">
        <p14:creationId xmlns:p14="http://schemas.microsoft.com/office/powerpoint/2010/main" val="1630035493"/>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altLang="es-ES" sz="1400" b="1" dirty="0">
                <a:solidFill>
                  <a:srgbClr val="6B5C4F"/>
                </a:solidFill>
              </a:rPr>
              <a:t>Indicador resum de les mesures adoptades a l’empresa </a:t>
            </a:r>
            <a:r>
              <a:rPr lang="ca-ES" sz="1400" b="1" dirty="0">
                <a:solidFill>
                  <a:srgbClr val="6B5C4F"/>
                </a:solidFill>
                <a:latin typeface="+mj-lt"/>
              </a:rPr>
              <a:t>per adaptar el procés de producció</a:t>
            </a:r>
            <a:endParaRPr lang="ca-ES" sz="1400" b="1" dirty="0">
              <a:solidFill>
                <a:srgbClr val="6B5C4F"/>
              </a:solidFill>
            </a:endParaRP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897264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Mesures adoptades a l’empresa</a:t>
            </a:r>
            <a:endParaRPr lang="ca-ES" altLang="es-ES" sz="1900" b="1" dirty="0">
              <a:solidFill>
                <a:srgbClr val="6B5C4F"/>
              </a:solidFill>
              <a:latin typeface="+mj-lt"/>
            </a:endParaRP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840282443"/>
              </p:ext>
            </p:extLst>
          </p:nvPr>
        </p:nvGraphicFramePr>
        <p:xfrm>
          <a:off x="750890" y="1910570"/>
          <a:ext cx="4517796" cy="3753221"/>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5824741" y="2359795"/>
            <a:ext cx="3561106"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L’aplicació de </a:t>
            </a:r>
            <a:r>
              <a:rPr lang="ca-ES" altLang="es-ES" sz="1200" b="1" dirty="0">
                <a:solidFill>
                  <a:srgbClr val="8A0000"/>
                </a:solidFill>
              </a:rPr>
              <a:t>mesures</a:t>
            </a:r>
            <a:r>
              <a:rPr lang="ca-ES" altLang="es-ES" sz="1200" dirty="0">
                <a:solidFill>
                  <a:srgbClr val="8A0000"/>
                </a:solidFill>
              </a:rPr>
              <a:t> amb l’objectiu d’adaptar el procés de producció es van </a:t>
            </a:r>
            <a:r>
              <a:rPr lang="ca-ES" altLang="es-ES" sz="1200" b="1" dirty="0">
                <a:solidFill>
                  <a:srgbClr val="8A0000"/>
                </a:solidFill>
              </a:rPr>
              <a:t>prendre</a:t>
            </a:r>
            <a:r>
              <a:rPr lang="ca-ES" altLang="es-ES" sz="1200" dirty="0">
                <a:solidFill>
                  <a:srgbClr val="8A0000"/>
                </a:solidFill>
              </a:rPr>
              <a:t> </a:t>
            </a:r>
            <a:r>
              <a:rPr lang="ca-ES" altLang="es-ES" sz="1200" b="1" dirty="0">
                <a:solidFill>
                  <a:srgbClr val="8A0000"/>
                </a:solidFill>
              </a:rPr>
              <a:t>majoritàriament a l’inici </a:t>
            </a:r>
            <a:r>
              <a:rPr lang="ca-ES" altLang="es-ES" sz="1200" dirty="0">
                <a:solidFill>
                  <a:srgbClr val="8A0000"/>
                </a:solidFill>
              </a:rPr>
              <a:t>de la pandèmia.</a:t>
            </a:r>
          </a:p>
          <a:p>
            <a:pPr algn="just">
              <a:spcBef>
                <a:spcPts val="600"/>
              </a:spcBef>
            </a:pPr>
            <a:r>
              <a:rPr lang="ca-ES" altLang="es-ES" sz="1200" dirty="0">
                <a:solidFill>
                  <a:srgbClr val="8A0000"/>
                </a:solidFill>
              </a:rPr>
              <a:t>Únicament un 37% de les empreses han incorporat alguna mesura a posteriori.</a:t>
            </a:r>
          </a:p>
        </p:txBody>
      </p:sp>
    </p:spTree>
    <p:extLst>
      <p:ext uri="{BB962C8B-B14F-4D97-AF65-F5344CB8AC3E}">
        <p14:creationId xmlns:p14="http://schemas.microsoft.com/office/powerpoint/2010/main" val="83486159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4"/>
          <p:cNvSpPr>
            <a:spLocks noChangeShapeType="1"/>
          </p:cNvSpPr>
          <p:nvPr/>
        </p:nvSpPr>
        <p:spPr bwMode="auto">
          <a:xfrm>
            <a:off x="2216150" y="1268413"/>
            <a:ext cx="0" cy="5329237"/>
          </a:xfrm>
          <a:prstGeom prst="line">
            <a:avLst/>
          </a:prstGeom>
          <a:noFill/>
          <a:ln w="9525">
            <a:solidFill>
              <a:srgbClr val="8A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 name="Rectangle 6"/>
          <p:cNvSpPr>
            <a:spLocks noChangeArrowheads="1"/>
          </p:cNvSpPr>
          <p:nvPr/>
        </p:nvSpPr>
        <p:spPr bwMode="auto">
          <a:xfrm>
            <a:off x="2215959" y="2030960"/>
            <a:ext cx="6048375" cy="239712"/>
          </a:xfrm>
          <a:prstGeom prst="rect">
            <a:avLst/>
          </a:prstGeom>
          <a:solidFill>
            <a:schemeClr val="accent2"/>
          </a:solidFill>
          <a:ln>
            <a:noFill/>
          </a:ln>
          <a:effectLst/>
        </p:spPr>
        <p:txBody>
          <a:bodyPr wrap="none" anchor="ctr"/>
          <a:lstStyle/>
          <a:p>
            <a:pPr algn="ctr" eaLnBrk="1" hangingPunct="1"/>
            <a:endParaRPr lang="es-ES" noProof="1">
              <a:solidFill>
                <a:schemeClr val="bg1"/>
              </a:solidFill>
            </a:endParaRPr>
          </a:p>
        </p:txBody>
      </p:sp>
      <p:sp>
        <p:nvSpPr>
          <p:cNvPr id="12" name="Text Box 11"/>
          <p:cNvSpPr txBox="1">
            <a:spLocks noChangeArrowheads="1"/>
          </p:cNvSpPr>
          <p:nvPr/>
        </p:nvSpPr>
        <p:spPr bwMode="auto">
          <a:xfrm>
            <a:off x="2360613" y="1916113"/>
            <a:ext cx="6337300" cy="1666546"/>
          </a:xfrm>
          <a:prstGeom prst="rect">
            <a:avLst/>
          </a:prstGeom>
          <a:noFill/>
          <a:ln>
            <a:noFill/>
          </a:ln>
          <a:effectLst/>
          <a:extLst>
            <a:ext uri="{909E8E84-426E-40DD-AFC4-6F175D3DCCD1}">
              <a14:hiddenFill xmlns:a14="http://schemas.microsoft.com/office/drawing/2010/main">
                <a:solidFill>
                  <a:schemeClr val="accent1">
                    <a:alpha val="47842"/>
                  </a:schemeClr>
                </a:solidFill>
              </a14:hiddenFill>
            </a:ext>
            <a:ext uri="{91240B29-F687-4F45-9708-019B960494DF}">
              <a14:hiddenLine xmlns:a14="http://schemas.microsoft.com/office/drawing/2010/main" w="9525" algn="ctr">
                <a:solidFill>
                  <a:srgbClr val="E17B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spcBef>
                <a:spcPct val="50000"/>
              </a:spcBef>
            </a:pPr>
            <a:r>
              <a:rPr lang="ca-ES" sz="1400" b="1" dirty="0">
                <a:solidFill>
                  <a:schemeClr val="bg1"/>
                </a:solidFill>
                <a:latin typeface="Century Gothic" pitchFamily="34" charset="0"/>
              </a:rPr>
              <a:t>Aspectes metodològics 				2</a:t>
            </a:r>
          </a:p>
          <a:p>
            <a:pPr>
              <a:lnSpc>
                <a:spcPct val="150000"/>
              </a:lnSpc>
              <a:spcBef>
                <a:spcPct val="50000"/>
              </a:spcBef>
            </a:pPr>
            <a:r>
              <a:rPr lang="ca-ES" sz="1400" b="1" dirty="0">
                <a:solidFill>
                  <a:srgbClr val="6B5C4F"/>
                </a:solidFill>
                <a:latin typeface="Century Gothic" pitchFamily="34" charset="0"/>
              </a:rPr>
              <a:t>Percepcions sobre la zona 				7</a:t>
            </a:r>
          </a:p>
          <a:p>
            <a:pPr>
              <a:lnSpc>
                <a:spcPct val="150000"/>
              </a:lnSpc>
              <a:spcBef>
                <a:spcPct val="50000"/>
              </a:spcBef>
            </a:pPr>
            <a:r>
              <a:rPr lang="ca-ES" sz="1400" b="1" dirty="0">
                <a:solidFill>
                  <a:srgbClr val="6B5C4F"/>
                </a:solidFill>
                <a:latin typeface="Century Gothic" pitchFamily="34" charset="0"/>
              </a:rPr>
              <a:t>Índex de Confiança Empresarial			23</a:t>
            </a:r>
          </a:p>
          <a:p>
            <a:pPr>
              <a:lnSpc>
                <a:spcPct val="150000"/>
              </a:lnSpc>
              <a:spcBef>
                <a:spcPct val="50000"/>
              </a:spcBef>
            </a:pPr>
            <a:r>
              <a:rPr lang="ca-ES" sz="1400" b="1" dirty="0">
                <a:solidFill>
                  <a:srgbClr val="6B5C4F"/>
                </a:solidFill>
                <a:latin typeface="Century Gothic" pitchFamily="34" charset="0"/>
              </a:rPr>
              <a:t>Temes d’Actualitat 					24</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t>2</a:t>
            </a:fld>
            <a:endParaRPr lang="ca-ES"/>
          </a:p>
        </p:txBody>
      </p:sp>
    </p:spTree>
    <p:extLst>
      <p:ext uri="{BB962C8B-B14F-4D97-AF65-F5344CB8AC3E}">
        <p14:creationId xmlns:p14="http://schemas.microsoft.com/office/powerpoint/2010/main" val="3383212346"/>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altLang="es-ES" sz="1400" b="1" dirty="0">
                <a:solidFill>
                  <a:srgbClr val="6B5C4F"/>
                </a:solidFill>
              </a:rPr>
              <a:t>Mesures adoptades a l’empresa </a:t>
            </a:r>
            <a:r>
              <a:rPr lang="ca-ES" sz="1400" b="1" dirty="0">
                <a:solidFill>
                  <a:srgbClr val="6B5C4F"/>
                </a:solidFill>
                <a:latin typeface="+mj-lt"/>
              </a:rPr>
              <a:t>per adaptar el procés de producció que han estat clau</a:t>
            </a:r>
            <a:endParaRPr lang="ca-ES" sz="1400" b="1" dirty="0">
              <a:solidFill>
                <a:srgbClr val="6B5C4F"/>
              </a:solidFill>
            </a:endParaRP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897264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Mesures adoptades a l’empresa</a:t>
            </a:r>
            <a:endParaRPr lang="ca-ES" altLang="es-ES" sz="1900" b="1" dirty="0">
              <a:solidFill>
                <a:srgbClr val="6B5C4F"/>
              </a:solidFill>
              <a:latin typeface="+mj-lt"/>
            </a:endParaRP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1523623318"/>
              </p:ext>
            </p:extLst>
          </p:nvPr>
        </p:nvGraphicFramePr>
        <p:xfrm>
          <a:off x="750890" y="1962822"/>
          <a:ext cx="6416264" cy="419310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5486446" y="3147683"/>
            <a:ext cx="3971154"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Percepció que l’</a:t>
            </a:r>
            <a:r>
              <a:rPr lang="ca-ES" altLang="es-ES" sz="1200" b="1" dirty="0">
                <a:solidFill>
                  <a:srgbClr val="8A0000"/>
                </a:solidFill>
              </a:rPr>
              <a:t>aplicació de mesures sanitàries</a:t>
            </a:r>
            <a:r>
              <a:rPr lang="ca-ES" altLang="es-ES" sz="1200" dirty="0">
                <a:solidFill>
                  <a:srgbClr val="8A0000"/>
                </a:solidFill>
              </a:rPr>
              <a:t> ha estat una mesura clau per adaptar el procés de producció en més de la meitat de les empreses.</a:t>
            </a:r>
          </a:p>
          <a:p>
            <a:pPr algn="just">
              <a:spcBef>
                <a:spcPts val="600"/>
              </a:spcBef>
            </a:pPr>
            <a:r>
              <a:rPr lang="ca-ES" altLang="es-ES" sz="1200" dirty="0">
                <a:solidFill>
                  <a:srgbClr val="8A0000"/>
                </a:solidFill>
              </a:rPr>
              <a:t>En segon lloc, han estat importants mesures com l’aplicació de </a:t>
            </a:r>
            <a:r>
              <a:rPr lang="ca-ES" altLang="es-ES" sz="1200" b="1" dirty="0">
                <a:solidFill>
                  <a:srgbClr val="8A0000"/>
                </a:solidFill>
              </a:rPr>
              <a:t>teletreball</a:t>
            </a:r>
            <a:r>
              <a:rPr lang="ca-ES" altLang="es-ES" sz="1200" dirty="0">
                <a:solidFill>
                  <a:srgbClr val="8A0000"/>
                </a:solidFill>
              </a:rPr>
              <a:t> (36%) i els </a:t>
            </a:r>
            <a:r>
              <a:rPr lang="ca-ES" altLang="es-ES" sz="1200" dirty="0" err="1">
                <a:solidFill>
                  <a:srgbClr val="8A0000"/>
                </a:solidFill>
              </a:rPr>
              <a:t>EROs</a:t>
            </a:r>
            <a:r>
              <a:rPr lang="ca-ES" altLang="es-ES" sz="1200" dirty="0">
                <a:solidFill>
                  <a:srgbClr val="8A0000"/>
                </a:solidFill>
              </a:rPr>
              <a:t>/</a:t>
            </a:r>
            <a:r>
              <a:rPr lang="ca-ES" altLang="es-ES" sz="1200" dirty="0" err="1">
                <a:solidFill>
                  <a:srgbClr val="8A0000"/>
                </a:solidFill>
              </a:rPr>
              <a:t>ERTOs</a:t>
            </a:r>
            <a:r>
              <a:rPr lang="ca-ES" altLang="es-ES" sz="1200" dirty="0">
                <a:solidFill>
                  <a:srgbClr val="8A0000"/>
                </a:solidFill>
              </a:rPr>
              <a:t> (34%).</a:t>
            </a:r>
          </a:p>
          <a:p>
            <a:pPr algn="just">
              <a:spcBef>
                <a:spcPts val="600"/>
              </a:spcBef>
            </a:pPr>
            <a:r>
              <a:rPr lang="ca-ES" altLang="es-ES" sz="1200" dirty="0">
                <a:solidFill>
                  <a:srgbClr val="8A0000"/>
                </a:solidFill>
              </a:rPr>
              <a:t>Altres mesures considerades clau, però per un menor percentatge de consultats, han estat la revisió d’inversions i la digitalització de processos.</a:t>
            </a:r>
          </a:p>
        </p:txBody>
      </p:sp>
    </p:spTree>
    <p:extLst>
      <p:ext uri="{BB962C8B-B14F-4D97-AF65-F5344CB8AC3E}">
        <p14:creationId xmlns:p14="http://schemas.microsoft.com/office/powerpoint/2010/main" val="133062629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Mesures adoptades a l’empresa en relació amb els processos de comercialització i vendes</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Mesures adoptades a l’empresa</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3828818581"/>
              </p:ext>
            </p:extLst>
          </p:nvPr>
        </p:nvGraphicFramePr>
        <p:xfrm>
          <a:off x="750889" y="1762521"/>
          <a:ext cx="6242093" cy="4194000"/>
        </p:xfrm>
        <a:graphic>
          <a:graphicData uri="http://schemas.openxmlformats.org/drawingml/2006/chart">
            <c:chart xmlns:c="http://schemas.openxmlformats.org/drawingml/2006/chart" xmlns:r="http://schemas.openxmlformats.org/officeDocument/2006/relationships" r:id="rId3"/>
          </a:graphicData>
        </a:graphic>
      </p:graphicFrame>
      <p:sp>
        <p:nvSpPr>
          <p:cNvPr id="2" name="CuadroTexto 1">
            <a:extLst>
              <a:ext uri="{FF2B5EF4-FFF2-40B4-BE49-F238E27FC236}">
                <a16:creationId xmlns:a16="http://schemas.microsoft.com/office/drawing/2014/main" id="{65496653-7E93-49A3-85F1-FE6A7A2BE4AB}"/>
              </a:ext>
            </a:extLst>
          </p:cNvPr>
          <p:cNvSpPr txBox="1"/>
          <p:nvPr/>
        </p:nvSpPr>
        <p:spPr>
          <a:xfrm>
            <a:off x="359749" y="5964335"/>
            <a:ext cx="9504276" cy="661720"/>
          </a:xfrm>
          <a:prstGeom prst="rect">
            <a:avLst/>
          </a:prstGeom>
          <a:noFill/>
        </p:spPr>
        <p:txBody>
          <a:bodyPr wrap="square" rtlCol="0">
            <a:spAutoFit/>
          </a:bodyPr>
          <a:lstStyle/>
          <a:p>
            <a:r>
              <a:rPr lang="ca-ES" sz="900" dirty="0">
                <a:solidFill>
                  <a:srgbClr val="6B5C4F"/>
                </a:solidFill>
              </a:rPr>
              <a:t>Preguntes:</a:t>
            </a:r>
          </a:p>
          <a:p>
            <a:r>
              <a:rPr lang="ca-ES" sz="900" dirty="0">
                <a:solidFill>
                  <a:srgbClr val="6B5C4F"/>
                </a:solidFill>
              </a:rPr>
              <a:t>“Quines mesures es van prendre a l’inici de la pandèmia i encara continuen vigents?” </a:t>
            </a:r>
          </a:p>
          <a:p>
            <a:r>
              <a:rPr lang="ca-ES" sz="900" dirty="0">
                <a:solidFill>
                  <a:srgbClr val="6B5C4F"/>
                </a:solidFill>
              </a:rPr>
              <a:t>“I s’ha incorporat alguna mesura més?”</a:t>
            </a:r>
          </a:p>
          <a:p>
            <a:endParaRPr lang="ca-ES" dirty="0"/>
          </a:p>
        </p:txBody>
      </p:sp>
      <p:sp>
        <p:nvSpPr>
          <p:cNvPr id="8" name="Rectangle 28"/>
          <p:cNvSpPr>
            <a:spLocks noChangeArrowheads="1"/>
          </p:cNvSpPr>
          <p:nvPr/>
        </p:nvSpPr>
        <p:spPr bwMode="auto">
          <a:xfrm>
            <a:off x="5792005" y="2131003"/>
            <a:ext cx="3910240" cy="19082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En l’àmbit dels processos de comercialització i vendes, l'</a:t>
            </a:r>
            <a:r>
              <a:rPr lang="ca-ES" altLang="es-ES" sz="1200" b="1" dirty="0">
                <a:solidFill>
                  <a:srgbClr val="8A0000"/>
                </a:solidFill>
              </a:rPr>
              <a:t>impuls de la venda online</a:t>
            </a:r>
            <a:r>
              <a:rPr lang="ca-ES" altLang="es-ES" sz="1200" dirty="0">
                <a:solidFill>
                  <a:srgbClr val="8A0000"/>
                </a:solidFill>
              </a:rPr>
              <a:t> és la mesura que en major mesura continua vigent (43%).</a:t>
            </a:r>
          </a:p>
          <a:p>
            <a:pPr algn="just">
              <a:spcBef>
                <a:spcPts val="600"/>
              </a:spcBef>
            </a:pPr>
            <a:r>
              <a:rPr lang="ca-ES" altLang="es-ES" sz="1200" dirty="0">
                <a:solidFill>
                  <a:srgbClr val="8A0000"/>
                </a:solidFill>
              </a:rPr>
              <a:t>A continuació destaquen la publicitat online, els canvis en els missatges publicitaris i fer una major anàlisi de les dades del mercat.</a:t>
            </a:r>
          </a:p>
          <a:p>
            <a:pPr algn="just">
              <a:spcBef>
                <a:spcPts val="600"/>
              </a:spcBef>
            </a:pPr>
            <a:r>
              <a:rPr lang="ca-ES" altLang="es-ES" sz="1200" dirty="0">
                <a:solidFill>
                  <a:srgbClr val="8A0000"/>
                </a:solidFill>
              </a:rPr>
              <a:t>En aquest cas, també destacar que més de la meitat de les empreses no han incorporat cap mesura a les ja preses a l’inici de la pandèmia.</a:t>
            </a:r>
          </a:p>
        </p:txBody>
      </p:sp>
    </p:spTree>
    <p:extLst>
      <p:ext uri="{BB962C8B-B14F-4D97-AF65-F5344CB8AC3E}">
        <p14:creationId xmlns:p14="http://schemas.microsoft.com/office/powerpoint/2010/main" val="869845578"/>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altLang="es-ES" sz="1400" b="1" dirty="0">
                <a:solidFill>
                  <a:srgbClr val="6B5C4F"/>
                </a:solidFill>
              </a:rPr>
              <a:t>Indicador resum de les mesures adoptades a l’empresa </a:t>
            </a:r>
            <a:r>
              <a:rPr lang="ca-ES" sz="1400" b="1" dirty="0">
                <a:solidFill>
                  <a:srgbClr val="6B5C4F"/>
                </a:solidFill>
              </a:rPr>
              <a:t>en relació amb els processos de comercialització i vendes</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8972640"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Mesures adoptades a l’empresa</a:t>
            </a:r>
            <a:endParaRPr lang="ca-ES" altLang="es-ES" sz="1900" b="1" dirty="0">
              <a:solidFill>
                <a:srgbClr val="6B5C4F"/>
              </a:solidFill>
              <a:latin typeface="+mj-lt"/>
            </a:endParaRP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1945930497"/>
              </p:ext>
            </p:extLst>
          </p:nvPr>
        </p:nvGraphicFramePr>
        <p:xfrm>
          <a:off x="750890" y="1910570"/>
          <a:ext cx="4517796" cy="3753221"/>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5824741" y="2359795"/>
            <a:ext cx="3561106" cy="127727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L’aplicació de </a:t>
            </a:r>
            <a:r>
              <a:rPr lang="ca-ES" altLang="es-ES" sz="1200" b="1" dirty="0">
                <a:solidFill>
                  <a:srgbClr val="8A0000"/>
                </a:solidFill>
              </a:rPr>
              <a:t>mesures</a:t>
            </a:r>
            <a:r>
              <a:rPr lang="ca-ES" altLang="es-ES" sz="1200" dirty="0">
                <a:solidFill>
                  <a:srgbClr val="8A0000"/>
                </a:solidFill>
              </a:rPr>
              <a:t> relacionades amb els processos de comercialització i vendes també es van </a:t>
            </a:r>
            <a:r>
              <a:rPr lang="ca-ES" altLang="es-ES" sz="1200" b="1" dirty="0">
                <a:solidFill>
                  <a:srgbClr val="8A0000"/>
                </a:solidFill>
              </a:rPr>
              <a:t>prendre</a:t>
            </a:r>
            <a:r>
              <a:rPr lang="ca-ES" altLang="es-ES" sz="1200" dirty="0">
                <a:solidFill>
                  <a:srgbClr val="8A0000"/>
                </a:solidFill>
              </a:rPr>
              <a:t> </a:t>
            </a:r>
            <a:r>
              <a:rPr lang="ca-ES" altLang="es-ES" sz="1200" b="1" dirty="0">
                <a:solidFill>
                  <a:srgbClr val="8A0000"/>
                </a:solidFill>
              </a:rPr>
              <a:t>majoritàriament a l’inici </a:t>
            </a:r>
            <a:r>
              <a:rPr lang="ca-ES" altLang="es-ES" sz="1200" dirty="0">
                <a:solidFill>
                  <a:srgbClr val="8A0000"/>
                </a:solidFill>
              </a:rPr>
              <a:t>de la pandèmia.</a:t>
            </a:r>
          </a:p>
          <a:p>
            <a:pPr algn="just">
              <a:spcBef>
                <a:spcPts val="600"/>
              </a:spcBef>
            </a:pPr>
            <a:r>
              <a:rPr lang="ca-ES" altLang="es-ES" sz="1200" dirty="0">
                <a:solidFill>
                  <a:srgbClr val="8A0000"/>
                </a:solidFill>
              </a:rPr>
              <a:t>Només 2 de cada 10 empreses consultades han incorporat alguna mesura a posteriori.</a:t>
            </a:r>
          </a:p>
        </p:txBody>
      </p:sp>
    </p:spTree>
    <p:extLst>
      <p:ext uri="{BB962C8B-B14F-4D97-AF65-F5344CB8AC3E}">
        <p14:creationId xmlns:p14="http://schemas.microsoft.com/office/powerpoint/2010/main" val="58516815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423488"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Mesures adoptades a l’empresa en relació amb els processos de comercialització i vendes </a:t>
            </a:r>
            <a:r>
              <a:rPr lang="ca-ES" sz="1400" b="1" dirty="0">
                <a:solidFill>
                  <a:srgbClr val="6B5C4F"/>
                </a:solidFill>
                <a:latin typeface="+mj-lt"/>
              </a:rPr>
              <a:t>que han estat clau</a:t>
            </a:r>
            <a:endParaRPr lang="ca-ES" sz="1400" b="1" dirty="0">
              <a:solidFill>
                <a:srgbClr val="6B5C4F"/>
              </a:solidFill>
            </a:endParaRP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Mesures adoptades a l’empresa</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548959948"/>
              </p:ext>
            </p:extLst>
          </p:nvPr>
        </p:nvGraphicFramePr>
        <p:xfrm>
          <a:off x="750889" y="1962822"/>
          <a:ext cx="6242093" cy="419310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5764045" y="2936880"/>
            <a:ext cx="3693555" cy="109260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Percepció majoritària que no hi ha hagut </a:t>
            </a:r>
            <a:r>
              <a:rPr lang="ca-ES" altLang="es-ES" sz="1200" b="1" dirty="0">
                <a:solidFill>
                  <a:srgbClr val="8A0000"/>
                </a:solidFill>
              </a:rPr>
              <a:t>cap</a:t>
            </a:r>
            <a:r>
              <a:rPr lang="ca-ES" altLang="es-ES" sz="1200" dirty="0">
                <a:solidFill>
                  <a:srgbClr val="8A0000"/>
                </a:solidFill>
              </a:rPr>
              <a:t> </a:t>
            </a:r>
            <a:r>
              <a:rPr lang="ca-ES" altLang="es-ES" sz="1200" b="1" dirty="0">
                <a:solidFill>
                  <a:srgbClr val="8A0000"/>
                </a:solidFill>
              </a:rPr>
              <a:t>mesura</a:t>
            </a:r>
            <a:r>
              <a:rPr lang="ca-ES" altLang="es-ES" sz="1200" dirty="0">
                <a:solidFill>
                  <a:srgbClr val="8A0000"/>
                </a:solidFill>
              </a:rPr>
              <a:t> que hagi estat </a:t>
            </a:r>
            <a:r>
              <a:rPr lang="ca-ES" altLang="es-ES" sz="1200" b="1" dirty="0">
                <a:solidFill>
                  <a:srgbClr val="8A0000"/>
                </a:solidFill>
              </a:rPr>
              <a:t>clau</a:t>
            </a:r>
            <a:r>
              <a:rPr lang="ca-ES" altLang="es-ES" sz="1200" dirty="0">
                <a:solidFill>
                  <a:srgbClr val="8A0000"/>
                </a:solidFill>
              </a:rPr>
              <a:t> en relació amb els processos de comercialització i vendes.</a:t>
            </a:r>
          </a:p>
          <a:p>
            <a:pPr algn="just">
              <a:spcBef>
                <a:spcPts val="600"/>
              </a:spcBef>
            </a:pPr>
            <a:r>
              <a:rPr lang="ca-ES" altLang="es-ES" sz="1200" dirty="0">
                <a:solidFill>
                  <a:srgbClr val="8A0000"/>
                </a:solidFill>
              </a:rPr>
              <a:t>Entre les mesures esmentades, reforçar l’equip comercial és la que consideren més rellevant.</a:t>
            </a:r>
          </a:p>
        </p:txBody>
      </p:sp>
    </p:spTree>
    <p:extLst>
      <p:ext uri="{BB962C8B-B14F-4D97-AF65-F5344CB8AC3E}">
        <p14:creationId xmlns:p14="http://schemas.microsoft.com/office/powerpoint/2010/main" val="3381019762"/>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76559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Quines dificultats o inconvenients heu tingut per obrir nous mercats? </a:t>
            </a:r>
          </a:p>
          <a:p>
            <a:pPr eaLnBrk="1" hangingPunct="1">
              <a:spcBef>
                <a:spcPct val="50000"/>
              </a:spcBef>
            </a:pPr>
            <a:r>
              <a:rPr lang="ca-ES" sz="1050" dirty="0">
                <a:solidFill>
                  <a:srgbClr val="6B5C4F"/>
                </a:solidFill>
              </a:rPr>
              <a:t>(Base: empreses que han optat per l’apertura de nous mercats)</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es-ES" altLang="es-ES" sz="1900" b="1" dirty="0">
                <a:solidFill>
                  <a:srgbClr val="6B5C4F"/>
                </a:solidFill>
                <a:latin typeface="Century Gothic" pitchFamily="34" charset="0"/>
              </a:rPr>
              <a:t>COVID19: </a:t>
            </a:r>
            <a:r>
              <a:rPr lang="ca-ES" altLang="es-ES" sz="1900" b="1" dirty="0">
                <a:solidFill>
                  <a:srgbClr val="6B5C4F"/>
                </a:solidFill>
                <a:latin typeface="Century Gothic" pitchFamily="34" charset="0"/>
              </a:rPr>
              <a:t>Obertura de nous mercats</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sp>
        <p:nvSpPr>
          <p:cNvPr id="8" name="Rectangle 28"/>
          <p:cNvSpPr>
            <a:spLocks noChangeArrowheads="1"/>
          </p:cNvSpPr>
          <p:nvPr/>
        </p:nvSpPr>
        <p:spPr bwMode="auto">
          <a:xfrm>
            <a:off x="750889" y="4785195"/>
            <a:ext cx="7107775" cy="6463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Només el </a:t>
            </a:r>
            <a:r>
              <a:rPr lang="ca-ES" altLang="es-ES" sz="1200" b="1" dirty="0">
                <a:solidFill>
                  <a:srgbClr val="8A0000"/>
                </a:solidFill>
              </a:rPr>
              <a:t>25%</a:t>
            </a:r>
            <a:r>
              <a:rPr lang="ca-ES" altLang="es-ES" sz="1200" dirty="0">
                <a:solidFill>
                  <a:srgbClr val="8A0000"/>
                </a:solidFill>
              </a:rPr>
              <a:t> de les empreses que han optat per l’apertura de nous mercats com una mesura en relació amb els processos de comercialització i vendes, afirmen que </a:t>
            </a:r>
            <a:r>
              <a:rPr lang="ca-ES" altLang="es-ES" sz="1200" b="1" dirty="0">
                <a:solidFill>
                  <a:srgbClr val="8A0000"/>
                </a:solidFill>
              </a:rPr>
              <a:t>han tingut dificultats o inconvenients</a:t>
            </a:r>
            <a:r>
              <a:rPr lang="ca-ES" altLang="es-ES" sz="1200" dirty="0">
                <a:solidFill>
                  <a:srgbClr val="8A0000"/>
                </a:solidFill>
              </a:rPr>
              <a:t>.</a:t>
            </a:r>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4285064718"/>
              </p:ext>
            </p:extLst>
          </p:nvPr>
        </p:nvGraphicFramePr>
        <p:xfrm>
          <a:off x="750890" y="2110870"/>
          <a:ext cx="4900973" cy="2382755"/>
        </p:xfrm>
        <a:graphic>
          <a:graphicData uri="http://schemas.openxmlformats.org/drawingml/2006/chart">
            <c:chart xmlns:c="http://schemas.openxmlformats.org/drawingml/2006/chart" xmlns:r="http://schemas.openxmlformats.org/officeDocument/2006/relationships" r:id="rId3"/>
          </a:graphicData>
        </a:graphic>
      </p:graphicFrame>
      <p:sp>
        <p:nvSpPr>
          <p:cNvPr id="2" name="Globo: línea con barra de énfasis 1">
            <a:extLst>
              <a:ext uri="{FF2B5EF4-FFF2-40B4-BE49-F238E27FC236}">
                <a16:creationId xmlns:a16="http://schemas.microsoft.com/office/drawing/2014/main" id="{8834CFF9-574D-48C5-9090-8EB4AB2C5588}"/>
              </a:ext>
            </a:extLst>
          </p:cNvPr>
          <p:cNvSpPr/>
          <p:nvPr/>
        </p:nvSpPr>
        <p:spPr>
          <a:xfrm>
            <a:off x="4356168" y="2352697"/>
            <a:ext cx="3960518" cy="461665"/>
          </a:xfrm>
          <a:prstGeom prst="accentCallout1">
            <a:avLst>
              <a:gd name="adj1" fmla="val 19887"/>
              <a:gd name="adj2" fmla="val -15"/>
              <a:gd name="adj3" fmla="val 35489"/>
              <a:gd name="adj4" fmla="val -6204"/>
            </a:avLst>
          </a:prstGeom>
          <a:noFill/>
          <a:ln w="9525">
            <a:solidFill>
              <a:srgbClr val="8A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171450" indent="-171450">
              <a:buFont typeface="Arial" panose="020B0604020202020204" pitchFamily="34" charset="0"/>
              <a:buChar char="•"/>
            </a:pPr>
            <a:r>
              <a:rPr lang="ca-ES" dirty="0">
                <a:solidFill>
                  <a:schemeClr val="tx1"/>
                </a:solidFill>
                <a:latin typeface="+mj-lt"/>
              </a:rPr>
              <a:t>Mercat poc madur</a:t>
            </a:r>
          </a:p>
          <a:p>
            <a:pPr marL="171450" indent="-171450">
              <a:buFont typeface="Arial" panose="020B0604020202020204" pitchFamily="34" charset="0"/>
              <a:buChar char="•"/>
            </a:pPr>
            <a:r>
              <a:rPr lang="ca-ES" dirty="0">
                <a:solidFill>
                  <a:schemeClr val="tx1"/>
                </a:solidFill>
                <a:latin typeface="+mj-lt"/>
              </a:rPr>
              <a:t>El coneixement del nou producte en aquest nou mercat</a:t>
            </a:r>
          </a:p>
        </p:txBody>
      </p:sp>
    </p:spTree>
    <p:extLst>
      <p:ext uri="{BB962C8B-B14F-4D97-AF65-F5344CB8AC3E}">
        <p14:creationId xmlns:p14="http://schemas.microsoft.com/office/powerpoint/2010/main" val="3861606777"/>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Quina ha estat la situació de la teva empresa en cadascuna de les fases? </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Situació de l’empresa en cada fase</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sp>
        <p:nvSpPr>
          <p:cNvPr id="8" name="Rectangle 28"/>
          <p:cNvSpPr>
            <a:spLocks noChangeArrowheads="1"/>
          </p:cNvSpPr>
          <p:nvPr/>
        </p:nvSpPr>
        <p:spPr bwMode="auto">
          <a:xfrm>
            <a:off x="5436679" y="2537540"/>
            <a:ext cx="4186292" cy="172354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El teletreball i tenir l’empresa tancada han estat situacions que han anat reduint el seu pes amb el pas de les setmanes.</a:t>
            </a:r>
          </a:p>
          <a:p>
            <a:pPr algn="just">
              <a:spcBef>
                <a:spcPts val="600"/>
              </a:spcBef>
            </a:pPr>
            <a:r>
              <a:rPr lang="ca-ES" altLang="es-ES" sz="1200" dirty="0">
                <a:solidFill>
                  <a:srgbClr val="8A0000"/>
                </a:solidFill>
              </a:rPr>
              <a:t>Actualment, la </a:t>
            </a:r>
            <a:r>
              <a:rPr lang="ca-ES" altLang="es-ES" sz="1200" b="1" dirty="0">
                <a:solidFill>
                  <a:srgbClr val="8A0000"/>
                </a:solidFill>
              </a:rPr>
              <a:t>majoria</a:t>
            </a:r>
            <a:r>
              <a:rPr lang="ca-ES" altLang="es-ES" sz="1200" dirty="0">
                <a:solidFill>
                  <a:srgbClr val="8A0000"/>
                </a:solidFill>
              </a:rPr>
              <a:t> d’empreses ja estan </a:t>
            </a:r>
            <a:r>
              <a:rPr lang="ca-ES" altLang="es-ES" sz="1200" b="1" dirty="0">
                <a:solidFill>
                  <a:srgbClr val="8A0000"/>
                </a:solidFill>
              </a:rPr>
              <a:t>obertes</a:t>
            </a:r>
            <a:r>
              <a:rPr lang="ca-ES" altLang="es-ES" sz="1200" dirty="0">
                <a:solidFill>
                  <a:srgbClr val="8A0000"/>
                </a:solidFill>
              </a:rPr>
              <a:t> al públic (69%) i </a:t>
            </a:r>
            <a:r>
              <a:rPr lang="ca-ES" altLang="es-ES" sz="1200" b="1" dirty="0">
                <a:solidFill>
                  <a:srgbClr val="8A0000"/>
                </a:solidFill>
              </a:rPr>
              <a:t>no</a:t>
            </a:r>
            <a:r>
              <a:rPr lang="ca-ES" altLang="es-ES" sz="1200" dirty="0">
                <a:solidFill>
                  <a:srgbClr val="8A0000"/>
                </a:solidFill>
              </a:rPr>
              <a:t> hi ha empreses que estiguin </a:t>
            </a:r>
            <a:r>
              <a:rPr lang="ca-ES" altLang="es-ES" sz="1200" b="1" dirty="0">
                <a:solidFill>
                  <a:srgbClr val="8A0000"/>
                </a:solidFill>
              </a:rPr>
              <a:t>tancades</a:t>
            </a:r>
            <a:r>
              <a:rPr lang="ca-ES" altLang="es-ES" sz="1200" dirty="0">
                <a:solidFill>
                  <a:srgbClr val="8A0000"/>
                </a:solidFill>
              </a:rPr>
              <a:t> o amb </a:t>
            </a:r>
            <a:r>
              <a:rPr lang="ca-ES" altLang="es-ES" sz="1200" b="1" dirty="0">
                <a:solidFill>
                  <a:srgbClr val="8A0000"/>
                </a:solidFill>
              </a:rPr>
              <a:t>entrega a domicili</a:t>
            </a:r>
            <a:r>
              <a:rPr lang="ca-ES" altLang="es-ES" sz="1200" dirty="0">
                <a:solidFill>
                  <a:srgbClr val="8A0000"/>
                </a:solidFill>
              </a:rPr>
              <a:t>.</a:t>
            </a:r>
          </a:p>
          <a:p>
            <a:pPr algn="just">
              <a:spcBef>
                <a:spcPts val="600"/>
              </a:spcBef>
            </a:pPr>
            <a:r>
              <a:rPr lang="ca-ES" altLang="es-ES" sz="1200" dirty="0">
                <a:solidFill>
                  <a:srgbClr val="8A0000"/>
                </a:solidFill>
              </a:rPr>
              <a:t>Encara hi ha empreses que continuen només en teletreball, però el percentatge s’ha reduït fins al 16%.</a:t>
            </a:r>
          </a:p>
        </p:txBody>
      </p:sp>
      <p:graphicFrame>
        <p:nvGraphicFramePr>
          <p:cNvPr id="14" name="1 Gráfico">
            <a:extLst>
              <a:ext uri="{FF2B5EF4-FFF2-40B4-BE49-F238E27FC236}">
                <a16:creationId xmlns:a16="http://schemas.microsoft.com/office/drawing/2014/main" id="{BDB1331A-0070-436D-BA2B-639DC58D5B15}"/>
              </a:ext>
            </a:extLst>
          </p:cNvPr>
          <p:cNvGraphicFramePr/>
          <p:nvPr>
            <p:extLst>
              <p:ext uri="{D42A27DB-BD31-4B8C-83A1-F6EECF244321}">
                <p14:modId xmlns:p14="http://schemas.microsoft.com/office/powerpoint/2010/main" val="1317735532"/>
              </p:ext>
            </p:extLst>
          </p:nvPr>
        </p:nvGraphicFramePr>
        <p:xfrm>
          <a:off x="711035" y="1880256"/>
          <a:ext cx="4923411" cy="4154784"/>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4114640544"/>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Des de la direcció de l’empresa s’ha treballat en alguna de les següents temàtiques?</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Temàtiques treballades des de la direcció</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sp>
        <p:nvSpPr>
          <p:cNvPr id="8" name="Rectangle 28"/>
          <p:cNvSpPr>
            <a:spLocks noChangeArrowheads="1"/>
          </p:cNvSpPr>
          <p:nvPr/>
        </p:nvSpPr>
        <p:spPr bwMode="auto">
          <a:xfrm>
            <a:off x="6214363" y="2616277"/>
            <a:ext cx="3345259" cy="209288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En més de la meitat de les empreses s’han </a:t>
            </a:r>
            <a:r>
              <a:rPr lang="ca-ES" altLang="es-ES" sz="1200" b="1" dirty="0">
                <a:solidFill>
                  <a:srgbClr val="8A0000"/>
                </a:solidFill>
              </a:rPr>
              <a:t>treballat</a:t>
            </a:r>
            <a:r>
              <a:rPr lang="ca-ES" altLang="es-ES" sz="1200" dirty="0">
                <a:solidFill>
                  <a:srgbClr val="8A0000"/>
                </a:solidFill>
              </a:rPr>
              <a:t> o descrit per part de la direcció els </a:t>
            </a:r>
            <a:r>
              <a:rPr lang="ca-ES" altLang="es-ES" sz="1200" b="1" dirty="0">
                <a:solidFill>
                  <a:srgbClr val="8A0000"/>
                </a:solidFill>
              </a:rPr>
              <a:t>escenaris de futur</a:t>
            </a:r>
            <a:r>
              <a:rPr lang="ca-ES" altLang="es-ES" sz="1200" dirty="0">
                <a:solidFill>
                  <a:srgbClr val="8A0000"/>
                </a:solidFill>
              </a:rPr>
              <a:t> en relació amb el sector d’activitat i definit noves </a:t>
            </a:r>
            <a:r>
              <a:rPr lang="ca-ES" altLang="es-ES" sz="1200" b="1" dirty="0">
                <a:solidFill>
                  <a:srgbClr val="8A0000"/>
                </a:solidFill>
              </a:rPr>
              <a:t>estratègies</a:t>
            </a:r>
            <a:r>
              <a:rPr lang="ca-ES" altLang="es-ES" sz="1200" dirty="0">
                <a:solidFill>
                  <a:srgbClr val="8A0000"/>
                </a:solidFill>
              </a:rPr>
              <a:t>.</a:t>
            </a:r>
          </a:p>
          <a:p>
            <a:pPr algn="just">
              <a:spcBef>
                <a:spcPts val="600"/>
              </a:spcBef>
            </a:pPr>
            <a:r>
              <a:rPr lang="ca-ES" altLang="es-ES" sz="1200" dirty="0">
                <a:solidFill>
                  <a:srgbClr val="8A0000"/>
                </a:solidFill>
              </a:rPr>
              <a:t>En segon lloc, s’han refet objectius i establert plans d’actuació a curt termini.</a:t>
            </a:r>
          </a:p>
          <a:p>
            <a:pPr algn="just">
              <a:spcBef>
                <a:spcPts val="600"/>
              </a:spcBef>
            </a:pPr>
            <a:r>
              <a:rPr lang="ca-ES" altLang="es-ES" sz="1200" dirty="0">
                <a:solidFill>
                  <a:srgbClr val="8A0000"/>
                </a:solidFill>
              </a:rPr>
              <a:t>En comparació al trimestre anterior, augmenten les empreses que revisen el model de negoci i les inversions.</a:t>
            </a:r>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2904929703"/>
              </p:ext>
            </p:extLst>
          </p:nvPr>
        </p:nvGraphicFramePr>
        <p:xfrm>
          <a:off x="750889" y="1806066"/>
          <a:ext cx="5815373" cy="4193105"/>
        </p:xfrm>
        <a:graphic>
          <a:graphicData uri="http://schemas.openxmlformats.org/drawingml/2006/chart">
            <c:chart xmlns:c="http://schemas.openxmlformats.org/drawingml/2006/chart" xmlns:r="http://schemas.openxmlformats.org/officeDocument/2006/relationships" r:id="rId3"/>
          </a:graphicData>
        </a:graphic>
      </p:graphicFrame>
      <p:sp>
        <p:nvSpPr>
          <p:cNvPr id="2" name="CuadroTexto 1">
            <a:extLst>
              <a:ext uri="{FF2B5EF4-FFF2-40B4-BE49-F238E27FC236}">
                <a16:creationId xmlns:a16="http://schemas.microsoft.com/office/drawing/2014/main" id="{D4D0C672-E667-4DE9-ACBF-4F765FCE2E2A}"/>
              </a:ext>
            </a:extLst>
          </p:cNvPr>
          <p:cNvSpPr txBox="1"/>
          <p:nvPr/>
        </p:nvSpPr>
        <p:spPr>
          <a:xfrm>
            <a:off x="359749" y="5919590"/>
            <a:ext cx="9504276" cy="523220"/>
          </a:xfrm>
          <a:prstGeom prst="rect">
            <a:avLst/>
          </a:prstGeom>
          <a:noFill/>
        </p:spPr>
        <p:txBody>
          <a:bodyPr wrap="square" rtlCol="0">
            <a:spAutoFit/>
          </a:bodyPr>
          <a:lstStyle/>
          <a:p>
            <a:r>
              <a:rPr lang="ca-ES" sz="900" dirty="0">
                <a:solidFill>
                  <a:srgbClr val="6B5C4F"/>
                </a:solidFill>
              </a:rPr>
              <a:t>Nota:</a:t>
            </a:r>
          </a:p>
          <a:p>
            <a:r>
              <a:rPr lang="ca-ES" sz="900" dirty="0">
                <a:solidFill>
                  <a:srgbClr val="6B5C4F"/>
                </a:solidFill>
              </a:rPr>
              <a:t>2T 2020: “Des de la direcció de l’empresa digues si s’ha treballat i identificat o descrit alguna de les següents temàtiques “</a:t>
            </a:r>
          </a:p>
          <a:p>
            <a:r>
              <a:rPr lang="ca-ES" sz="900" dirty="0">
                <a:solidFill>
                  <a:srgbClr val="6B5C4F"/>
                </a:solidFill>
              </a:rPr>
              <a:t>3T 2020: “Des de la direcció de l’empresa s’ha treballat en alguna de les següents temàtiques”</a:t>
            </a:r>
          </a:p>
        </p:txBody>
      </p:sp>
    </p:spTree>
    <p:extLst>
      <p:ext uri="{BB962C8B-B14F-4D97-AF65-F5344CB8AC3E}">
        <p14:creationId xmlns:p14="http://schemas.microsoft.com/office/powerpoint/2010/main" val="2288407268"/>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525136"/>
            <a:ext cx="5475740"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Temàtiques treballades des de la direcció que han estat clau</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Temàtiques treballades des de la direcció</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1117451601"/>
              </p:ext>
            </p:extLst>
          </p:nvPr>
        </p:nvGraphicFramePr>
        <p:xfrm>
          <a:off x="750889" y="1962822"/>
          <a:ext cx="5815373" cy="4193105"/>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5712823" y="3060796"/>
            <a:ext cx="3687911" cy="227754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b="1" dirty="0">
                <a:solidFill>
                  <a:srgbClr val="8A0000"/>
                </a:solidFill>
              </a:rPr>
              <a:t>Treballar</a:t>
            </a:r>
            <a:r>
              <a:rPr lang="ca-ES" altLang="es-ES" sz="1200" dirty="0">
                <a:solidFill>
                  <a:srgbClr val="8A0000"/>
                </a:solidFill>
              </a:rPr>
              <a:t> els </a:t>
            </a:r>
            <a:r>
              <a:rPr lang="ca-ES" altLang="es-ES" sz="1200" b="1" dirty="0">
                <a:solidFill>
                  <a:srgbClr val="8A0000"/>
                </a:solidFill>
              </a:rPr>
              <a:t>escenaris de futur</a:t>
            </a:r>
            <a:r>
              <a:rPr lang="ca-ES" altLang="es-ES" sz="1200" dirty="0">
                <a:solidFill>
                  <a:srgbClr val="8A0000"/>
                </a:solidFill>
              </a:rPr>
              <a:t> en relació amb el sector d’activitat destaca com la temàtica més esmentada com a clau en la situació actual.</a:t>
            </a:r>
          </a:p>
          <a:p>
            <a:pPr algn="just">
              <a:spcBef>
                <a:spcPts val="600"/>
              </a:spcBef>
            </a:pPr>
            <a:r>
              <a:rPr lang="ca-ES" altLang="es-ES" sz="1200" dirty="0">
                <a:solidFill>
                  <a:srgbClr val="8A0000"/>
                </a:solidFill>
              </a:rPr>
              <a:t>En segon lloc, destaquen les temàtiques relacionades amb la definició de noves estratègies, refer els objectius empresarials o de vendes i revisió el model de negoci.</a:t>
            </a:r>
          </a:p>
          <a:p>
            <a:pPr algn="just">
              <a:spcBef>
                <a:spcPts val="600"/>
              </a:spcBef>
            </a:pPr>
            <a:r>
              <a:rPr lang="ca-ES" altLang="es-ES" sz="1200" dirty="0">
                <a:solidFill>
                  <a:srgbClr val="8A0000"/>
                </a:solidFill>
              </a:rPr>
              <a:t>Destacar que un 27% dels empresaris no es posicionen sobre quina temàtica consideren clau.</a:t>
            </a:r>
          </a:p>
        </p:txBody>
      </p:sp>
    </p:spTree>
    <p:extLst>
      <p:ext uri="{BB962C8B-B14F-4D97-AF65-F5344CB8AC3E}">
        <p14:creationId xmlns:p14="http://schemas.microsoft.com/office/powerpoint/2010/main" val="3660108344"/>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Durant la pandèmia la teva empresa s’ha plantejat en algun moment tancar una part o la totalitat del negoci de manera definitiva?  </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Possibilitat de tancament del negoci</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870234871"/>
              </p:ext>
            </p:extLst>
          </p:nvPr>
        </p:nvGraphicFramePr>
        <p:xfrm>
          <a:off x="750890" y="2096318"/>
          <a:ext cx="5300286" cy="3215911"/>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5677988" y="3799421"/>
            <a:ext cx="3986350" cy="201593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En general, la possibilitat de </a:t>
            </a:r>
            <a:r>
              <a:rPr lang="ca-ES" altLang="es-ES" sz="1200" b="1" dirty="0">
                <a:solidFill>
                  <a:srgbClr val="8A0000"/>
                </a:solidFill>
              </a:rPr>
              <a:t>tancar</a:t>
            </a:r>
            <a:r>
              <a:rPr lang="ca-ES" altLang="es-ES" sz="1200" dirty="0">
                <a:solidFill>
                  <a:srgbClr val="8A0000"/>
                </a:solidFill>
              </a:rPr>
              <a:t> part o la totalitat del negoci de manera definitiva ha estat un </a:t>
            </a:r>
            <a:r>
              <a:rPr lang="ca-ES" altLang="es-ES" sz="1200" b="1" dirty="0">
                <a:solidFill>
                  <a:srgbClr val="8A0000"/>
                </a:solidFill>
              </a:rPr>
              <a:t>plantejament poc estès entre </a:t>
            </a:r>
            <a:r>
              <a:rPr lang="ca-ES" altLang="es-ES" sz="1200" dirty="0">
                <a:solidFill>
                  <a:srgbClr val="8A0000"/>
                </a:solidFill>
              </a:rPr>
              <a:t>les empreses consultades. Un 49% no s’ho ha plantejat en cap moment i un 25% s’ho han plantejat com a possibilitat però amb poca probabilitat.</a:t>
            </a:r>
          </a:p>
          <a:p>
            <a:pPr algn="just">
              <a:spcBef>
                <a:spcPts val="600"/>
              </a:spcBef>
            </a:pPr>
            <a:r>
              <a:rPr lang="ca-ES" altLang="es-ES" sz="1200" dirty="0">
                <a:solidFill>
                  <a:srgbClr val="8A0000"/>
                </a:solidFill>
              </a:rPr>
              <a:t>No obstant això, un </a:t>
            </a:r>
            <a:r>
              <a:rPr lang="ca-ES" altLang="es-ES" sz="1200" b="1" dirty="0">
                <a:solidFill>
                  <a:srgbClr val="8A0000"/>
                </a:solidFill>
              </a:rPr>
              <a:t>2%</a:t>
            </a:r>
            <a:r>
              <a:rPr lang="ca-ES" altLang="es-ES" sz="1200" dirty="0">
                <a:solidFill>
                  <a:srgbClr val="8A0000"/>
                </a:solidFill>
              </a:rPr>
              <a:t> de les empreses consultades han </a:t>
            </a:r>
            <a:r>
              <a:rPr lang="ca-ES" altLang="es-ES" sz="1200" b="1" dirty="0">
                <a:solidFill>
                  <a:srgbClr val="8A0000"/>
                </a:solidFill>
              </a:rPr>
              <a:t>tancat</a:t>
            </a:r>
            <a:r>
              <a:rPr lang="ca-ES" altLang="es-ES" sz="1200" dirty="0">
                <a:solidFill>
                  <a:srgbClr val="8A0000"/>
                </a:solidFill>
              </a:rPr>
              <a:t> el seu negoci, un </a:t>
            </a:r>
            <a:r>
              <a:rPr lang="ca-ES" altLang="es-ES" sz="1200" b="1" dirty="0">
                <a:solidFill>
                  <a:srgbClr val="8A0000"/>
                </a:solidFill>
              </a:rPr>
              <a:t>8%</a:t>
            </a:r>
            <a:r>
              <a:rPr lang="ca-ES" altLang="es-ES" sz="1200" dirty="0">
                <a:solidFill>
                  <a:srgbClr val="8A0000"/>
                </a:solidFill>
              </a:rPr>
              <a:t> han </a:t>
            </a:r>
            <a:r>
              <a:rPr lang="ca-ES" altLang="es-ES" sz="1200" b="1" dirty="0">
                <a:solidFill>
                  <a:srgbClr val="8A0000"/>
                </a:solidFill>
              </a:rPr>
              <a:t>tancat una part </a:t>
            </a:r>
            <a:r>
              <a:rPr lang="ca-ES" altLang="es-ES" sz="1200" dirty="0">
                <a:solidFill>
                  <a:srgbClr val="8A0000"/>
                </a:solidFill>
              </a:rPr>
              <a:t>i en un 6% ha estat una possibilitat molt probable.</a:t>
            </a:r>
          </a:p>
        </p:txBody>
      </p:sp>
      <p:sp>
        <p:nvSpPr>
          <p:cNvPr id="3" name="Cerrar corchete 2">
            <a:extLst>
              <a:ext uri="{FF2B5EF4-FFF2-40B4-BE49-F238E27FC236}">
                <a16:creationId xmlns:a16="http://schemas.microsoft.com/office/drawing/2014/main" id="{23442622-BCAF-467D-9B8C-468E8C3FCBB1}"/>
              </a:ext>
            </a:extLst>
          </p:cNvPr>
          <p:cNvSpPr/>
          <p:nvPr/>
        </p:nvSpPr>
        <p:spPr>
          <a:xfrm>
            <a:off x="3971112" y="2272939"/>
            <a:ext cx="165463" cy="1440000"/>
          </a:xfrm>
          <a:prstGeom prst="rightBracket">
            <a:avLst/>
          </a:prstGeom>
          <a:ln>
            <a:solidFill>
              <a:srgbClr val="8A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a-ES"/>
          </a:p>
        </p:txBody>
      </p:sp>
      <p:sp>
        <p:nvSpPr>
          <p:cNvPr id="4" name="CuadroTexto 3">
            <a:extLst>
              <a:ext uri="{FF2B5EF4-FFF2-40B4-BE49-F238E27FC236}">
                <a16:creationId xmlns:a16="http://schemas.microsoft.com/office/drawing/2014/main" id="{131414D2-B992-4E88-A85C-C4011B3258D1}"/>
              </a:ext>
            </a:extLst>
          </p:cNvPr>
          <p:cNvSpPr txBox="1"/>
          <p:nvPr/>
        </p:nvSpPr>
        <p:spPr>
          <a:xfrm>
            <a:off x="4234446" y="2662162"/>
            <a:ext cx="1534981" cy="630942"/>
          </a:xfrm>
          <a:prstGeom prst="rect">
            <a:avLst/>
          </a:prstGeom>
          <a:noFill/>
        </p:spPr>
        <p:txBody>
          <a:bodyPr wrap="square" rtlCol="0">
            <a:spAutoFit/>
          </a:bodyPr>
          <a:lstStyle/>
          <a:p>
            <a:pPr algn="ctr">
              <a:spcBef>
                <a:spcPts val="600"/>
              </a:spcBef>
            </a:pPr>
            <a:r>
              <a:rPr lang="ca-ES" b="1" dirty="0">
                <a:solidFill>
                  <a:srgbClr val="6B5C4F"/>
                </a:solidFill>
              </a:rPr>
              <a:t>Tancament o possibilitat probable</a:t>
            </a:r>
          </a:p>
          <a:p>
            <a:pPr algn="ctr">
              <a:spcBef>
                <a:spcPts val="600"/>
              </a:spcBef>
            </a:pPr>
            <a:r>
              <a:rPr lang="ca-ES" b="1" dirty="0">
                <a:solidFill>
                  <a:srgbClr val="6B5C4F"/>
                </a:solidFill>
              </a:rPr>
              <a:t>16%</a:t>
            </a:r>
          </a:p>
        </p:txBody>
      </p:sp>
    </p:spTree>
    <p:extLst>
      <p:ext uri="{BB962C8B-B14F-4D97-AF65-F5344CB8AC3E}">
        <p14:creationId xmlns:p14="http://schemas.microsoft.com/office/powerpoint/2010/main" val="1058494195"/>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73866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I quin preveus que pot ser el termini per a que l’activitat econòmica del teu sector es situï en nivells similars als d’abans d’aquesta crisi?  </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Termini de recuperació de l’activitat del sector</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1317833799"/>
              </p:ext>
            </p:extLst>
          </p:nvPr>
        </p:nvGraphicFramePr>
        <p:xfrm>
          <a:off x="750890" y="2096317"/>
          <a:ext cx="5300286" cy="3214800"/>
        </p:xfrm>
        <a:graphic>
          <a:graphicData uri="http://schemas.openxmlformats.org/drawingml/2006/chart">
            <c:chart xmlns:c="http://schemas.openxmlformats.org/drawingml/2006/chart" xmlns:r="http://schemas.openxmlformats.org/officeDocument/2006/relationships" r:id="rId3"/>
          </a:graphicData>
        </a:graphic>
      </p:graphicFrame>
      <p:sp>
        <p:nvSpPr>
          <p:cNvPr id="8" name="Rectangle 28"/>
          <p:cNvSpPr>
            <a:spLocks noChangeArrowheads="1"/>
          </p:cNvSpPr>
          <p:nvPr/>
        </p:nvSpPr>
        <p:spPr bwMode="auto">
          <a:xfrm>
            <a:off x="6470469" y="2277374"/>
            <a:ext cx="3296086"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La </a:t>
            </a:r>
            <a:r>
              <a:rPr lang="ca-ES" altLang="es-ES" sz="1200" b="1" dirty="0">
                <a:solidFill>
                  <a:srgbClr val="8A0000"/>
                </a:solidFill>
              </a:rPr>
              <a:t>majoria</a:t>
            </a:r>
            <a:r>
              <a:rPr lang="ca-ES" altLang="es-ES" sz="1200" dirty="0">
                <a:solidFill>
                  <a:srgbClr val="8A0000"/>
                </a:solidFill>
              </a:rPr>
              <a:t> d’empreses continua pensant que el </a:t>
            </a:r>
            <a:r>
              <a:rPr lang="ca-ES" altLang="es-ES" sz="1200" b="1" dirty="0">
                <a:solidFill>
                  <a:srgbClr val="8A0000"/>
                </a:solidFill>
              </a:rPr>
              <a:t>termini</a:t>
            </a:r>
            <a:r>
              <a:rPr lang="ca-ES" altLang="es-ES" sz="1200" dirty="0">
                <a:solidFill>
                  <a:srgbClr val="8A0000"/>
                </a:solidFill>
              </a:rPr>
              <a:t> per </a:t>
            </a:r>
            <a:r>
              <a:rPr lang="ca-ES" altLang="es-ES" sz="1200" b="1" dirty="0">
                <a:solidFill>
                  <a:srgbClr val="8A0000"/>
                </a:solidFill>
              </a:rPr>
              <a:t>recuperar</a:t>
            </a:r>
            <a:r>
              <a:rPr lang="ca-ES" altLang="es-ES" sz="1200" dirty="0">
                <a:solidFill>
                  <a:srgbClr val="8A0000"/>
                </a:solidFill>
              </a:rPr>
              <a:t> l’activitat econòmica del sector i que es situï en nivells similars als d’abans de la crisi serà d’entre </a:t>
            </a:r>
            <a:r>
              <a:rPr lang="ca-ES" altLang="es-ES" sz="1200" b="1" dirty="0">
                <a:solidFill>
                  <a:srgbClr val="8A0000"/>
                </a:solidFill>
              </a:rPr>
              <a:t>6 i 18 </a:t>
            </a:r>
            <a:r>
              <a:rPr lang="ca-ES" altLang="es-ES" sz="1200" dirty="0">
                <a:solidFill>
                  <a:srgbClr val="8A0000"/>
                </a:solidFill>
              </a:rPr>
              <a:t>mesos.</a:t>
            </a:r>
          </a:p>
          <a:p>
            <a:pPr algn="just">
              <a:spcBef>
                <a:spcPts val="600"/>
              </a:spcBef>
            </a:pPr>
            <a:r>
              <a:rPr lang="ca-ES" altLang="es-ES" sz="1200" b="1" dirty="0">
                <a:solidFill>
                  <a:srgbClr val="8A0000"/>
                </a:solidFill>
              </a:rPr>
              <a:t>Augmenten</a:t>
            </a:r>
            <a:r>
              <a:rPr lang="ca-ES" altLang="es-ES" sz="1200" dirty="0">
                <a:solidFill>
                  <a:srgbClr val="8A0000"/>
                </a:solidFill>
              </a:rPr>
              <a:t> els empresaris consultats que tenen amb una visió </a:t>
            </a:r>
            <a:r>
              <a:rPr lang="ca-ES" altLang="es-ES" sz="1200" b="1" dirty="0">
                <a:solidFill>
                  <a:srgbClr val="8A0000"/>
                </a:solidFill>
              </a:rPr>
              <a:t>pessimista</a:t>
            </a:r>
            <a:r>
              <a:rPr lang="ca-ES" altLang="es-ES" sz="1200" dirty="0">
                <a:solidFill>
                  <a:srgbClr val="8A0000"/>
                </a:solidFill>
              </a:rPr>
              <a:t> i no creuen que la recuperació arribi abans de 19 mesos (28% vs. 18%). </a:t>
            </a:r>
          </a:p>
          <a:p>
            <a:pPr algn="just">
              <a:spcBef>
                <a:spcPts val="600"/>
              </a:spcBef>
            </a:pPr>
            <a:r>
              <a:rPr lang="ca-ES" altLang="es-ES" sz="1200" dirty="0">
                <a:solidFill>
                  <a:srgbClr val="8A0000"/>
                </a:solidFill>
              </a:rPr>
              <a:t>Per contra, en un 6% dels sectors la recuperació ja ha arribat i l’activitat econòmica està en nivells similars als d’abans de la pandèmia.</a:t>
            </a:r>
          </a:p>
        </p:txBody>
      </p:sp>
      <p:sp>
        <p:nvSpPr>
          <p:cNvPr id="3" name="CuadroTexto 2">
            <a:extLst>
              <a:ext uri="{FF2B5EF4-FFF2-40B4-BE49-F238E27FC236}">
                <a16:creationId xmlns:a16="http://schemas.microsoft.com/office/drawing/2014/main" id="{91BEF71E-DC4D-44F2-8442-AC0D19A151F2}"/>
              </a:ext>
            </a:extLst>
          </p:cNvPr>
          <p:cNvSpPr txBox="1"/>
          <p:nvPr/>
        </p:nvSpPr>
        <p:spPr>
          <a:xfrm>
            <a:off x="4356168" y="2588580"/>
            <a:ext cx="1236663" cy="630942"/>
          </a:xfrm>
          <a:prstGeom prst="rect">
            <a:avLst/>
          </a:prstGeom>
          <a:noFill/>
        </p:spPr>
        <p:txBody>
          <a:bodyPr wrap="square" rtlCol="0">
            <a:spAutoFit/>
          </a:bodyPr>
          <a:lstStyle/>
          <a:p>
            <a:pPr algn="ctr">
              <a:spcBef>
                <a:spcPts val="600"/>
              </a:spcBef>
            </a:pPr>
            <a:r>
              <a:rPr lang="ca-ES" b="1" dirty="0">
                <a:solidFill>
                  <a:srgbClr val="6B5C4F"/>
                </a:solidFill>
              </a:rPr>
              <a:t>Fins octubre 2021</a:t>
            </a:r>
          </a:p>
          <a:p>
            <a:pPr algn="ctr">
              <a:spcBef>
                <a:spcPts val="600"/>
              </a:spcBef>
            </a:pPr>
            <a:r>
              <a:rPr lang="ca-ES" b="1" dirty="0">
                <a:solidFill>
                  <a:srgbClr val="6B5C4F"/>
                </a:solidFill>
              </a:rPr>
              <a:t>39%</a:t>
            </a:r>
          </a:p>
        </p:txBody>
      </p:sp>
      <p:sp>
        <p:nvSpPr>
          <p:cNvPr id="6" name="CuadroTexto 5">
            <a:extLst>
              <a:ext uri="{FF2B5EF4-FFF2-40B4-BE49-F238E27FC236}">
                <a16:creationId xmlns:a16="http://schemas.microsoft.com/office/drawing/2014/main" id="{2B0A9924-789B-4DF5-A25A-BE5919EC39B3}"/>
              </a:ext>
            </a:extLst>
          </p:cNvPr>
          <p:cNvSpPr txBox="1"/>
          <p:nvPr/>
        </p:nvSpPr>
        <p:spPr>
          <a:xfrm>
            <a:off x="4458790" y="3658970"/>
            <a:ext cx="1236663" cy="630942"/>
          </a:xfrm>
          <a:prstGeom prst="rect">
            <a:avLst/>
          </a:prstGeom>
          <a:noFill/>
        </p:spPr>
        <p:txBody>
          <a:bodyPr wrap="square" rtlCol="0">
            <a:spAutoFit/>
          </a:bodyPr>
          <a:lstStyle/>
          <a:p>
            <a:pPr algn="ctr">
              <a:spcBef>
                <a:spcPts val="600"/>
              </a:spcBef>
            </a:pPr>
            <a:r>
              <a:rPr lang="ca-ES" b="1" dirty="0">
                <a:solidFill>
                  <a:srgbClr val="6B5C4F"/>
                </a:solidFill>
              </a:rPr>
              <a:t>Octubre 2021-octubre 2022</a:t>
            </a:r>
          </a:p>
          <a:p>
            <a:pPr algn="ctr">
              <a:spcBef>
                <a:spcPts val="600"/>
              </a:spcBef>
            </a:pPr>
            <a:r>
              <a:rPr lang="ca-ES" b="1" dirty="0">
                <a:solidFill>
                  <a:srgbClr val="6B5C4F"/>
                </a:solidFill>
              </a:rPr>
              <a:t>38%</a:t>
            </a:r>
          </a:p>
        </p:txBody>
      </p:sp>
      <p:sp>
        <p:nvSpPr>
          <p:cNvPr id="7" name="Cerrar corchete 6">
            <a:extLst>
              <a:ext uri="{FF2B5EF4-FFF2-40B4-BE49-F238E27FC236}">
                <a16:creationId xmlns:a16="http://schemas.microsoft.com/office/drawing/2014/main" id="{985BD083-0075-40D5-80C1-EA30FFE08162}"/>
              </a:ext>
            </a:extLst>
          </p:cNvPr>
          <p:cNvSpPr/>
          <p:nvPr/>
        </p:nvSpPr>
        <p:spPr>
          <a:xfrm>
            <a:off x="4319451" y="2272939"/>
            <a:ext cx="144000" cy="1224000"/>
          </a:xfrm>
          <a:prstGeom prst="rightBracket">
            <a:avLst/>
          </a:prstGeom>
          <a:ln>
            <a:solidFill>
              <a:srgbClr val="8A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a-ES"/>
          </a:p>
        </p:txBody>
      </p:sp>
      <p:sp>
        <p:nvSpPr>
          <p:cNvPr id="13" name="Cerrar corchete 12">
            <a:extLst>
              <a:ext uri="{FF2B5EF4-FFF2-40B4-BE49-F238E27FC236}">
                <a16:creationId xmlns:a16="http://schemas.microsoft.com/office/drawing/2014/main" id="{B7A88B87-22AB-4DA5-857E-D942CA635759}"/>
              </a:ext>
            </a:extLst>
          </p:cNvPr>
          <p:cNvSpPr/>
          <p:nvPr/>
        </p:nvSpPr>
        <p:spPr>
          <a:xfrm>
            <a:off x="4323804" y="3522621"/>
            <a:ext cx="144000" cy="828000"/>
          </a:xfrm>
          <a:prstGeom prst="rightBracket">
            <a:avLst/>
          </a:prstGeom>
          <a:ln>
            <a:solidFill>
              <a:srgbClr val="8A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ca-ES"/>
          </a:p>
        </p:txBody>
      </p:sp>
    </p:spTree>
    <p:extLst>
      <p:ext uri="{BB962C8B-B14F-4D97-AF65-F5344CB8AC3E}">
        <p14:creationId xmlns:p14="http://schemas.microsoft.com/office/powerpoint/2010/main" val="72219532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a:spLocks noChangeArrowheads="1"/>
          </p:cNvSpPr>
          <p:nvPr/>
        </p:nvSpPr>
        <p:spPr bwMode="auto">
          <a:xfrm>
            <a:off x="377372" y="1120861"/>
            <a:ext cx="4337504" cy="553997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fontAlgn="base">
              <a:spcBef>
                <a:spcPts val="600"/>
              </a:spcBef>
              <a:spcAft>
                <a:spcPts val="600"/>
              </a:spcAft>
              <a:buClr>
                <a:srgbClr val="C97A01"/>
              </a:buClr>
            </a:pPr>
            <a:r>
              <a:rPr lang="ca-ES" sz="1200" b="1" dirty="0">
                <a:solidFill>
                  <a:srgbClr val="6B614F"/>
                </a:solidFill>
              </a:rPr>
              <a:t>DADES GENERALS DEL PROJECTE :</a:t>
            </a:r>
          </a:p>
          <a:p>
            <a:pPr algn="just">
              <a:spcBef>
                <a:spcPts val="600"/>
              </a:spcBef>
              <a:spcAft>
                <a:spcPts val="600"/>
              </a:spcAft>
              <a:buClr>
                <a:srgbClr val="C97A01"/>
              </a:buClr>
            </a:pPr>
            <a:r>
              <a:rPr lang="ca-ES" sz="1200" b="1" dirty="0">
                <a:solidFill>
                  <a:srgbClr val="8A0000"/>
                </a:solidFill>
              </a:rPr>
              <a:t>Propòsit: </a:t>
            </a:r>
            <a:r>
              <a:rPr lang="ca-ES" sz="1200" dirty="0"/>
              <a:t>Conèixer de forma periòdica la situació, necessitats i preocupacions de les empreses de la demarcació i esdevenir una eina de comunicació amb aquestes.</a:t>
            </a:r>
          </a:p>
          <a:p>
            <a:pPr algn="just">
              <a:spcBef>
                <a:spcPts val="600"/>
              </a:spcBef>
              <a:spcAft>
                <a:spcPts val="600"/>
              </a:spcAft>
              <a:buClr>
                <a:srgbClr val="C97A01"/>
              </a:buClr>
            </a:pPr>
            <a:r>
              <a:rPr lang="ca-ES" sz="1200" b="1" dirty="0">
                <a:solidFill>
                  <a:srgbClr val="8A0000"/>
                </a:solidFill>
              </a:rPr>
              <a:t>Metodologia:</a:t>
            </a:r>
            <a:r>
              <a:rPr lang="ca-ES" sz="1200" dirty="0">
                <a:solidFill>
                  <a:srgbClr val="8A0000"/>
                </a:solidFill>
              </a:rPr>
              <a:t> </a:t>
            </a:r>
            <a:r>
              <a:rPr lang="ca-ES" sz="1200" dirty="0"/>
              <a:t>Panel, és a dir una mostra que es consulta de forma periòdica.  </a:t>
            </a:r>
            <a:endParaRPr lang="ca-ES" sz="1200" b="1" dirty="0">
              <a:solidFill>
                <a:srgbClr val="E17B00"/>
              </a:solidFill>
            </a:endParaRPr>
          </a:p>
          <a:p>
            <a:pPr algn="just">
              <a:spcBef>
                <a:spcPts val="600"/>
              </a:spcBef>
              <a:spcAft>
                <a:spcPts val="600"/>
              </a:spcAft>
              <a:buClr>
                <a:srgbClr val="C97A01"/>
              </a:buClr>
            </a:pPr>
            <a:r>
              <a:rPr lang="ca-ES" sz="1200" b="1" dirty="0">
                <a:solidFill>
                  <a:srgbClr val="8A0000"/>
                </a:solidFill>
              </a:rPr>
              <a:t>Àmbit territorial: </a:t>
            </a:r>
            <a:r>
              <a:rPr lang="ca-ES" sz="1200" dirty="0"/>
              <a:t>Demarcació de la Cambra de Comerç de Reus.</a:t>
            </a:r>
          </a:p>
          <a:p>
            <a:pPr algn="just">
              <a:spcBef>
                <a:spcPts val="600"/>
              </a:spcBef>
              <a:spcAft>
                <a:spcPts val="600"/>
              </a:spcAft>
              <a:buClr>
                <a:srgbClr val="C97A01"/>
              </a:buClr>
            </a:pPr>
            <a:r>
              <a:rPr lang="ca-ES" sz="1200" b="1" dirty="0">
                <a:solidFill>
                  <a:srgbClr val="8A0000"/>
                </a:solidFill>
              </a:rPr>
              <a:t>Univers:  </a:t>
            </a:r>
            <a:r>
              <a:rPr lang="ca-ES" sz="1200" dirty="0"/>
              <a:t>Empreses de la demarcació.</a:t>
            </a:r>
            <a:endParaRPr lang="ca-ES" sz="1200" b="1" dirty="0">
              <a:solidFill>
                <a:srgbClr val="E17B00"/>
              </a:solidFill>
            </a:endParaRPr>
          </a:p>
          <a:p>
            <a:pPr algn="just">
              <a:spcBef>
                <a:spcPts val="600"/>
              </a:spcBef>
              <a:spcAft>
                <a:spcPts val="600"/>
              </a:spcAft>
              <a:buClr>
                <a:srgbClr val="C97A01"/>
              </a:buClr>
            </a:pPr>
            <a:r>
              <a:rPr lang="ca-ES" sz="1200" b="1" dirty="0">
                <a:solidFill>
                  <a:srgbClr val="8A0000"/>
                </a:solidFill>
              </a:rPr>
              <a:t>Definició de la Mostra: </a:t>
            </a:r>
            <a:r>
              <a:rPr lang="ca-ES" sz="1200" dirty="0"/>
              <a:t>Empresaris i responsables màxims d’empreses de la demarcació de la Cambra.</a:t>
            </a:r>
            <a:endParaRPr lang="ca-ES" sz="1200" dirty="0">
              <a:solidFill>
                <a:srgbClr val="FF0000"/>
              </a:solidFill>
            </a:endParaRPr>
          </a:p>
          <a:p>
            <a:pPr algn="just">
              <a:spcBef>
                <a:spcPts val="600"/>
              </a:spcBef>
              <a:spcAft>
                <a:spcPts val="600"/>
              </a:spcAft>
              <a:buClr>
                <a:srgbClr val="C97A01"/>
              </a:buClr>
            </a:pPr>
            <a:r>
              <a:rPr lang="ca-ES" sz="1200" b="1" dirty="0">
                <a:solidFill>
                  <a:srgbClr val="8A0000"/>
                </a:solidFill>
              </a:rPr>
              <a:t>Procediment de Captació: </a:t>
            </a:r>
            <a:r>
              <a:rPr lang="ca-ES" sz="1200" dirty="0"/>
              <a:t>La captació, que duu a terme la Cambra a partir del protocol facilitat per Ceres, es realitza mitjançant el web de la Cambra, mailings a empreses i trucades telefòniques.</a:t>
            </a:r>
          </a:p>
          <a:p>
            <a:pPr algn="just">
              <a:spcBef>
                <a:spcPts val="600"/>
              </a:spcBef>
              <a:spcAft>
                <a:spcPts val="600"/>
              </a:spcAft>
              <a:buClr>
                <a:srgbClr val="C97A01"/>
              </a:buClr>
            </a:pPr>
            <a:r>
              <a:rPr lang="ca-ES" sz="1200" b="1" dirty="0">
                <a:solidFill>
                  <a:srgbClr val="8A0000"/>
                </a:solidFill>
              </a:rPr>
              <a:t>Periodicitat: </a:t>
            </a:r>
            <a:r>
              <a:rPr lang="ca-ES" sz="1200" dirty="0"/>
              <a:t>Trimestral. </a:t>
            </a:r>
          </a:p>
          <a:p>
            <a:pPr algn="just">
              <a:spcBef>
                <a:spcPts val="600"/>
              </a:spcBef>
              <a:spcAft>
                <a:spcPts val="600"/>
              </a:spcAft>
              <a:buClr>
                <a:srgbClr val="C97A01"/>
              </a:buClr>
            </a:pPr>
            <a:r>
              <a:rPr lang="ca-ES" sz="1200" b="1" dirty="0">
                <a:solidFill>
                  <a:srgbClr val="8A0000"/>
                </a:solidFill>
              </a:rPr>
              <a:t>Instrument: </a:t>
            </a:r>
            <a:r>
              <a:rPr lang="ca-ES" sz="1200" dirty="0">
                <a:solidFill>
                  <a:srgbClr val="000000"/>
                </a:solidFill>
              </a:rPr>
              <a:t>Formularis estructurats amb aplicació telemàtica. </a:t>
            </a:r>
          </a:p>
          <a:p>
            <a:pPr algn="just">
              <a:spcBef>
                <a:spcPts val="600"/>
              </a:spcBef>
              <a:spcAft>
                <a:spcPts val="600"/>
              </a:spcAft>
              <a:buClr>
                <a:srgbClr val="C97A01"/>
              </a:buClr>
            </a:pPr>
            <a:r>
              <a:rPr lang="ca-ES" sz="1200" b="1" dirty="0">
                <a:solidFill>
                  <a:srgbClr val="8A0000"/>
                </a:solidFill>
              </a:rPr>
              <a:t>Promotor: </a:t>
            </a:r>
            <a:r>
              <a:rPr lang="ca-ES" sz="1200" dirty="0">
                <a:solidFill>
                  <a:srgbClr val="000000"/>
                </a:solidFill>
              </a:rPr>
              <a:t>Projecte que lideren conjuntament la Cambra i Ceres, </a:t>
            </a:r>
            <a:r>
              <a:rPr lang="ca-ES" sz="1200" dirty="0"/>
              <a:t>amb el suport de la Regidoria de Promoció Econòmica de l’Ajuntament de Reus.</a:t>
            </a:r>
          </a:p>
        </p:txBody>
      </p:sp>
      <p:sp>
        <p:nvSpPr>
          <p:cNvPr id="6" name="5 Rectángulo"/>
          <p:cNvSpPr>
            <a:spLocks noChangeArrowheads="1"/>
          </p:cNvSpPr>
          <p:nvPr/>
        </p:nvSpPr>
        <p:spPr bwMode="auto">
          <a:xfrm>
            <a:off x="5370286" y="1120860"/>
            <a:ext cx="4078514"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p>
            <a:pPr algn="just">
              <a:spcBef>
                <a:spcPts val="600"/>
              </a:spcBef>
              <a:spcAft>
                <a:spcPts val="600"/>
              </a:spcAft>
              <a:buClr>
                <a:srgbClr val="C97A01"/>
              </a:buClr>
            </a:pPr>
            <a:r>
              <a:rPr lang="ca-ES" sz="1200" b="1" dirty="0">
                <a:solidFill>
                  <a:srgbClr val="6B614F"/>
                </a:solidFill>
              </a:rPr>
              <a:t>DADES PARTICULARS DE LA 22A ONADA </a:t>
            </a:r>
            <a:endParaRPr lang="ca-ES" sz="1600" b="1" dirty="0">
              <a:solidFill>
                <a:srgbClr val="6B614F"/>
              </a:solidFill>
            </a:endParaRPr>
          </a:p>
          <a:p>
            <a:pPr algn="just">
              <a:spcBef>
                <a:spcPts val="600"/>
              </a:spcBef>
              <a:spcAft>
                <a:spcPts val="600"/>
              </a:spcAft>
              <a:buClr>
                <a:srgbClr val="C97A01"/>
              </a:buClr>
            </a:pPr>
            <a:r>
              <a:rPr lang="ca-ES" sz="1200" b="1" dirty="0">
                <a:solidFill>
                  <a:srgbClr val="8A0000"/>
                </a:solidFill>
              </a:rPr>
              <a:t>Inscrits: </a:t>
            </a:r>
            <a:r>
              <a:rPr lang="ca-ES" sz="1200" dirty="0"/>
              <a:t>224 participants</a:t>
            </a:r>
            <a:r>
              <a:rPr lang="ca-ES" sz="1200" b="1" dirty="0"/>
              <a:t>.</a:t>
            </a:r>
          </a:p>
          <a:p>
            <a:pPr algn="just">
              <a:spcBef>
                <a:spcPts val="600"/>
              </a:spcBef>
              <a:spcAft>
                <a:spcPts val="600"/>
              </a:spcAft>
              <a:buClr>
                <a:srgbClr val="C97A01"/>
              </a:buClr>
            </a:pPr>
            <a:r>
              <a:rPr lang="ca-ES" sz="1200" b="1" dirty="0">
                <a:solidFill>
                  <a:srgbClr val="8A0000"/>
                </a:solidFill>
              </a:rPr>
              <a:t>Mostra: </a:t>
            </a:r>
            <a:r>
              <a:rPr lang="ca-ES" sz="1200" dirty="0">
                <a:solidFill>
                  <a:srgbClr val="000000"/>
                </a:solidFill>
              </a:rPr>
              <a:t>la mostra de panelistes que ha respost el qüestionari de la 27a onada ha </a:t>
            </a:r>
            <a:r>
              <a:rPr lang="ca-ES" sz="1200" dirty="0"/>
              <a:t>estat de 51 persones</a:t>
            </a:r>
            <a:r>
              <a:rPr lang="ca-ES" sz="1200" dirty="0">
                <a:solidFill>
                  <a:srgbClr val="000000"/>
                </a:solidFill>
              </a:rPr>
              <a:t>. </a:t>
            </a:r>
          </a:p>
          <a:p>
            <a:pPr algn="just">
              <a:spcBef>
                <a:spcPts val="600"/>
              </a:spcBef>
              <a:spcAft>
                <a:spcPts val="600"/>
              </a:spcAft>
              <a:buClr>
                <a:srgbClr val="C97A01"/>
              </a:buClr>
            </a:pPr>
            <a:r>
              <a:rPr lang="ca-ES" sz="1200" b="1" dirty="0">
                <a:solidFill>
                  <a:srgbClr val="8A0000"/>
                </a:solidFill>
              </a:rPr>
              <a:t>Instrument: </a:t>
            </a:r>
            <a:r>
              <a:rPr lang="ca-ES" sz="1200" dirty="0">
                <a:solidFill>
                  <a:srgbClr val="000000"/>
                </a:solidFill>
              </a:rPr>
              <a:t>formulari estructurat específic de l’onada, amb preguntes de classificació, preguntes constants i preguntes específiques de l’onada.</a:t>
            </a:r>
            <a:endParaRPr lang="ca-ES" sz="1200" b="1" dirty="0">
              <a:solidFill>
                <a:srgbClr val="000000"/>
              </a:solidFill>
            </a:endParaRPr>
          </a:p>
          <a:p>
            <a:pPr algn="just">
              <a:spcBef>
                <a:spcPts val="600"/>
              </a:spcBef>
              <a:spcAft>
                <a:spcPts val="600"/>
              </a:spcAft>
              <a:buClr>
                <a:srgbClr val="C97A01"/>
              </a:buClr>
            </a:pPr>
            <a:r>
              <a:rPr lang="ca-ES" sz="1200" b="1" dirty="0">
                <a:solidFill>
                  <a:srgbClr val="8A0000"/>
                </a:solidFill>
              </a:rPr>
              <a:t>Dates treball de camp: </a:t>
            </a:r>
            <a:r>
              <a:rPr lang="ca-ES" sz="1200" dirty="0"/>
              <a:t>entre el 22 de setembre i el 8 d’octubre de 2020.</a:t>
            </a:r>
            <a:endParaRPr lang="ca-ES" sz="1200" b="1" dirty="0"/>
          </a:p>
        </p:txBody>
      </p:sp>
      <p:cxnSp>
        <p:nvCxnSpPr>
          <p:cNvPr id="9" name="8 Conector recto"/>
          <p:cNvCxnSpPr/>
          <p:nvPr/>
        </p:nvCxnSpPr>
        <p:spPr>
          <a:xfrm>
            <a:off x="4924425" y="997034"/>
            <a:ext cx="0" cy="5688000"/>
          </a:xfrm>
          <a:prstGeom prst="line">
            <a:avLst/>
          </a:prstGeom>
          <a:ln w="19050">
            <a:solidFill>
              <a:srgbClr val="8A0000"/>
            </a:solidFill>
          </a:ln>
        </p:spPr>
        <p:style>
          <a:lnRef idx="1">
            <a:schemeClr val="accent1"/>
          </a:lnRef>
          <a:fillRef idx="0">
            <a:schemeClr val="accent1"/>
          </a:fillRef>
          <a:effectRef idx="0">
            <a:schemeClr val="accent1"/>
          </a:effectRef>
          <a:fontRef idx="minor">
            <a:schemeClr val="tx1"/>
          </a:fontRef>
        </p:style>
      </p:cxnSp>
      <p:sp>
        <p:nvSpPr>
          <p:cNvPr id="7" name="Marcador de número de diapositiva 6"/>
          <p:cNvSpPr>
            <a:spLocks noGrp="1"/>
          </p:cNvSpPr>
          <p:nvPr>
            <p:ph type="sldNum" sz="quarter" idx="4"/>
          </p:nvPr>
        </p:nvSpPr>
        <p:spPr/>
        <p:txBody>
          <a:bodyPr/>
          <a:lstStyle/>
          <a:p>
            <a:fld id="{79B00DB0-4C43-45CD-A043-B77402D452F6}" type="slidenum">
              <a:rPr lang="ca-ES" smtClean="0"/>
              <a:t>3</a:t>
            </a:fld>
            <a:endParaRPr lang="ca-ES"/>
          </a:p>
        </p:txBody>
      </p:sp>
      <p:sp>
        <p:nvSpPr>
          <p:cNvPr id="10" name="1 Título">
            <a:extLst>
              <a:ext uri="{FF2B5EF4-FFF2-40B4-BE49-F238E27FC236}">
                <a16:creationId xmlns:a16="http://schemas.microsoft.com/office/drawing/2014/main" id="{F73EFC5C-1C30-48DC-AED0-D3E16C44B7B8}"/>
              </a:ext>
            </a:extLst>
          </p:cNvPr>
          <p:cNvSpPr txBox="1">
            <a:spLocks/>
          </p:cNvSpPr>
          <p:nvPr/>
        </p:nvSpPr>
        <p:spPr bwMode="auto">
          <a:xfrm>
            <a:off x="720000" y="252000"/>
            <a:ext cx="842010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ca-ES" sz="1500" b="1" kern="0" dirty="0">
                <a:solidFill>
                  <a:srgbClr val="8A0000"/>
                </a:solidFill>
                <a:latin typeface="Century Gothic" pitchFamily="34" charset="0"/>
              </a:rPr>
              <a:t>Aspectes metodològics ► </a:t>
            </a:r>
          </a:p>
        </p:txBody>
      </p:sp>
      <p:sp>
        <p:nvSpPr>
          <p:cNvPr id="11" name="2 Subtítulo">
            <a:extLst>
              <a:ext uri="{FF2B5EF4-FFF2-40B4-BE49-F238E27FC236}">
                <a16:creationId xmlns:a16="http://schemas.microsoft.com/office/drawing/2014/main" id="{71C0FBA4-7A84-47DE-888E-B54BE80B44FF}"/>
              </a:ext>
            </a:extLst>
          </p:cNvPr>
          <p:cNvSpPr txBox="1">
            <a:spLocks/>
          </p:cNvSpPr>
          <p:nvPr/>
        </p:nvSpPr>
        <p:spPr bwMode="auto">
          <a:xfrm>
            <a:off x="720000" y="576000"/>
            <a:ext cx="7693025"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ca-ES" sz="1800" b="1" kern="0" dirty="0">
                <a:solidFill>
                  <a:srgbClr val="6B5C4F"/>
                </a:solidFill>
                <a:latin typeface="Century Gothic" pitchFamily="34" charset="0"/>
              </a:rPr>
              <a:t>Propòsit i fitxa tècnica</a:t>
            </a:r>
          </a:p>
        </p:txBody>
      </p:sp>
    </p:spTree>
    <p:extLst>
      <p:ext uri="{BB962C8B-B14F-4D97-AF65-F5344CB8AC3E}">
        <p14:creationId xmlns:p14="http://schemas.microsoft.com/office/powerpoint/2010/main" val="2363620207"/>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3" name="1 Gráfico">
            <a:extLst>
              <a:ext uri="{FF2B5EF4-FFF2-40B4-BE49-F238E27FC236}">
                <a16:creationId xmlns:a16="http://schemas.microsoft.com/office/drawing/2014/main" id="{2C3B6B66-9550-46E2-B91E-3E01EF9A4BBC}"/>
              </a:ext>
            </a:extLst>
          </p:cNvPr>
          <p:cNvGraphicFramePr/>
          <p:nvPr>
            <p:extLst>
              <p:ext uri="{D42A27DB-BD31-4B8C-83A1-F6EECF244321}">
                <p14:modId xmlns:p14="http://schemas.microsoft.com/office/powerpoint/2010/main" val="388463568"/>
              </p:ext>
            </p:extLst>
          </p:nvPr>
        </p:nvGraphicFramePr>
        <p:xfrm>
          <a:off x="4431543" y="1890310"/>
          <a:ext cx="5260297" cy="1800000"/>
        </p:xfrm>
        <a:graphic>
          <a:graphicData uri="http://schemas.openxmlformats.org/drawingml/2006/chart">
            <c:chart xmlns:c="http://schemas.openxmlformats.org/drawingml/2006/chart" xmlns:r="http://schemas.openxmlformats.org/officeDocument/2006/relationships" r:id="rId3"/>
          </a:graphicData>
        </a:graphic>
      </p:graphicFrame>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Com creus que serà la recuperació econòmica de l’activitat del teu sector?   </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Forma de recuperació de l’activitat del sector</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3615510917"/>
              </p:ext>
            </p:extLst>
          </p:nvPr>
        </p:nvGraphicFramePr>
        <p:xfrm>
          <a:off x="750890" y="1962822"/>
          <a:ext cx="5300286" cy="2896561"/>
        </p:xfrm>
        <a:graphic>
          <a:graphicData uri="http://schemas.openxmlformats.org/drawingml/2006/chart">
            <c:chart xmlns:c="http://schemas.openxmlformats.org/drawingml/2006/chart" xmlns:r="http://schemas.openxmlformats.org/officeDocument/2006/relationships" r:id="rId4"/>
          </a:graphicData>
        </a:graphic>
      </p:graphicFrame>
      <p:sp>
        <p:nvSpPr>
          <p:cNvPr id="8" name="Rectangle 28"/>
          <p:cNvSpPr>
            <a:spLocks noChangeArrowheads="1"/>
          </p:cNvSpPr>
          <p:nvPr/>
        </p:nvSpPr>
        <p:spPr bwMode="auto">
          <a:xfrm>
            <a:off x="412121" y="4911957"/>
            <a:ext cx="4958869" cy="146193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Un 31% dels consultats consideren que la recuperació serà </a:t>
            </a:r>
            <a:r>
              <a:rPr lang="ca-ES" altLang="es-ES" sz="1200" b="1" dirty="0">
                <a:solidFill>
                  <a:srgbClr val="8A0000"/>
                </a:solidFill>
              </a:rPr>
              <a:t>molt lenta i desigual </a:t>
            </a:r>
            <a:r>
              <a:rPr lang="ca-ES" altLang="es-ES" sz="1200" dirty="0">
                <a:solidFill>
                  <a:srgbClr val="8A0000"/>
                </a:solidFill>
              </a:rPr>
              <a:t>entre les empreses i un 26% que serà </a:t>
            </a:r>
            <a:r>
              <a:rPr lang="ca-ES" altLang="es-ES" sz="1200" b="1" dirty="0">
                <a:solidFill>
                  <a:srgbClr val="8A0000"/>
                </a:solidFill>
              </a:rPr>
              <a:t>lenta i desigual</a:t>
            </a:r>
            <a:r>
              <a:rPr lang="ca-ES" altLang="es-ES" sz="1200" dirty="0">
                <a:solidFill>
                  <a:srgbClr val="8A0000"/>
                </a:solidFill>
              </a:rPr>
              <a:t>.</a:t>
            </a:r>
          </a:p>
          <a:p>
            <a:pPr algn="just">
              <a:spcBef>
                <a:spcPts val="600"/>
              </a:spcBef>
            </a:pPr>
            <a:r>
              <a:rPr lang="ca-ES" altLang="es-ES" sz="1200" dirty="0">
                <a:solidFill>
                  <a:srgbClr val="8A0000"/>
                </a:solidFill>
              </a:rPr>
              <a:t>Si desglossem els dos eixos analitzats, un 39% consideren que serà una recuperació molt lenta, un 41% que serà lenta i només un 8% que serà ràpida; i un 65% que serà desigual entre les empreses i només un 24% que serà similar.</a:t>
            </a:r>
          </a:p>
        </p:txBody>
      </p:sp>
      <p:sp>
        <p:nvSpPr>
          <p:cNvPr id="3" name="Triángulo isósceles 2">
            <a:extLst>
              <a:ext uri="{FF2B5EF4-FFF2-40B4-BE49-F238E27FC236}">
                <a16:creationId xmlns:a16="http://schemas.microsoft.com/office/drawing/2014/main" id="{3115849B-ECC9-4ABC-9DE4-2000E9809CD5}"/>
              </a:ext>
            </a:extLst>
          </p:cNvPr>
          <p:cNvSpPr/>
          <p:nvPr/>
        </p:nvSpPr>
        <p:spPr>
          <a:xfrm rot="5400000">
            <a:off x="4432660" y="3418521"/>
            <a:ext cx="1715589" cy="302560"/>
          </a:xfrm>
          <a:prstGeom prst="triangle">
            <a:avLst/>
          </a:prstGeom>
          <a:solidFill>
            <a:srgbClr val="ECB1B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ca-ES"/>
          </a:p>
        </p:txBody>
      </p:sp>
      <p:sp>
        <p:nvSpPr>
          <p:cNvPr id="12" name="Text Box 2">
            <a:extLst>
              <a:ext uri="{FF2B5EF4-FFF2-40B4-BE49-F238E27FC236}">
                <a16:creationId xmlns:a16="http://schemas.microsoft.com/office/drawing/2014/main" id="{AF206455-4D51-4365-AB86-FD0B2C89BD00}"/>
              </a:ext>
            </a:extLst>
          </p:cNvPr>
          <p:cNvSpPr txBox="1">
            <a:spLocks noChangeArrowheads="1"/>
          </p:cNvSpPr>
          <p:nvPr/>
        </p:nvSpPr>
        <p:spPr bwMode="auto">
          <a:xfrm>
            <a:off x="5813968" y="1613176"/>
            <a:ext cx="5260297"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300" b="1" dirty="0">
                <a:solidFill>
                  <a:srgbClr val="6B5C4F"/>
                </a:solidFill>
              </a:rPr>
              <a:t>Lenta </a:t>
            </a:r>
            <a:r>
              <a:rPr lang="ca-ES" sz="1300" b="1" dirty="0" err="1">
                <a:solidFill>
                  <a:srgbClr val="6B5C4F"/>
                </a:solidFill>
              </a:rPr>
              <a:t>vs</a:t>
            </a:r>
            <a:r>
              <a:rPr lang="ca-ES" sz="1300" b="1" dirty="0">
                <a:solidFill>
                  <a:srgbClr val="6B5C4F"/>
                </a:solidFill>
              </a:rPr>
              <a:t> ràpida</a:t>
            </a:r>
          </a:p>
        </p:txBody>
      </p:sp>
      <p:graphicFrame>
        <p:nvGraphicFramePr>
          <p:cNvPr id="14" name="1 Gráfico">
            <a:extLst>
              <a:ext uri="{FF2B5EF4-FFF2-40B4-BE49-F238E27FC236}">
                <a16:creationId xmlns:a16="http://schemas.microsoft.com/office/drawing/2014/main" id="{18D774A0-07A3-4350-87CB-9D40BE8A4D91}"/>
              </a:ext>
            </a:extLst>
          </p:cNvPr>
          <p:cNvGraphicFramePr/>
          <p:nvPr>
            <p:extLst>
              <p:ext uri="{D42A27DB-BD31-4B8C-83A1-F6EECF244321}">
                <p14:modId xmlns:p14="http://schemas.microsoft.com/office/powerpoint/2010/main" val="3500268014"/>
              </p:ext>
            </p:extLst>
          </p:nvPr>
        </p:nvGraphicFramePr>
        <p:xfrm>
          <a:off x="4433021" y="4279888"/>
          <a:ext cx="5260297" cy="1800000"/>
        </p:xfrm>
        <a:graphic>
          <a:graphicData uri="http://schemas.openxmlformats.org/drawingml/2006/chart">
            <c:chart xmlns:c="http://schemas.openxmlformats.org/drawingml/2006/chart" xmlns:r="http://schemas.openxmlformats.org/officeDocument/2006/relationships" r:id="rId5"/>
          </a:graphicData>
        </a:graphic>
      </p:graphicFrame>
      <p:sp>
        <p:nvSpPr>
          <p:cNvPr id="15" name="Text Box 2">
            <a:extLst>
              <a:ext uri="{FF2B5EF4-FFF2-40B4-BE49-F238E27FC236}">
                <a16:creationId xmlns:a16="http://schemas.microsoft.com/office/drawing/2014/main" id="{0936FFD5-D031-4B88-BAC9-94D2D62D05DC}"/>
              </a:ext>
            </a:extLst>
          </p:cNvPr>
          <p:cNvSpPr txBox="1">
            <a:spLocks noChangeArrowheads="1"/>
          </p:cNvSpPr>
          <p:nvPr/>
        </p:nvSpPr>
        <p:spPr bwMode="auto">
          <a:xfrm>
            <a:off x="5815446" y="4002754"/>
            <a:ext cx="5260297"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300" b="1" dirty="0">
                <a:solidFill>
                  <a:srgbClr val="6B5C4F"/>
                </a:solidFill>
              </a:rPr>
              <a:t>Desigual </a:t>
            </a:r>
            <a:r>
              <a:rPr lang="ca-ES" sz="1300" b="1" dirty="0" err="1">
                <a:solidFill>
                  <a:srgbClr val="6B5C4F"/>
                </a:solidFill>
              </a:rPr>
              <a:t>vs</a:t>
            </a:r>
            <a:r>
              <a:rPr lang="ca-ES" sz="1300" b="1" dirty="0">
                <a:solidFill>
                  <a:srgbClr val="6B5C4F"/>
                </a:solidFill>
              </a:rPr>
              <a:t> similar</a:t>
            </a:r>
          </a:p>
        </p:txBody>
      </p:sp>
    </p:spTree>
    <p:extLst>
      <p:ext uri="{BB962C8B-B14F-4D97-AF65-F5344CB8AC3E}">
        <p14:creationId xmlns:p14="http://schemas.microsoft.com/office/powerpoint/2010/main" val="2452290258"/>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aphicFrame>
        <p:nvGraphicFramePr>
          <p:cNvPr id="13" name="1 Gráfico">
            <a:extLst>
              <a:ext uri="{FF2B5EF4-FFF2-40B4-BE49-F238E27FC236}">
                <a16:creationId xmlns:a16="http://schemas.microsoft.com/office/drawing/2014/main" id="{2C3B6B66-9550-46E2-B91E-3E01EF9A4BBC}"/>
              </a:ext>
            </a:extLst>
          </p:cNvPr>
          <p:cNvGraphicFramePr/>
          <p:nvPr>
            <p:extLst>
              <p:ext uri="{D42A27DB-BD31-4B8C-83A1-F6EECF244321}">
                <p14:modId xmlns:p14="http://schemas.microsoft.com/office/powerpoint/2010/main" val="3587055815"/>
              </p:ext>
            </p:extLst>
          </p:nvPr>
        </p:nvGraphicFramePr>
        <p:xfrm>
          <a:off x="-716165" y="1951134"/>
          <a:ext cx="5260297" cy="2459748"/>
        </p:xfrm>
        <a:graphic>
          <a:graphicData uri="http://schemas.openxmlformats.org/drawingml/2006/chart">
            <c:chart xmlns:c="http://schemas.openxmlformats.org/drawingml/2006/chart" xmlns:r="http://schemas.openxmlformats.org/officeDocument/2006/relationships" r:id="rId3"/>
          </a:graphicData>
        </a:graphic>
      </p:graphicFrame>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Forma de recuperació de l’activitat del sector</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sp>
        <p:nvSpPr>
          <p:cNvPr id="8" name="Rectangle 28"/>
          <p:cNvSpPr>
            <a:spLocks noChangeArrowheads="1"/>
          </p:cNvSpPr>
          <p:nvPr/>
        </p:nvSpPr>
        <p:spPr bwMode="auto">
          <a:xfrm>
            <a:off x="666260" y="4698895"/>
            <a:ext cx="8664172" cy="7232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La </a:t>
            </a:r>
            <a:r>
              <a:rPr lang="ca-ES" altLang="es-ES" sz="1200" b="1" dirty="0">
                <a:solidFill>
                  <a:srgbClr val="8A0000"/>
                </a:solidFill>
              </a:rPr>
              <a:t>percepció sobre la rapidesa </a:t>
            </a:r>
            <a:r>
              <a:rPr lang="ca-ES" altLang="es-ES" sz="1200" dirty="0">
                <a:solidFill>
                  <a:srgbClr val="8A0000"/>
                </a:solidFill>
              </a:rPr>
              <a:t>en la recuperació de l’activitat del sector ha </a:t>
            </a:r>
            <a:r>
              <a:rPr lang="ca-ES" altLang="es-ES" sz="1200" b="1" dirty="0">
                <a:solidFill>
                  <a:srgbClr val="8A0000"/>
                </a:solidFill>
              </a:rPr>
              <a:t>empitjorat</a:t>
            </a:r>
            <a:r>
              <a:rPr lang="ca-ES" altLang="es-ES" sz="1200" dirty="0">
                <a:solidFill>
                  <a:srgbClr val="8A0000"/>
                </a:solidFill>
              </a:rPr>
              <a:t> en el darrer trimestre, el percentatge d’empresaris que consideren que la recuperació serà ràpida ha passat del 26% al 8%.</a:t>
            </a:r>
          </a:p>
          <a:p>
            <a:pPr algn="just">
              <a:spcBef>
                <a:spcPts val="600"/>
              </a:spcBef>
            </a:pPr>
            <a:r>
              <a:rPr lang="ca-ES" altLang="es-ES" sz="1200" dirty="0">
                <a:solidFill>
                  <a:srgbClr val="8A0000"/>
                </a:solidFill>
              </a:rPr>
              <a:t>Per contra, es continua </a:t>
            </a:r>
            <a:r>
              <a:rPr lang="ca-ES" altLang="es-ES" sz="1200" b="1" dirty="0">
                <a:solidFill>
                  <a:srgbClr val="8A0000"/>
                </a:solidFill>
              </a:rPr>
              <a:t>mantenint</a:t>
            </a:r>
            <a:r>
              <a:rPr lang="ca-ES" altLang="es-ES" sz="1200" dirty="0">
                <a:solidFill>
                  <a:srgbClr val="8A0000"/>
                </a:solidFill>
              </a:rPr>
              <a:t> la sensació que aquesta recuperació serà </a:t>
            </a:r>
            <a:r>
              <a:rPr lang="ca-ES" altLang="es-ES" sz="1200" b="1" dirty="0">
                <a:solidFill>
                  <a:srgbClr val="8A0000"/>
                </a:solidFill>
              </a:rPr>
              <a:t>desigual</a:t>
            </a:r>
            <a:r>
              <a:rPr lang="ca-ES" altLang="es-ES" sz="1200" dirty="0">
                <a:solidFill>
                  <a:srgbClr val="8A0000"/>
                </a:solidFill>
              </a:rPr>
              <a:t> entre les empreses.</a:t>
            </a:r>
          </a:p>
        </p:txBody>
      </p:sp>
      <p:sp>
        <p:nvSpPr>
          <p:cNvPr id="12" name="Text Box 2">
            <a:extLst>
              <a:ext uri="{FF2B5EF4-FFF2-40B4-BE49-F238E27FC236}">
                <a16:creationId xmlns:a16="http://schemas.microsoft.com/office/drawing/2014/main" id="{AF206455-4D51-4365-AB86-FD0B2C89BD00}"/>
              </a:ext>
            </a:extLst>
          </p:cNvPr>
          <p:cNvSpPr txBox="1">
            <a:spLocks noChangeArrowheads="1"/>
          </p:cNvSpPr>
          <p:nvPr/>
        </p:nvSpPr>
        <p:spPr bwMode="auto">
          <a:xfrm>
            <a:off x="666260" y="1613176"/>
            <a:ext cx="5260297"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300" b="1" dirty="0">
                <a:solidFill>
                  <a:srgbClr val="6B5C4F"/>
                </a:solidFill>
              </a:rPr>
              <a:t>Lenta </a:t>
            </a:r>
            <a:r>
              <a:rPr lang="ca-ES" sz="1300" b="1" dirty="0" err="1">
                <a:solidFill>
                  <a:srgbClr val="6B5C4F"/>
                </a:solidFill>
              </a:rPr>
              <a:t>vs</a:t>
            </a:r>
            <a:r>
              <a:rPr lang="ca-ES" sz="1300" b="1" dirty="0">
                <a:solidFill>
                  <a:srgbClr val="6B5C4F"/>
                </a:solidFill>
              </a:rPr>
              <a:t> ràpida</a:t>
            </a:r>
          </a:p>
        </p:txBody>
      </p:sp>
      <p:graphicFrame>
        <p:nvGraphicFramePr>
          <p:cNvPr id="14" name="1 Gráfico">
            <a:extLst>
              <a:ext uri="{FF2B5EF4-FFF2-40B4-BE49-F238E27FC236}">
                <a16:creationId xmlns:a16="http://schemas.microsoft.com/office/drawing/2014/main" id="{18D774A0-07A3-4350-87CB-9D40BE8A4D91}"/>
              </a:ext>
            </a:extLst>
          </p:cNvPr>
          <p:cNvGraphicFramePr/>
          <p:nvPr>
            <p:extLst>
              <p:ext uri="{D42A27DB-BD31-4B8C-83A1-F6EECF244321}">
                <p14:modId xmlns:p14="http://schemas.microsoft.com/office/powerpoint/2010/main" val="4272433480"/>
              </p:ext>
            </p:extLst>
          </p:nvPr>
        </p:nvGraphicFramePr>
        <p:xfrm>
          <a:off x="4433021" y="1951134"/>
          <a:ext cx="5260297" cy="2459748"/>
        </p:xfrm>
        <a:graphic>
          <a:graphicData uri="http://schemas.openxmlformats.org/drawingml/2006/chart">
            <c:chart xmlns:c="http://schemas.openxmlformats.org/drawingml/2006/chart" xmlns:r="http://schemas.openxmlformats.org/officeDocument/2006/relationships" r:id="rId4"/>
          </a:graphicData>
        </a:graphic>
      </p:graphicFrame>
      <p:sp>
        <p:nvSpPr>
          <p:cNvPr id="15" name="Text Box 2">
            <a:extLst>
              <a:ext uri="{FF2B5EF4-FFF2-40B4-BE49-F238E27FC236}">
                <a16:creationId xmlns:a16="http://schemas.microsoft.com/office/drawing/2014/main" id="{0936FFD5-D031-4B88-BAC9-94D2D62D05DC}"/>
              </a:ext>
            </a:extLst>
          </p:cNvPr>
          <p:cNvSpPr txBox="1">
            <a:spLocks noChangeArrowheads="1"/>
          </p:cNvSpPr>
          <p:nvPr/>
        </p:nvSpPr>
        <p:spPr bwMode="auto">
          <a:xfrm>
            <a:off x="5815446" y="1613176"/>
            <a:ext cx="5260297" cy="2923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300" b="1" dirty="0">
                <a:solidFill>
                  <a:srgbClr val="6B5C4F"/>
                </a:solidFill>
              </a:rPr>
              <a:t>Desigual </a:t>
            </a:r>
            <a:r>
              <a:rPr lang="ca-ES" sz="1300" b="1" dirty="0" err="1">
                <a:solidFill>
                  <a:srgbClr val="6B5C4F"/>
                </a:solidFill>
              </a:rPr>
              <a:t>vs</a:t>
            </a:r>
            <a:r>
              <a:rPr lang="ca-ES" sz="1300" b="1" dirty="0">
                <a:solidFill>
                  <a:srgbClr val="6B5C4F"/>
                </a:solidFill>
              </a:rPr>
              <a:t> similar</a:t>
            </a:r>
          </a:p>
        </p:txBody>
      </p:sp>
      <p:sp>
        <p:nvSpPr>
          <p:cNvPr id="2" name="CuadroTexto 1">
            <a:extLst>
              <a:ext uri="{FF2B5EF4-FFF2-40B4-BE49-F238E27FC236}">
                <a16:creationId xmlns:a16="http://schemas.microsoft.com/office/drawing/2014/main" id="{E205497C-0091-4E97-B2F2-62BB19CA0C5C}"/>
              </a:ext>
            </a:extLst>
          </p:cNvPr>
          <p:cNvSpPr txBox="1"/>
          <p:nvPr/>
        </p:nvSpPr>
        <p:spPr>
          <a:xfrm>
            <a:off x="720000" y="5912668"/>
            <a:ext cx="8535220" cy="230832"/>
          </a:xfrm>
          <a:prstGeom prst="rect">
            <a:avLst/>
          </a:prstGeom>
          <a:noFill/>
        </p:spPr>
        <p:txBody>
          <a:bodyPr wrap="square" rtlCol="0">
            <a:spAutoFit/>
          </a:bodyPr>
          <a:lstStyle/>
          <a:p>
            <a:r>
              <a:rPr lang="ca-ES" sz="900" dirty="0">
                <a:solidFill>
                  <a:srgbClr val="6B5C4F"/>
                </a:solidFill>
              </a:rPr>
              <a:t>Nota: Al 3T 2020, la categoria “lenta” agrupa les opcions de resposta “lenta” i “molt lenta”.</a:t>
            </a:r>
          </a:p>
        </p:txBody>
      </p:sp>
    </p:spTree>
    <p:extLst>
      <p:ext uri="{BB962C8B-B14F-4D97-AF65-F5344CB8AC3E}">
        <p14:creationId xmlns:p14="http://schemas.microsoft.com/office/powerpoint/2010/main" val="4270111749"/>
      </p:ext>
    </p:extLst>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Quin factors creus que poden ajudar a una recuperació més ràpida de l’economia?</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8389166"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Factors que poden ajudar a la recuperació de l’economia</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sp>
        <p:nvSpPr>
          <p:cNvPr id="8" name="Rectangle 28"/>
          <p:cNvSpPr>
            <a:spLocks noChangeArrowheads="1"/>
          </p:cNvSpPr>
          <p:nvPr/>
        </p:nvSpPr>
        <p:spPr bwMode="auto">
          <a:xfrm>
            <a:off x="6113417" y="2685087"/>
            <a:ext cx="3518783" cy="264687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Es manté la percepció dels empresaris sobre que el principal factor que pot ajudar a una </a:t>
            </a:r>
            <a:r>
              <a:rPr lang="ca-ES" altLang="es-ES" sz="1200" b="1" dirty="0">
                <a:solidFill>
                  <a:srgbClr val="8A0000"/>
                </a:solidFill>
              </a:rPr>
              <a:t>recuperació més ràpida </a:t>
            </a:r>
            <a:r>
              <a:rPr lang="ca-ES" altLang="es-ES" sz="1200" dirty="0">
                <a:solidFill>
                  <a:srgbClr val="8A0000"/>
                </a:solidFill>
              </a:rPr>
              <a:t>de l’economia és la </a:t>
            </a:r>
            <a:r>
              <a:rPr lang="ca-ES" altLang="es-ES" sz="1200" b="1" dirty="0">
                <a:solidFill>
                  <a:srgbClr val="8A0000"/>
                </a:solidFill>
              </a:rPr>
              <a:t>cura de la </a:t>
            </a:r>
            <a:r>
              <a:rPr lang="ca-ES" altLang="es-ES" sz="1200" b="1" dirty="0" err="1">
                <a:solidFill>
                  <a:srgbClr val="8A0000"/>
                </a:solidFill>
              </a:rPr>
              <a:t>Covid</a:t>
            </a:r>
            <a:r>
              <a:rPr lang="ca-ES" altLang="es-ES" sz="1200" b="1" dirty="0">
                <a:solidFill>
                  <a:srgbClr val="8A0000"/>
                </a:solidFill>
              </a:rPr>
              <a:t> 19 o el desenvolupament de la vacuna</a:t>
            </a:r>
            <a:r>
              <a:rPr lang="ca-ES" altLang="es-ES" sz="1200" dirty="0">
                <a:solidFill>
                  <a:srgbClr val="8A0000"/>
                </a:solidFill>
              </a:rPr>
              <a:t>.</a:t>
            </a:r>
          </a:p>
          <a:p>
            <a:pPr algn="just">
              <a:spcBef>
                <a:spcPts val="600"/>
              </a:spcBef>
            </a:pPr>
            <a:r>
              <a:rPr lang="ca-ES" altLang="es-ES" sz="1200" dirty="0">
                <a:solidFill>
                  <a:srgbClr val="8A0000"/>
                </a:solidFill>
              </a:rPr>
              <a:t>A continuació, destaca l’increment de la despesa pública i la legislació laboral flexible.</a:t>
            </a:r>
          </a:p>
          <a:p>
            <a:pPr algn="just">
              <a:spcBef>
                <a:spcPts val="600"/>
              </a:spcBef>
            </a:pPr>
            <a:r>
              <a:rPr lang="ca-ES" altLang="es-ES" sz="1200" dirty="0">
                <a:solidFill>
                  <a:srgbClr val="8A0000"/>
                </a:solidFill>
              </a:rPr>
              <a:t>En comparació amb el trimestre anterior, augmenta la importància de la vacuna com a factor de recuperació i disminueix de manera important l’obertura de fronteres i restablir els canals d’exportació i logística.</a:t>
            </a:r>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2932898924"/>
              </p:ext>
            </p:extLst>
          </p:nvPr>
        </p:nvGraphicFramePr>
        <p:xfrm>
          <a:off x="750890" y="1919277"/>
          <a:ext cx="5588950" cy="41931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3189368302"/>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5260297"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Quin factors creus que poden provocar una recuperació més lenta de l’economia?</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19999" y="576000"/>
            <a:ext cx="8535219"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Factors que poden endarrerir la recuperació de l’economia</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sp>
        <p:nvSpPr>
          <p:cNvPr id="8" name="Rectangle 28"/>
          <p:cNvSpPr>
            <a:spLocks noChangeArrowheads="1"/>
          </p:cNvSpPr>
          <p:nvPr/>
        </p:nvSpPr>
        <p:spPr bwMode="auto">
          <a:xfrm>
            <a:off x="6104709" y="2968462"/>
            <a:ext cx="3536846" cy="24622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600"/>
              </a:spcBef>
            </a:pPr>
            <a:r>
              <a:rPr lang="ca-ES" altLang="es-ES" sz="1200" dirty="0">
                <a:solidFill>
                  <a:srgbClr val="8A0000"/>
                </a:solidFill>
              </a:rPr>
              <a:t>En el sentit contrari, els </a:t>
            </a:r>
            <a:r>
              <a:rPr lang="ca-ES" altLang="es-ES" sz="1200" b="1" dirty="0">
                <a:solidFill>
                  <a:srgbClr val="8A0000"/>
                </a:solidFill>
              </a:rPr>
              <a:t>rebrots</a:t>
            </a:r>
            <a:r>
              <a:rPr lang="ca-ES" altLang="es-ES" sz="1200" dirty="0">
                <a:solidFill>
                  <a:srgbClr val="8A0000"/>
                </a:solidFill>
              </a:rPr>
              <a:t> continuen sent percebuts con el principal factor que pot provocar una </a:t>
            </a:r>
            <a:r>
              <a:rPr lang="ca-ES" altLang="es-ES" sz="1200" b="1" dirty="0">
                <a:solidFill>
                  <a:srgbClr val="8A0000"/>
                </a:solidFill>
              </a:rPr>
              <a:t>recuperació</a:t>
            </a:r>
            <a:r>
              <a:rPr lang="ca-ES" altLang="es-ES" sz="1200" dirty="0">
                <a:solidFill>
                  <a:srgbClr val="8A0000"/>
                </a:solidFill>
              </a:rPr>
              <a:t> </a:t>
            </a:r>
            <a:r>
              <a:rPr lang="ca-ES" altLang="es-ES" sz="1200" b="1" dirty="0">
                <a:solidFill>
                  <a:srgbClr val="8A0000"/>
                </a:solidFill>
              </a:rPr>
              <a:t>més</a:t>
            </a:r>
            <a:r>
              <a:rPr lang="ca-ES" altLang="es-ES" sz="1200" dirty="0">
                <a:solidFill>
                  <a:srgbClr val="8A0000"/>
                </a:solidFill>
              </a:rPr>
              <a:t> </a:t>
            </a:r>
            <a:r>
              <a:rPr lang="ca-ES" altLang="es-ES" sz="1200" b="1" dirty="0">
                <a:solidFill>
                  <a:srgbClr val="8A0000"/>
                </a:solidFill>
              </a:rPr>
              <a:t>lenta</a:t>
            </a:r>
            <a:r>
              <a:rPr lang="ca-ES" altLang="es-ES" sz="1200" dirty="0">
                <a:solidFill>
                  <a:srgbClr val="8A0000"/>
                </a:solidFill>
              </a:rPr>
              <a:t>.</a:t>
            </a:r>
          </a:p>
          <a:p>
            <a:pPr algn="just">
              <a:spcBef>
                <a:spcPts val="600"/>
              </a:spcBef>
            </a:pPr>
            <a:r>
              <a:rPr lang="ca-ES" altLang="es-ES" sz="1200" dirty="0">
                <a:solidFill>
                  <a:srgbClr val="8A0000"/>
                </a:solidFill>
              </a:rPr>
              <a:t>A continuació, destaca la incertesa sobre el futur i la manca de polítiques públiques.</a:t>
            </a:r>
          </a:p>
          <a:p>
            <a:pPr algn="just">
              <a:spcBef>
                <a:spcPts val="600"/>
              </a:spcBef>
            </a:pPr>
            <a:r>
              <a:rPr lang="ca-ES" altLang="es-ES" sz="1200" dirty="0">
                <a:solidFill>
                  <a:srgbClr val="8A0000"/>
                </a:solidFill>
              </a:rPr>
              <a:t>En comparació amb el trimestre anterior, augmenta la importància dels factors relacionats amb el confinament (massa ràpid i mantenir confinament i mesures de control) , mentre que disminueix el fet que els consumidors i empreses tenen menys capacitat per consumir.</a:t>
            </a:r>
          </a:p>
        </p:txBody>
      </p:sp>
      <p:graphicFrame>
        <p:nvGraphicFramePr>
          <p:cNvPr id="14" name="1 Gráfico">
            <a:extLst>
              <a:ext uri="{FF2B5EF4-FFF2-40B4-BE49-F238E27FC236}">
                <a16:creationId xmlns:a16="http://schemas.microsoft.com/office/drawing/2014/main" id="{9E9B8F56-8183-4AE3-A6B0-9D6F660C8219}"/>
              </a:ext>
            </a:extLst>
          </p:cNvPr>
          <p:cNvGraphicFramePr/>
          <p:nvPr>
            <p:extLst>
              <p:ext uri="{D42A27DB-BD31-4B8C-83A1-F6EECF244321}">
                <p14:modId xmlns:p14="http://schemas.microsoft.com/office/powerpoint/2010/main" val="1576291622"/>
              </p:ext>
            </p:extLst>
          </p:nvPr>
        </p:nvGraphicFramePr>
        <p:xfrm>
          <a:off x="750890" y="1919277"/>
          <a:ext cx="5588950" cy="4193105"/>
        </p:xfrm>
        <a:graphic>
          <a:graphicData uri="http://schemas.openxmlformats.org/drawingml/2006/chart">
            <c:chart xmlns:c="http://schemas.openxmlformats.org/drawingml/2006/chart" xmlns:r="http://schemas.openxmlformats.org/officeDocument/2006/relationships" r:id="rId3"/>
          </a:graphicData>
        </a:graphic>
      </p:graphicFrame>
    </p:spTree>
    <p:extLst>
      <p:ext uri="{BB962C8B-B14F-4D97-AF65-F5344CB8AC3E}">
        <p14:creationId xmlns:p14="http://schemas.microsoft.com/office/powerpoint/2010/main" val="969474646"/>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sp>
        <p:nvSpPr>
          <p:cNvPr id="672770" name="Text Box 2"/>
          <p:cNvSpPr txBox="1">
            <a:spLocks noChangeArrowheads="1"/>
          </p:cNvSpPr>
          <p:nvPr/>
        </p:nvSpPr>
        <p:spPr bwMode="auto">
          <a:xfrm>
            <a:off x="750889" y="1272587"/>
            <a:ext cx="7165202" cy="52322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eaLnBrk="1" hangingPunct="1">
              <a:spcBef>
                <a:spcPct val="50000"/>
              </a:spcBef>
            </a:pPr>
            <a:r>
              <a:rPr lang="ca-ES" sz="1400" b="1" dirty="0">
                <a:solidFill>
                  <a:srgbClr val="6B5C4F"/>
                </a:solidFill>
              </a:rPr>
              <a:t>Quines mesures de suport a les empreses no s’han realitzat per part de les Administracions Públiques i creus que serien necessàries per a les empreses?   </a:t>
            </a:r>
          </a:p>
        </p:txBody>
      </p:sp>
      <p:sp>
        <p:nvSpPr>
          <p:cNvPr id="672771" name="Rectangle 3"/>
          <p:cNvSpPr>
            <a:spLocks noChangeArrowheads="1"/>
          </p:cNvSpPr>
          <p:nvPr/>
        </p:nvSpPr>
        <p:spPr bwMode="auto">
          <a:xfrm>
            <a:off x="720000" y="252000"/>
            <a:ext cx="8737600" cy="3333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eaLnBrk="1" hangingPunct="1"/>
            <a:r>
              <a:rPr lang="ca-ES" altLang="es-ES" sz="1500" b="1" dirty="0">
                <a:solidFill>
                  <a:srgbClr val="8A0000"/>
                </a:solidFill>
                <a:latin typeface="Century Gothic" pitchFamily="34" charset="0"/>
              </a:rPr>
              <a:t>Temes d’Actualitat ►</a:t>
            </a:r>
          </a:p>
        </p:txBody>
      </p:sp>
      <p:sp>
        <p:nvSpPr>
          <p:cNvPr id="672772" name="Rectangle 4"/>
          <p:cNvSpPr>
            <a:spLocks noChangeArrowheads="1"/>
          </p:cNvSpPr>
          <p:nvPr/>
        </p:nvSpPr>
        <p:spPr bwMode="auto">
          <a:xfrm>
            <a:off x="720000" y="576000"/>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a:r>
              <a:rPr lang="ca-ES" altLang="es-ES" sz="1900" b="1" dirty="0">
                <a:solidFill>
                  <a:srgbClr val="6B5C4F"/>
                </a:solidFill>
                <a:latin typeface="Century Gothic" pitchFamily="34" charset="0"/>
              </a:rPr>
              <a:t>COVID19: Mesures de les Administracions Públiques</a:t>
            </a:r>
          </a:p>
        </p:txBody>
      </p:sp>
      <p:sp>
        <p:nvSpPr>
          <p:cNvPr id="10" name="Rectangle 28"/>
          <p:cNvSpPr>
            <a:spLocks noChangeArrowheads="1"/>
          </p:cNvSpPr>
          <p:nvPr/>
        </p:nvSpPr>
        <p:spPr bwMode="auto">
          <a:xfrm>
            <a:off x="5948000" y="1427325"/>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endParaRPr lang="ca-ES" altLang="es-ES" sz="1200" dirty="0"/>
          </a:p>
          <a:p>
            <a:pPr algn="just"/>
            <a:endParaRPr lang="ca-ES" altLang="es-ES" sz="1200" dirty="0"/>
          </a:p>
        </p:txBody>
      </p:sp>
      <p:sp>
        <p:nvSpPr>
          <p:cNvPr id="11" name="Marcador de número de diapositiva 1"/>
          <p:cNvSpPr txBox="1">
            <a:spLocks/>
          </p:cNvSpPr>
          <p:nvPr/>
        </p:nvSpPr>
        <p:spPr>
          <a:xfrm>
            <a:off x="9255219" y="6356351"/>
            <a:ext cx="608806" cy="365125"/>
          </a:xfrm>
          <a:prstGeom prst="rect">
            <a:avLst/>
          </a:prstGeom>
        </p:spPr>
        <p:txBody>
          <a:bodyPr/>
          <a:lstStyle>
            <a:defPPr>
              <a:defRPr lang="ca-ES"/>
            </a:defPPr>
            <a:lvl1pPr algn="l" rtl="0" fontAlgn="base">
              <a:spcBef>
                <a:spcPct val="0"/>
              </a:spcBef>
              <a:spcAft>
                <a:spcPct val="0"/>
              </a:spcAft>
              <a:defRPr sz="1000" kern="1200">
                <a:solidFill>
                  <a:schemeClr val="tx1"/>
                </a:solidFill>
                <a:latin typeface="Century Gothic" pitchFamily="34" charset="0"/>
                <a:ea typeface="+mn-ea"/>
                <a:cs typeface="+mn-cs"/>
              </a:defRPr>
            </a:lvl1pPr>
            <a:lvl2pPr marL="457200" algn="l" rtl="0" fontAlgn="base">
              <a:spcBef>
                <a:spcPct val="0"/>
              </a:spcBef>
              <a:spcAft>
                <a:spcPct val="0"/>
              </a:spcAft>
              <a:defRPr sz="1000" kern="1200">
                <a:solidFill>
                  <a:schemeClr val="tx1"/>
                </a:solidFill>
                <a:latin typeface="Century Gothic" pitchFamily="34" charset="0"/>
                <a:ea typeface="+mn-ea"/>
                <a:cs typeface="+mn-cs"/>
              </a:defRPr>
            </a:lvl2pPr>
            <a:lvl3pPr marL="914400" algn="l" rtl="0" fontAlgn="base">
              <a:spcBef>
                <a:spcPct val="0"/>
              </a:spcBef>
              <a:spcAft>
                <a:spcPct val="0"/>
              </a:spcAft>
              <a:defRPr sz="1000" kern="1200">
                <a:solidFill>
                  <a:schemeClr val="tx1"/>
                </a:solidFill>
                <a:latin typeface="Century Gothic" pitchFamily="34" charset="0"/>
                <a:ea typeface="+mn-ea"/>
                <a:cs typeface="+mn-cs"/>
              </a:defRPr>
            </a:lvl3pPr>
            <a:lvl4pPr marL="1371600" algn="l" rtl="0" fontAlgn="base">
              <a:spcBef>
                <a:spcPct val="0"/>
              </a:spcBef>
              <a:spcAft>
                <a:spcPct val="0"/>
              </a:spcAft>
              <a:defRPr sz="1000" kern="1200">
                <a:solidFill>
                  <a:schemeClr val="tx1"/>
                </a:solidFill>
                <a:latin typeface="Century Gothic" pitchFamily="34" charset="0"/>
                <a:ea typeface="+mn-ea"/>
                <a:cs typeface="+mn-cs"/>
              </a:defRPr>
            </a:lvl4pPr>
            <a:lvl5pPr marL="1828800" algn="l" rtl="0" fontAlgn="base">
              <a:spcBef>
                <a:spcPct val="0"/>
              </a:spcBef>
              <a:spcAft>
                <a:spcPct val="0"/>
              </a:spcAft>
              <a:defRPr sz="1000" kern="1200">
                <a:solidFill>
                  <a:schemeClr val="tx1"/>
                </a:solidFill>
                <a:latin typeface="Century Gothic" pitchFamily="34" charset="0"/>
                <a:ea typeface="+mn-ea"/>
                <a:cs typeface="+mn-cs"/>
              </a:defRPr>
            </a:lvl5pPr>
            <a:lvl6pPr marL="2286000" algn="l" defTabSz="914400" rtl="0" eaLnBrk="1" latinLnBrk="0" hangingPunct="1">
              <a:defRPr sz="1000" kern="1200">
                <a:solidFill>
                  <a:schemeClr val="tx1"/>
                </a:solidFill>
                <a:latin typeface="Century Gothic" pitchFamily="34" charset="0"/>
                <a:ea typeface="+mn-ea"/>
                <a:cs typeface="+mn-cs"/>
              </a:defRPr>
            </a:lvl6pPr>
            <a:lvl7pPr marL="2743200" algn="l" defTabSz="914400" rtl="0" eaLnBrk="1" latinLnBrk="0" hangingPunct="1">
              <a:defRPr sz="1000" kern="1200">
                <a:solidFill>
                  <a:schemeClr val="tx1"/>
                </a:solidFill>
                <a:latin typeface="Century Gothic" pitchFamily="34" charset="0"/>
                <a:ea typeface="+mn-ea"/>
                <a:cs typeface="+mn-cs"/>
              </a:defRPr>
            </a:lvl7pPr>
            <a:lvl8pPr marL="3200400" algn="l" defTabSz="914400" rtl="0" eaLnBrk="1" latinLnBrk="0" hangingPunct="1">
              <a:defRPr sz="1000" kern="1200">
                <a:solidFill>
                  <a:schemeClr val="tx1"/>
                </a:solidFill>
                <a:latin typeface="Century Gothic" pitchFamily="34" charset="0"/>
                <a:ea typeface="+mn-ea"/>
                <a:cs typeface="+mn-cs"/>
              </a:defRPr>
            </a:lvl8pPr>
            <a:lvl9pPr marL="3657600" algn="l" defTabSz="914400" rtl="0" eaLnBrk="1" latinLnBrk="0" hangingPunct="1">
              <a:defRPr sz="1000" kern="1200">
                <a:solidFill>
                  <a:schemeClr val="tx1"/>
                </a:solidFill>
                <a:latin typeface="Century Gothic" pitchFamily="34" charset="0"/>
                <a:ea typeface="+mn-ea"/>
                <a:cs typeface="+mn-cs"/>
              </a:defRPr>
            </a:lvl9pPr>
          </a:lstStyle>
          <a:p>
            <a:r>
              <a:rPr lang="es-ES" dirty="0"/>
              <a:t>18</a:t>
            </a:r>
            <a:endParaRPr lang="ca-ES" dirty="0"/>
          </a:p>
        </p:txBody>
      </p:sp>
      <p:graphicFrame>
        <p:nvGraphicFramePr>
          <p:cNvPr id="9" name="1 Gráfico">
            <a:extLst>
              <a:ext uri="{FF2B5EF4-FFF2-40B4-BE49-F238E27FC236}">
                <a16:creationId xmlns:a16="http://schemas.microsoft.com/office/drawing/2014/main" id="{8EEBBB3D-1CF7-49FB-BA94-D225B2C47420}"/>
              </a:ext>
            </a:extLst>
          </p:cNvPr>
          <p:cNvGraphicFramePr/>
          <p:nvPr>
            <p:extLst>
              <p:ext uri="{D42A27DB-BD31-4B8C-83A1-F6EECF244321}">
                <p14:modId xmlns:p14="http://schemas.microsoft.com/office/powerpoint/2010/main" val="2431515160"/>
              </p:ext>
            </p:extLst>
          </p:nvPr>
        </p:nvGraphicFramePr>
        <p:xfrm>
          <a:off x="750889" y="1838579"/>
          <a:ext cx="1966185" cy="2632745"/>
        </p:xfrm>
        <a:graphic>
          <a:graphicData uri="http://schemas.openxmlformats.org/drawingml/2006/chart">
            <c:chart xmlns:c="http://schemas.openxmlformats.org/drawingml/2006/chart" xmlns:r="http://schemas.openxmlformats.org/officeDocument/2006/relationships" r:id="rId3"/>
          </a:graphicData>
        </a:graphic>
      </p:graphicFrame>
      <p:sp>
        <p:nvSpPr>
          <p:cNvPr id="2" name="Rectangle 28">
            <a:extLst>
              <a:ext uri="{FF2B5EF4-FFF2-40B4-BE49-F238E27FC236}">
                <a16:creationId xmlns:a16="http://schemas.microsoft.com/office/drawing/2014/main" id="{CA998F88-CB72-463E-893A-4F3B0723C648}"/>
              </a:ext>
            </a:extLst>
          </p:cNvPr>
          <p:cNvSpPr>
            <a:spLocks noChangeArrowheads="1"/>
          </p:cNvSpPr>
          <p:nvPr/>
        </p:nvSpPr>
        <p:spPr bwMode="auto">
          <a:xfrm>
            <a:off x="2717074" y="1921265"/>
            <a:ext cx="6829177" cy="4455066"/>
          </a:xfrm>
          <a:prstGeom prst="rect">
            <a:avLst/>
          </a:prstGeom>
          <a:noFill/>
          <a:ln w="19050">
            <a:solidFill>
              <a:srgbClr val="8A0000"/>
            </a:solid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numCol="1">
            <a:spAutoFit/>
          </a:bodyPr>
          <a:lstStyle/>
          <a:p>
            <a:pPr>
              <a:spcBef>
                <a:spcPts val="600"/>
              </a:spcBef>
              <a:spcAft>
                <a:spcPts val="300"/>
              </a:spcAft>
            </a:pPr>
            <a:r>
              <a:rPr lang="ca-ES" altLang="es-ES" b="1" dirty="0">
                <a:solidFill>
                  <a:srgbClr val="8A0000"/>
                </a:solidFill>
              </a:rPr>
              <a:t>En relació a la contractació pública i processos administratius</a:t>
            </a:r>
          </a:p>
          <a:p>
            <a:pPr marL="171450" indent="-171450">
              <a:spcBef>
                <a:spcPts val="0"/>
              </a:spcBef>
              <a:spcAft>
                <a:spcPts val="0"/>
              </a:spcAft>
              <a:buFont typeface="Wingdings" pitchFamily="2" charset="2"/>
              <a:buChar char="ü"/>
            </a:pPr>
            <a:r>
              <a:rPr lang="ca-ES" altLang="es-ES" sz="950" dirty="0">
                <a:solidFill>
                  <a:srgbClr val="8A0000"/>
                </a:solidFill>
              </a:rPr>
              <a:t>L'administració s'ha vist paralitzada i molts projectes també. No ha actuat encara com a dinamitzador gràcies a la despesa publica</a:t>
            </a:r>
          </a:p>
          <a:p>
            <a:pPr marL="171450" indent="-171450">
              <a:spcBef>
                <a:spcPts val="0"/>
              </a:spcBef>
              <a:spcAft>
                <a:spcPts val="0"/>
              </a:spcAft>
              <a:buFont typeface="Wingdings" pitchFamily="2" charset="2"/>
              <a:buChar char="ü"/>
            </a:pPr>
            <a:r>
              <a:rPr lang="ca-ES" altLang="es-ES" sz="950" dirty="0">
                <a:solidFill>
                  <a:srgbClr val="8A0000"/>
                </a:solidFill>
              </a:rPr>
              <a:t>Millorar els processos de contractació pública cap a empreses locals,  processos administratius menys costos, moltes hores no productives al tenir que participar en moltes ofertes en baix nivell d'èxit.</a:t>
            </a:r>
          </a:p>
          <a:p>
            <a:pPr marL="171450" indent="-171450">
              <a:spcBef>
                <a:spcPts val="0"/>
              </a:spcBef>
              <a:spcAft>
                <a:spcPts val="0"/>
              </a:spcAft>
              <a:buFont typeface="Wingdings" pitchFamily="2" charset="2"/>
              <a:buChar char="ü"/>
            </a:pPr>
            <a:r>
              <a:rPr lang="ca-ES" altLang="es-ES" sz="950" dirty="0">
                <a:solidFill>
                  <a:srgbClr val="8A0000"/>
                </a:solidFill>
              </a:rPr>
              <a:t>Canvis en el processos administratius que permetessin compra pública local, i fer-los més àgils. Les línies de crèdit de les que se'n parla que puguin activar l'economia sense barreres burocràtiques. </a:t>
            </a:r>
          </a:p>
          <a:p>
            <a:pPr>
              <a:spcBef>
                <a:spcPts val="600"/>
              </a:spcBef>
              <a:spcAft>
                <a:spcPts val="300"/>
              </a:spcAft>
            </a:pPr>
            <a:r>
              <a:rPr lang="ca-ES" altLang="es-ES" b="1" dirty="0">
                <a:solidFill>
                  <a:srgbClr val="8A0000"/>
                </a:solidFill>
              </a:rPr>
              <a:t>Aspectes laborals</a:t>
            </a:r>
            <a:endParaRPr lang="ca-ES" altLang="es-ES" dirty="0">
              <a:solidFill>
                <a:srgbClr val="8A0000"/>
              </a:solidFill>
            </a:endParaRPr>
          </a:p>
          <a:p>
            <a:pPr marL="171450" indent="-171450">
              <a:spcBef>
                <a:spcPts val="0"/>
              </a:spcBef>
              <a:spcAft>
                <a:spcPts val="0"/>
              </a:spcAft>
              <a:buFont typeface="Wingdings" pitchFamily="2" charset="2"/>
              <a:buChar char="ü"/>
            </a:pPr>
            <a:r>
              <a:rPr lang="ca-ES" altLang="es-ES" sz="950" dirty="0">
                <a:solidFill>
                  <a:srgbClr val="8A0000"/>
                </a:solidFill>
              </a:rPr>
              <a:t>Pròrroga ERTO</a:t>
            </a:r>
          </a:p>
          <a:p>
            <a:pPr marL="171450" indent="-171450">
              <a:spcBef>
                <a:spcPts val="0"/>
              </a:spcBef>
              <a:spcAft>
                <a:spcPts val="0"/>
              </a:spcAft>
              <a:buFont typeface="Wingdings" pitchFamily="2" charset="2"/>
              <a:buChar char="ü"/>
            </a:pPr>
            <a:r>
              <a:rPr lang="ca-ES" altLang="es-ES" sz="950" dirty="0">
                <a:solidFill>
                  <a:srgbClr val="8A0000"/>
                </a:solidFill>
              </a:rPr>
              <a:t>Penso que ha de ser molt més flexible la relació laboral (torns, canvis d'horaris, adaptabilitat a diferents llocs de treball segons les necessitats de l'empresa) i, sobretot, un control rigorós en el que son les baixes, no pot ser que per falta de recursos o saturació dels serveis sanitaris els seguiment de les baixes sigui laxa. Alhora que s'ha de ser molt curós en tot el tema de les quarantenes, doncs poden dur a terme una paralització total de l'empresa.</a:t>
            </a:r>
          </a:p>
          <a:p>
            <a:pPr>
              <a:spcBef>
                <a:spcPts val="600"/>
              </a:spcBef>
              <a:spcAft>
                <a:spcPts val="300"/>
              </a:spcAft>
            </a:pPr>
            <a:r>
              <a:rPr lang="ca-ES" altLang="es-ES" b="1" dirty="0">
                <a:solidFill>
                  <a:srgbClr val="8A0000"/>
                </a:solidFill>
              </a:rPr>
              <a:t>Ajudes econòmiques</a:t>
            </a:r>
            <a:endParaRPr lang="ca-ES" altLang="es-ES" dirty="0">
              <a:solidFill>
                <a:srgbClr val="8A0000"/>
              </a:solidFill>
            </a:endParaRPr>
          </a:p>
          <a:p>
            <a:pPr marL="171450" indent="-171450">
              <a:spcBef>
                <a:spcPts val="0"/>
              </a:spcBef>
              <a:spcAft>
                <a:spcPts val="0"/>
              </a:spcAft>
              <a:buFont typeface="Wingdings" pitchFamily="2" charset="2"/>
              <a:buChar char="ü"/>
            </a:pPr>
            <a:r>
              <a:rPr lang="ca-ES" altLang="es-ES" sz="950" dirty="0">
                <a:solidFill>
                  <a:srgbClr val="8A0000"/>
                </a:solidFill>
              </a:rPr>
              <a:t>Compliment de les promeses: pagaments d’ERTOS, ajuts a empreses i als sectors. Més enllà, no estan en disponibilitat de fer res mes, però si de legislar i de coordinar-se, treballar junts i oblidar-se de la distracció de la política en la seva vesant més negativa i nefasta que és la que ara tots estem sent testimonis.</a:t>
            </a:r>
          </a:p>
          <a:p>
            <a:pPr marL="171450" indent="-171450">
              <a:spcBef>
                <a:spcPts val="0"/>
              </a:spcBef>
              <a:spcAft>
                <a:spcPts val="0"/>
              </a:spcAft>
              <a:buFont typeface="Wingdings" pitchFamily="2" charset="2"/>
              <a:buChar char="ü"/>
            </a:pPr>
            <a:r>
              <a:rPr lang="ca-ES" altLang="es-ES" sz="950" dirty="0">
                <a:solidFill>
                  <a:srgbClr val="8A0000"/>
                </a:solidFill>
              </a:rPr>
              <a:t>Garantir la continuïtat de les empreses viables econòmicament mitjançant aportacions a fons perdut.</a:t>
            </a:r>
          </a:p>
          <a:p>
            <a:pPr marL="171450" indent="-171450">
              <a:spcBef>
                <a:spcPts val="0"/>
              </a:spcBef>
              <a:spcAft>
                <a:spcPts val="0"/>
              </a:spcAft>
              <a:buFont typeface="Wingdings" pitchFamily="2" charset="2"/>
              <a:buChar char="ü"/>
            </a:pPr>
            <a:r>
              <a:rPr lang="ca-ES" altLang="es-ES" sz="950" dirty="0">
                <a:solidFill>
                  <a:srgbClr val="8A0000"/>
                </a:solidFill>
              </a:rPr>
              <a:t>Calen mes ajudes als autònoms.</a:t>
            </a:r>
          </a:p>
          <a:p>
            <a:pPr>
              <a:spcBef>
                <a:spcPts val="600"/>
              </a:spcBef>
              <a:spcAft>
                <a:spcPts val="300"/>
              </a:spcAft>
            </a:pPr>
            <a:r>
              <a:rPr lang="ca-ES" altLang="es-ES" b="1" dirty="0">
                <a:solidFill>
                  <a:srgbClr val="8A0000"/>
                </a:solidFill>
              </a:rPr>
              <a:t>Altres mesures</a:t>
            </a:r>
          </a:p>
          <a:p>
            <a:pPr marL="171450" indent="-171450">
              <a:spcBef>
                <a:spcPts val="0"/>
              </a:spcBef>
              <a:spcAft>
                <a:spcPts val="0"/>
              </a:spcAft>
              <a:buFont typeface="Wingdings" pitchFamily="2" charset="2"/>
              <a:buChar char="ü"/>
            </a:pPr>
            <a:r>
              <a:rPr lang="ca-ES" altLang="es-ES" sz="950" dirty="0">
                <a:solidFill>
                  <a:srgbClr val="8A0000"/>
                </a:solidFill>
              </a:rPr>
              <a:t>Potenciar la despesa sanitària a tots nivells, per evitar les polítiques de confinament i aplicació de restriccions, que suposen molts entrebancs per les empreses (econòmics, laborals...)</a:t>
            </a:r>
          </a:p>
          <a:p>
            <a:pPr marL="171450" indent="-171450">
              <a:spcBef>
                <a:spcPts val="0"/>
              </a:spcBef>
              <a:spcAft>
                <a:spcPts val="0"/>
              </a:spcAft>
              <a:buFont typeface="Wingdings" pitchFamily="2" charset="2"/>
              <a:buChar char="ü"/>
            </a:pPr>
            <a:r>
              <a:rPr lang="ca-ES" altLang="es-ES" sz="950" dirty="0">
                <a:solidFill>
                  <a:srgbClr val="8A0000"/>
                </a:solidFill>
              </a:rPr>
              <a:t>Algunes administracions publiques si que han realitzat mesures de suport, però d’altres no i això crea diferències substancials.</a:t>
            </a:r>
          </a:p>
          <a:p>
            <a:pPr marL="171450" indent="-171450">
              <a:spcBef>
                <a:spcPts val="0"/>
              </a:spcBef>
              <a:spcAft>
                <a:spcPts val="0"/>
              </a:spcAft>
              <a:buFont typeface="Wingdings" pitchFamily="2" charset="2"/>
              <a:buChar char="ü"/>
            </a:pPr>
            <a:r>
              <a:rPr lang="ca-ES" altLang="es-ES" sz="950" dirty="0">
                <a:solidFill>
                  <a:srgbClr val="8A0000"/>
                </a:solidFill>
              </a:rPr>
              <a:t>L'administració hauria de donar seguretat a les empreses creant un entorn favorable a la inversió. Tanta por a la incertesa fa que es retreguin les iniciatives i que tiri endarrere l'economia.</a:t>
            </a:r>
          </a:p>
        </p:txBody>
      </p:sp>
    </p:spTree>
    <p:extLst>
      <p:ext uri="{BB962C8B-B14F-4D97-AF65-F5344CB8AC3E}">
        <p14:creationId xmlns:p14="http://schemas.microsoft.com/office/powerpoint/2010/main" val="42323044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txBox="1">
            <a:spLocks/>
          </p:cNvSpPr>
          <p:nvPr/>
        </p:nvSpPr>
        <p:spPr bwMode="auto">
          <a:xfrm>
            <a:off x="720000" y="252000"/>
            <a:ext cx="842010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ca-ES" sz="1500" b="1" kern="0" dirty="0">
                <a:solidFill>
                  <a:srgbClr val="8A0000"/>
                </a:solidFill>
                <a:latin typeface="Century Gothic" pitchFamily="34" charset="0"/>
              </a:rPr>
              <a:t>Descripció de la mostra ► </a:t>
            </a:r>
          </a:p>
        </p:txBody>
      </p:sp>
      <p:sp>
        <p:nvSpPr>
          <p:cNvPr id="3" name="2 Subtítulo"/>
          <p:cNvSpPr txBox="1">
            <a:spLocks/>
          </p:cNvSpPr>
          <p:nvPr/>
        </p:nvSpPr>
        <p:spPr bwMode="auto">
          <a:xfrm>
            <a:off x="720000" y="576000"/>
            <a:ext cx="7693025"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ca-ES" sz="1800" b="1" kern="0" dirty="0">
                <a:solidFill>
                  <a:srgbClr val="6B5C4F"/>
                </a:solidFill>
                <a:latin typeface="Century Gothic" pitchFamily="34" charset="0"/>
              </a:rPr>
              <a:t>Classificació de les empreses (variables de disseny mostral)</a:t>
            </a:r>
          </a:p>
        </p:txBody>
      </p:sp>
      <p:grpSp>
        <p:nvGrpSpPr>
          <p:cNvPr id="4" name="Grupo 3"/>
          <p:cNvGrpSpPr/>
          <p:nvPr/>
        </p:nvGrpSpPr>
        <p:grpSpPr>
          <a:xfrm>
            <a:off x="427513" y="1799146"/>
            <a:ext cx="3960000" cy="3053261"/>
            <a:chOff x="373012" y="1392715"/>
            <a:chExt cx="3960000" cy="2410384"/>
          </a:xfrm>
        </p:grpSpPr>
        <p:sp>
          <p:nvSpPr>
            <p:cNvPr id="13" name="12 CuadroTexto"/>
            <p:cNvSpPr txBox="1"/>
            <p:nvPr/>
          </p:nvSpPr>
          <p:spPr>
            <a:xfrm>
              <a:off x="383221" y="1392715"/>
              <a:ext cx="3309300" cy="242973"/>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NOMBRE DE TREBALLADORS</a:t>
              </a:r>
              <a:endParaRPr lang="ca-ES" sz="1400" b="1" dirty="0">
                <a:solidFill>
                  <a:srgbClr val="725C4F"/>
                </a:solidFill>
              </a:endParaRPr>
            </a:p>
          </p:txBody>
        </p:sp>
        <p:graphicFrame>
          <p:nvGraphicFramePr>
            <p:cNvPr id="15" name="Object 29"/>
            <p:cNvGraphicFramePr>
              <a:graphicFrameLocks noChangeAspect="1"/>
            </p:cNvGraphicFramePr>
            <p:nvPr>
              <p:extLst>
                <p:ext uri="{D42A27DB-BD31-4B8C-83A1-F6EECF244321}">
                  <p14:modId xmlns:p14="http://schemas.microsoft.com/office/powerpoint/2010/main" val="56049530"/>
                </p:ext>
              </p:extLst>
            </p:nvPr>
          </p:nvGraphicFramePr>
          <p:xfrm>
            <a:off x="373012" y="1711474"/>
            <a:ext cx="3960000" cy="2091625"/>
          </p:xfrm>
          <a:graphic>
            <a:graphicData uri="http://schemas.openxmlformats.org/drawingml/2006/chart">
              <c:chart xmlns:c="http://schemas.openxmlformats.org/drawingml/2006/chart" xmlns:r="http://schemas.openxmlformats.org/officeDocument/2006/relationships" r:id="rId2"/>
            </a:graphicData>
          </a:graphic>
        </p:graphicFrame>
      </p:grpSp>
      <p:grpSp>
        <p:nvGrpSpPr>
          <p:cNvPr id="7" name="Grupo 6"/>
          <p:cNvGrpSpPr/>
          <p:nvPr/>
        </p:nvGrpSpPr>
        <p:grpSpPr>
          <a:xfrm>
            <a:off x="5961910" y="1789822"/>
            <a:ext cx="4292476" cy="3071908"/>
            <a:chOff x="302373" y="3972264"/>
            <a:chExt cx="4393452" cy="2397858"/>
          </a:xfrm>
        </p:grpSpPr>
        <p:sp>
          <p:nvSpPr>
            <p:cNvPr id="16" name="15 CuadroTexto"/>
            <p:cNvSpPr txBox="1"/>
            <p:nvPr/>
          </p:nvSpPr>
          <p:spPr>
            <a:xfrm>
              <a:off x="1076685" y="3972264"/>
              <a:ext cx="3309300" cy="240243"/>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ZONES CAMBRA AGRUPADES</a:t>
              </a:r>
            </a:p>
          </p:txBody>
        </p:sp>
        <p:graphicFrame>
          <p:nvGraphicFramePr>
            <p:cNvPr id="17" name="Object 29"/>
            <p:cNvGraphicFramePr>
              <a:graphicFrameLocks noChangeAspect="1"/>
            </p:cNvGraphicFramePr>
            <p:nvPr>
              <p:extLst>
                <p:ext uri="{D42A27DB-BD31-4B8C-83A1-F6EECF244321}">
                  <p14:modId xmlns:p14="http://schemas.microsoft.com/office/powerpoint/2010/main" val="101016187"/>
                </p:ext>
              </p:extLst>
            </p:nvPr>
          </p:nvGraphicFramePr>
          <p:xfrm>
            <a:off x="302373" y="4303197"/>
            <a:ext cx="4393452" cy="2066925"/>
          </p:xfrm>
          <a:graphic>
            <a:graphicData uri="http://schemas.openxmlformats.org/drawingml/2006/chart">
              <c:chart xmlns:c="http://schemas.openxmlformats.org/drawingml/2006/chart" xmlns:r="http://schemas.openxmlformats.org/officeDocument/2006/relationships" r:id="rId3"/>
            </a:graphicData>
          </a:graphic>
        </p:graphicFrame>
      </p:grpSp>
      <p:sp>
        <p:nvSpPr>
          <p:cNvPr id="5" name="Marcador de número de diapositiva 4"/>
          <p:cNvSpPr>
            <a:spLocks noGrp="1"/>
          </p:cNvSpPr>
          <p:nvPr>
            <p:ph type="sldNum" sz="quarter" idx="4"/>
          </p:nvPr>
        </p:nvSpPr>
        <p:spPr/>
        <p:txBody>
          <a:bodyPr/>
          <a:lstStyle/>
          <a:p>
            <a:fld id="{79B00DB0-4C43-45CD-A043-B77402D452F6}" type="slidenum">
              <a:rPr lang="ca-ES" smtClean="0"/>
              <a:t>4</a:t>
            </a:fld>
            <a:endParaRPr lang="ca-ES"/>
          </a:p>
        </p:txBody>
      </p:sp>
      <p:grpSp>
        <p:nvGrpSpPr>
          <p:cNvPr id="18" name="Grupo 17"/>
          <p:cNvGrpSpPr/>
          <p:nvPr/>
        </p:nvGrpSpPr>
        <p:grpSpPr>
          <a:xfrm>
            <a:off x="2799279" y="1798782"/>
            <a:ext cx="4779002" cy="3053988"/>
            <a:chOff x="302373" y="4041587"/>
            <a:chExt cx="4779002" cy="2328535"/>
          </a:xfrm>
        </p:grpSpPr>
        <p:sp>
          <p:nvSpPr>
            <p:cNvPr id="19" name="15 CuadroTexto"/>
            <p:cNvSpPr txBox="1"/>
            <p:nvPr/>
          </p:nvSpPr>
          <p:spPr>
            <a:xfrm>
              <a:off x="1772075" y="4041587"/>
              <a:ext cx="3309300" cy="234667"/>
            </a:xfrm>
            <a:prstGeom prst="rect">
              <a:avLst/>
            </a:prstGeom>
            <a:noFill/>
          </p:spPr>
          <p:txBody>
            <a:bodyPr wrap="square" rtlCol="0">
              <a:spAutoFit/>
            </a:bodyPr>
            <a:lstStyle/>
            <a:p>
              <a:pPr marL="174625" indent="-174625"/>
              <a:r>
                <a:rPr lang="ca-ES" sz="1400" b="1" dirty="0">
                  <a:solidFill>
                    <a:srgbClr val="725C4F"/>
                  </a:solidFill>
                  <a:cs typeface="Times New Roman" pitchFamily="18" charset="0"/>
                </a:rPr>
                <a:t>SECTOR</a:t>
              </a:r>
            </a:p>
          </p:txBody>
        </p:sp>
        <p:graphicFrame>
          <p:nvGraphicFramePr>
            <p:cNvPr id="20" name="Object 29"/>
            <p:cNvGraphicFramePr>
              <a:graphicFrameLocks noChangeAspect="1"/>
            </p:cNvGraphicFramePr>
            <p:nvPr>
              <p:extLst>
                <p:ext uri="{D42A27DB-BD31-4B8C-83A1-F6EECF244321}">
                  <p14:modId xmlns:p14="http://schemas.microsoft.com/office/powerpoint/2010/main" val="1212930508"/>
                </p:ext>
              </p:extLst>
            </p:nvPr>
          </p:nvGraphicFramePr>
          <p:xfrm>
            <a:off x="302373" y="4303197"/>
            <a:ext cx="4393452" cy="2066925"/>
          </p:xfrm>
          <a:graphic>
            <a:graphicData uri="http://schemas.openxmlformats.org/drawingml/2006/chart">
              <c:chart xmlns:c="http://schemas.openxmlformats.org/drawingml/2006/chart" xmlns:r="http://schemas.openxmlformats.org/officeDocument/2006/relationships" r:id="rId4"/>
            </a:graphicData>
          </a:graphic>
        </p:graphicFrame>
      </p:grpSp>
    </p:spTree>
    <p:extLst>
      <p:ext uri="{BB962C8B-B14F-4D97-AF65-F5344CB8AC3E}">
        <p14:creationId xmlns:p14="http://schemas.microsoft.com/office/powerpoint/2010/main" val="76189495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txBox="1">
            <a:spLocks/>
          </p:cNvSpPr>
          <p:nvPr/>
        </p:nvSpPr>
        <p:spPr bwMode="auto">
          <a:xfrm>
            <a:off x="720000" y="576000"/>
            <a:ext cx="7693025"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ca-ES" sz="1800" b="1" kern="0" dirty="0">
                <a:solidFill>
                  <a:srgbClr val="6B5C4F"/>
                </a:solidFill>
                <a:latin typeface="Century Gothic" pitchFamily="34" charset="0"/>
              </a:rPr>
              <a:t>Classificació de les empreses</a:t>
            </a:r>
          </a:p>
        </p:txBody>
      </p:sp>
      <p:sp>
        <p:nvSpPr>
          <p:cNvPr id="13" name="12 CuadroTexto"/>
          <p:cNvSpPr txBox="1"/>
          <p:nvPr/>
        </p:nvSpPr>
        <p:spPr>
          <a:xfrm>
            <a:off x="1781995" y="1691252"/>
            <a:ext cx="3309300" cy="307777"/>
          </a:xfrm>
          <a:prstGeom prst="rect">
            <a:avLst/>
          </a:prstGeom>
          <a:noFill/>
        </p:spPr>
        <p:txBody>
          <a:bodyPr wrap="square" rtlCol="0">
            <a:spAutoFit/>
          </a:bodyPr>
          <a:lstStyle/>
          <a:p>
            <a:pPr marL="174625" indent="-174625"/>
            <a:r>
              <a:rPr lang="ca-ES" sz="1400" b="1" dirty="0">
                <a:solidFill>
                  <a:srgbClr val="725C4F"/>
                </a:solidFill>
                <a:cs typeface="Times New Roman" pitchFamily="18" charset="0"/>
              </a:rPr>
              <a:t>ÀMBIT COMERCIAL</a:t>
            </a:r>
          </a:p>
        </p:txBody>
      </p:sp>
      <p:sp>
        <p:nvSpPr>
          <p:cNvPr id="19" name="18 CuadroTexto"/>
          <p:cNvSpPr txBox="1"/>
          <p:nvPr/>
        </p:nvSpPr>
        <p:spPr>
          <a:xfrm>
            <a:off x="6056166" y="1691252"/>
            <a:ext cx="3309300" cy="307777"/>
          </a:xfrm>
          <a:prstGeom prst="rect">
            <a:avLst/>
          </a:prstGeom>
          <a:noFill/>
        </p:spPr>
        <p:txBody>
          <a:bodyPr wrap="square" rtlCol="0">
            <a:spAutoFit/>
          </a:bodyPr>
          <a:lstStyle/>
          <a:p>
            <a:pPr marL="174625" indent="-174625"/>
            <a:r>
              <a:rPr lang="ca-ES" sz="1400" b="1" dirty="0">
                <a:solidFill>
                  <a:srgbClr val="725C4F"/>
                </a:solidFill>
                <a:cs typeface="Times New Roman" pitchFamily="18" charset="0"/>
              </a:rPr>
              <a:t>FACTURACIÓ</a:t>
            </a:r>
          </a:p>
        </p:txBody>
      </p:sp>
      <p:graphicFrame>
        <p:nvGraphicFramePr>
          <p:cNvPr id="18" name="Object 29"/>
          <p:cNvGraphicFramePr>
            <a:graphicFrameLocks noChangeAspect="1"/>
          </p:cNvGraphicFramePr>
          <p:nvPr>
            <p:extLst>
              <p:ext uri="{D42A27DB-BD31-4B8C-83A1-F6EECF244321}">
                <p14:modId xmlns:p14="http://schemas.microsoft.com/office/powerpoint/2010/main" val="2045719128"/>
              </p:ext>
            </p:extLst>
          </p:nvPr>
        </p:nvGraphicFramePr>
        <p:xfrm>
          <a:off x="5901610" y="1943727"/>
          <a:ext cx="4889955" cy="3010266"/>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2" name="Object 29"/>
          <p:cNvGraphicFramePr>
            <a:graphicFrameLocks noChangeAspect="1"/>
          </p:cNvGraphicFramePr>
          <p:nvPr>
            <p:extLst>
              <p:ext uri="{D42A27DB-BD31-4B8C-83A1-F6EECF244321}">
                <p14:modId xmlns:p14="http://schemas.microsoft.com/office/powerpoint/2010/main" val="3212482560"/>
              </p:ext>
            </p:extLst>
          </p:nvPr>
        </p:nvGraphicFramePr>
        <p:xfrm>
          <a:off x="1219273" y="1972111"/>
          <a:ext cx="4370437" cy="2981881"/>
        </p:xfrm>
        <a:graphic>
          <a:graphicData uri="http://schemas.openxmlformats.org/drawingml/2006/chart">
            <c:chart xmlns:c="http://schemas.openxmlformats.org/drawingml/2006/chart" xmlns:r="http://schemas.openxmlformats.org/officeDocument/2006/relationships" r:id="rId4"/>
          </a:graphicData>
        </a:graphic>
      </p:graphicFrame>
      <p:sp>
        <p:nvSpPr>
          <p:cNvPr id="10" name="1 Título"/>
          <p:cNvSpPr txBox="1">
            <a:spLocks/>
          </p:cNvSpPr>
          <p:nvPr/>
        </p:nvSpPr>
        <p:spPr bwMode="auto">
          <a:xfrm>
            <a:off x="720000" y="252000"/>
            <a:ext cx="842010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ca-ES" sz="1500" b="1" kern="0" dirty="0">
                <a:solidFill>
                  <a:srgbClr val="8A0000"/>
                </a:solidFill>
                <a:latin typeface="Century Gothic" pitchFamily="34" charset="0"/>
              </a:rPr>
              <a:t>Descripció de la mostra ► </a:t>
            </a:r>
          </a:p>
        </p:txBody>
      </p:sp>
      <p:sp>
        <p:nvSpPr>
          <p:cNvPr id="4" name="Marcador de número de diapositiva 3"/>
          <p:cNvSpPr>
            <a:spLocks noGrp="1"/>
          </p:cNvSpPr>
          <p:nvPr>
            <p:ph type="sldNum" sz="quarter" idx="4"/>
          </p:nvPr>
        </p:nvSpPr>
        <p:spPr/>
        <p:txBody>
          <a:bodyPr/>
          <a:lstStyle/>
          <a:p>
            <a:fld id="{79B00DB0-4C43-45CD-A043-B77402D452F6}" type="slidenum">
              <a:rPr lang="ca-ES" smtClean="0"/>
              <a:t>5</a:t>
            </a:fld>
            <a:endParaRPr lang="ca-ES"/>
          </a:p>
        </p:txBody>
      </p:sp>
    </p:spTree>
    <p:extLst>
      <p:ext uri="{BB962C8B-B14F-4D97-AF65-F5344CB8AC3E}">
        <p14:creationId xmlns:p14="http://schemas.microsoft.com/office/powerpoint/2010/main" val="26576416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Subtítulo"/>
          <p:cNvSpPr txBox="1">
            <a:spLocks/>
          </p:cNvSpPr>
          <p:nvPr/>
        </p:nvSpPr>
        <p:spPr bwMode="auto">
          <a:xfrm>
            <a:off x="720000" y="576000"/>
            <a:ext cx="7693025" cy="4238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marL="0" indent="0">
              <a:buFontTx/>
              <a:buNone/>
            </a:pPr>
            <a:r>
              <a:rPr lang="ca-ES" sz="1800" b="1" kern="0" dirty="0">
                <a:solidFill>
                  <a:srgbClr val="6B5C4F"/>
                </a:solidFill>
                <a:latin typeface="Century Gothic" pitchFamily="34" charset="0"/>
              </a:rPr>
              <a:t>Classificació dels participants</a:t>
            </a:r>
          </a:p>
        </p:txBody>
      </p:sp>
      <p:graphicFrame>
        <p:nvGraphicFramePr>
          <p:cNvPr id="8" name="Object 27"/>
          <p:cNvGraphicFramePr>
            <a:graphicFrameLocks noChangeAspect="1"/>
          </p:cNvGraphicFramePr>
          <p:nvPr>
            <p:extLst>
              <p:ext uri="{D42A27DB-BD31-4B8C-83A1-F6EECF244321}">
                <p14:modId xmlns:p14="http://schemas.microsoft.com/office/powerpoint/2010/main" val="2537157682"/>
              </p:ext>
            </p:extLst>
          </p:nvPr>
        </p:nvGraphicFramePr>
        <p:xfrm>
          <a:off x="-501048" y="1910835"/>
          <a:ext cx="4415054" cy="3455880"/>
        </p:xfrm>
        <a:graphic>
          <a:graphicData uri="http://schemas.openxmlformats.org/drawingml/2006/chart">
            <c:chart xmlns:c="http://schemas.openxmlformats.org/drawingml/2006/chart" xmlns:r="http://schemas.openxmlformats.org/officeDocument/2006/relationships" r:id="rId2"/>
          </a:graphicData>
        </a:graphic>
      </p:graphicFrame>
      <p:sp>
        <p:nvSpPr>
          <p:cNvPr id="13" name="12 CuadroTexto"/>
          <p:cNvSpPr txBox="1"/>
          <p:nvPr/>
        </p:nvSpPr>
        <p:spPr>
          <a:xfrm>
            <a:off x="864524" y="1917584"/>
            <a:ext cx="3309300" cy="307777"/>
          </a:xfrm>
          <a:prstGeom prst="rect">
            <a:avLst/>
          </a:prstGeom>
          <a:noFill/>
        </p:spPr>
        <p:txBody>
          <a:bodyPr wrap="square" rtlCol="0">
            <a:spAutoFit/>
          </a:bodyPr>
          <a:lstStyle/>
          <a:p>
            <a:pPr marL="174625" indent="-174625" algn="l"/>
            <a:r>
              <a:rPr lang="ca-ES" sz="1400" b="1" dirty="0">
                <a:solidFill>
                  <a:srgbClr val="725C4F"/>
                </a:solidFill>
                <a:cs typeface="Times New Roman" pitchFamily="18" charset="0"/>
              </a:rPr>
              <a:t>SEXE</a:t>
            </a:r>
          </a:p>
        </p:txBody>
      </p:sp>
      <p:sp>
        <p:nvSpPr>
          <p:cNvPr id="14" name="13 CuadroTexto"/>
          <p:cNvSpPr txBox="1"/>
          <p:nvPr/>
        </p:nvSpPr>
        <p:spPr>
          <a:xfrm>
            <a:off x="3870746" y="1917584"/>
            <a:ext cx="3309300" cy="307777"/>
          </a:xfrm>
          <a:prstGeom prst="rect">
            <a:avLst/>
          </a:prstGeom>
          <a:noFill/>
        </p:spPr>
        <p:txBody>
          <a:bodyPr wrap="square" rtlCol="0">
            <a:spAutoFit/>
          </a:bodyPr>
          <a:lstStyle/>
          <a:p>
            <a:pPr marL="174625" indent="-174625"/>
            <a:r>
              <a:rPr lang="ca-ES" sz="1400" b="1" dirty="0">
                <a:solidFill>
                  <a:srgbClr val="725C4F"/>
                </a:solidFill>
                <a:cs typeface="Times New Roman" pitchFamily="18" charset="0"/>
              </a:rPr>
              <a:t>EDAT</a:t>
            </a:r>
          </a:p>
        </p:txBody>
      </p:sp>
      <p:sp>
        <p:nvSpPr>
          <p:cNvPr id="16" name="15 CuadroTexto"/>
          <p:cNvSpPr txBox="1"/>
          <p:nvPr/>
        </p:nvSpPr>
        <p:spPr>
          <a:xfrm>
            <a:off x="6711004" y="1910835"/>
            <a:ext cx="3309300" cy="307777"/>
          </a:xfrm>
          <a:prstGeom prst="rect">
            <a:avLst/>
          </a:prstGeom>
          <a:noFill/>
        </p:spPr>
        <p:txBody>
          <a:bodyPr wrap="square" rtlCol="0">
            <a:spAutoFit/>
          </a:bodyPr>
          <a:lstStyle/>
          <a:p>
            <a:pPr marL="174625" indent="-174625"/>
            <a:r>
              <a:rPr lang="ca-ES" sz="1400" b="1" dirty="0">
                <a:solidFill>
                  <a:srgbClr val="725C4F"/>
                </a:solidFill>
                <a:cs typeface="Times New Roman" pitchFamily="18" charset="0"/>
              </a:rPr>
              <a:t>CÀRREC A L’EMPRESA (AGRUPAT)</a:t>
            </a:r>
          </a:p>
        </p:txBody>
      </p:sp>
      <p:graphicFrame>
        <p:nvGraphicFramePr>
          <p:cNvPr id="12" name="Object 29"/>
          <p:cNvGraphicFramePr>
            <a:graphicFrameLocks noChangeAspect="1"/>
          </p:cNvGraphicFramePr>
          <p:nvPr>
            <p:extLst>
              <p:ext uri="{D42A27DB-BD31-4B8C-83A1-F6EECF244321}">
                <p14:modId xmlns:p14="http://schemas.microsoft.com/office/powerpoint/2010/main" val="1601849431"/>
              </p:ext>
            </p:extLst>
          </p:nvPr>
        </p:nvGraphicFramePr>
        <p:xfrm>
          <a:off x="3648867" y="2300947"/>
          <a:ext cx="4054475" cy="2368212"/>
        </p:xfrm>
        <a:graphic>
          <a:graphicData uri="http://schemas.openxmlformats.org/drawingml/2006/chart">
            <c:chart xmlns:c="http://schemas.openxmlformats.org/drawingml/2006/chart" xmlns:r="http://schemas.openxmlformats.org/officeDocument/2006/relationships" r:id="rId3"/>
          </a:graphicData>
        </a:graphic>
      </p:graphicFrame>
      <p:graphicFrame>
        <p:nvGraphicFramePr>
          <p:cNvPr id="15" name="Object 29"/>
          <p:cNvGraphicFramePr>
            <a:graphicFrameLocks noChangeAspect="1"/>
          </p:cNvGraphicFramePr>
          <p:nvPr>
            <p:extLst>
              <p:ext uri="{D42A27DB-BD31-4B8C-83A1-F6EECF244321}">
                <p14:modId xmlns:p14="http://schemas.microsoft.com/office/powerpoint/2010/main" val="2040454492"/>
              </p:ext>
            </p:extLst>
          </p:nvPr>
        </p:nvGraphicFramePr>
        <p:xfrm>
          <a:off x="5563775" y="2295633"/>
          <a:ext cx="4125215" cy="2378841"/>
        </p:xfrm>
        <a:graphic>
          <a:graphicData uri="http://schemas.openxmlformats.org/drawingml/2006/chart">
            <c:chart xmlns:c="http://schemas.openxmlformats.org/drawingml/2006/chart" xmlns:r="http://schemas.openxmlformats.org/officeDocument/2006/relationships" r:id="rId4"/>
          </a:graphicData>
        </a:graphic>
      </p:graphicFrame>
      <p:sp>
        <p:nvSpPr>
          <p:cNvPr id="11" name="1 Título"/>
          <p:cNvSpPr txBox="1">
            <a:spLocks/>
          </p:cNvSpPr>
          <p:nvPr/>
        </p:nvSpPr>
        <p:spPr bwMode="auto">
          <a:xfrm>
            <a:off x="720000" y="252000"/>
            <a:ext cx="8420100" cy="436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fontAlgn="base">
              <a:spcBef>
                <a:spcPct val="0"/>
              </a:spcBef>
              <a:spcAft>
                <a:spcPct val="0"/>
              </a:spcAft>
              <a:defRPr sz="4400">
                <a:solidFill>
                  <a:schemeClr val="tx2"/>
                </a:solidFill>
                <a:latin typeface="+mj-lt"/>
                <a:ea typeface="+mj-ea"/>
                <a:cs typeface="+mj-cs"/>
              </a:defRPr>
            </a:lvl1pPr>
            <a:lvl2pPr algn="ctr" rtl="0" fontAlgn="base">
              <a:spcBef>
                <a:spcPct val="0"/>
              </a:spcBef>
              <a:spcAft>
                <a:spcPct val="0"/>
              </a:spcAft>
              <a:defRPr sz="4400">
                <a:solidFill>
                  <a:schemeClr val="tx2"/>
                </a:solidFill>
                <a:latin typeface="Arial" charset="0"/>
              </a:defRPr>
            </a:lvl2pPr>
            <a:lvl3pPr algn="ctr" rtl="0" fontAlgn="base">
              <a:spcBef>
                <a:spcPct val="0"/>
              </a:spcBef>
              <a:spcAft>
                <a:spcPct val="0"/>
              </a:spcAft>
              <a:defRPr sz="4400">
                <a:solidFill>
                  <a:schemeClr val="tx2"/>
                </a:solidFill>
                <a:latin typeface="Arial" charset="0"/>
              </a:defRPr>
            </a:lvl3pPr>
            <a:lvl4pPr algn="ctr" rtl="0" fontAlgn="base">
              <a:spcBef>
                <a:spcPct val="0"/>
              </a:spcBef>
              <a:spcAft>
                <a:spcPct val="0"/>
              </a:spcAft>
              <a:defRPr sz="4400">
                <a:solidFill>
                  <a:schemeClr val="tx2"/>
                </a:solidFill>
                <a:latin typeface="Arial" charset="0"/>
              </a:defRPr>
            </a:lvl4pPr>
            <a:lvl5pPr algn="ctr" rtl="0" fontAlgn="base">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a:r>
              <a:rPr lang="ca-ES" sz="1500" b="1" kern="0" dirty="0">
                <a:solidFill>
                  <a:srgbClr val="8A0000"/>
                </a:solidFill>
                <a:latin typeface="Century Gothic" pitchFamily="34" charset="0"/>
              </a:rPr>
              <a:t>Descripció de la mostra ► </a:t>
            </a:r>
          </a:p>
        </p:txBody>
      </p:sp>
      <p:sp>
        <p:nvSpPr>
          <p:cNvPr id="4" name="Marcador de número de diapositiva 3"/>
          <p:cNvSpPr>
            <a:spLocks noGrp="1"/>
          </p:cNvSpPr>
          <p:nvPr>
            <p:ph type="sldNum" sz="quarter" idx="4"/>
          </p:nvPr>
        </p:nvSpPr>
        <p:spPr/>
        <p:txBody>
          <a:bodyPr/>
          <a:lstStyle/>
          <a:p>
            <a:fld id="{79B00DB0-4C43-45CD-A043-B77402D452F6}" type="slidenum">
              <a:rPr lang="ca-ES" smtClean="0"/>
              <a:t>6</a:t>
            </a:fld>
            <a:endParaRPr lang="ca-ES"/>
          </a:p>
        </p:txBody>
      </p:sp>
    </p:spTree>
    <p:extLst>
      <p:ext uri="{BB962C8B-B14F-4D97-AF65-F5344CB8AC3E}">
        <p14:creationId xmlns:p14="http://schemas.microsoft.com/office/powerpoint/2010/main" val="927379085"/>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Line 4"/>
          <p:cNvSpPr>
            <a:spLocks noChangeShapeType="1"/>
          </p:cNvSpPr>
          <p:nvPr/>
        </p:nvSpPr>
        <p:spPr bwMode="auto">
          <a:xfrm>
            <a:off x="2216150" y="1268413"/>
            <a:ext cx="0" cy="5329237"/>
          </a:xfrm>
          <a:prstGeom prst="line">
            <a:avLst/>
          </a:prstGeom>
          <a:noFill/>
          <a:ln w="9525">
            <a:solidFill>
              <a:srgbClr val="8A0000"/>
            </a:solidFill>
            <a:round/>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p>
            <a:endParaRPr lang="es-ES"/>
          </a:p>
        </p:txBody>
      </p:sp>
      <p:sp>
        <p:nvSpPr>
          <p:cNvPr id="10" name="Rectangle 6"/>
          <p:cNvSpPr>
            <a:spLocks noChangeArrowheads="1"/>
          </p:cNvSpPr>
          <p:nvPr/>
        </p:nvSpPr>
        <p:spPr bwMode="auto">
          <a:xfrm>
            <a:off x="2215959" y="2440535"/>
            <a:ext cx="6048375" cy="239712"/>
          </a:xfrm>
          <a:prstGeom prst="rect">
            <a:avLst/>
          </a:prstGeom>
          <a:solidFill>
            <a:schemeClr val="accent2"/>
          </a:solidFill>
          <a:ln>
            <a:noFill/>
          </a:ln>
          <a:effectLst/>
        </p:spPr>
        <p:txBody>
          <a:bodyPr wrap="none" anchor="ctr"/>
          <a:lstStyle/>
          <a:p>
            <a:pPr algn="ctr" eaLnBrk="1" hangingPunct="1"/>
            <a:endParaRPr lang="es-ES" noProof="1">
              <a:solidFill>
                <a:schemeClr val="bg1"/>
              </a:solidFill>
            </a:endParaRPr>
          </a:p>
        </p:txBody>
      </p:sp>
      <p:sp>
        <p:nvSpPr>
          <p:cNvPr id="12" name="Text Box 11"/>
          <p:cNvSpPr txBox="1">
            <a:spLocks noChangeArrowheads="1"/>
          </p:cNvSpPr>
          <p:nvPr/>
        </p:nvSpPr>
        <p:spPr bwMode="auto">
          <a:xfrm>
            <a:off x="2360613" y="1916113"/>
            <a:ext cx="6337300" cy="1666546"/>
          </a:xfrm>
          <a:prstGeom prst="rect">
            <a:avLst/>
          </a:prstGeom>
          <a:noFill/>
          <a:ln>
            <a:noFill/>
          </a:ln>
          <a:effectLst/>
          <a:extLst>
            <a:ext uri="{909E8E84-426E-40DD-AFC4-6F175D3DCCD1}">
              <a14:hiddenFill xmlns:a14="http://schemas.microsoft.com/office/drawing/2010/main">
                <a:solidFill>
                  <a:schemeClr val="accent1">
                    <a:alpha val="47842"/>
                  </a:schemeClr>
                </a:solidFill>
              </a14:hiddenFill>
            </a:ext>
            <a:ext uri="{91240B29-F687-4F45-9708-019B960494DF}">
              <a14:hiddenLine xmlns:a14="http://schemas.microsoft.com/office/drawing/2010/main" w="9525" algn="ctr">
                <a:solidFill>
                  <a:srgbClr val="E17B00"/>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pitchFamily="34" charset="0"/>
              </a:defRPr>
            </a:lvl1pPr>
            <a:lvl2pPr marL="742950" indent="-285750">
              <a:defRPr>
                <a:solidFill>
                  <a:schemeClr val="tx1"/>
                </a:solidFill>
                <a:latin typeface="Arial" pitchFamily="34" charset="0"/>
              </a:defRPr>
            </a:lvl2pPr>
            <a:lvl3pPr marL="1143000" indent="-228600">
              <a:defRPr>
                <a:solidFill>
                  <a:schemeClr val="tx1"/>
                </a:solidFill>
                <a:latin typeface="Arial" pitchFamily="34" charset="0"/>
              </a:defRPr>
            </a:lvl3pPr>
            <a:lvl4pPr marL="1600200" indent="-228600">
              <a:defRPr>
                <a:solidFill>
                  <a:schemeClr val="tx1"/>
                </a:solidFill>
                <a:latin typeface="Arial" pitchFamily="34" charset="0"/>
              </a:defRPr>
            </a:lvl4pPr>
            <a:lvl5pPr marL="2057400" indent="-228600">
              <a:defRPr>
                <a:solidFill>
                  <a:schemeClr val="tx1"/>
                </a:solidFill>
                <a:latin typeface="Arial" pitchFamily="34" charset="0"/>
              </a:defRPr>
            </a:lvl5pPr>
            <a:lvl6pPr marL="2514600" indent="-228600" eaLnBrk="0" fontAlgn="base" hangingPunct="0">
              <a:spcBef>
                <a:spcPct val="0"/>
              </a:spcBef>
              <a:spcAft>
                <a:spcPct val="0"/>
              </a:spcAft>
              <a:defRPr>
                <a:solidFill>
                  <a:schemeClr val="tx1"/>
                </a:solidFill>
                <a:latin typeface="Arial" pitchFamily="34" charset="0"/>
              </a:defRPr>
            </a:lvl6pPr>
            <a:lvl7pPr marL="2971800" indent="-228600" eaLnBrk="0" fontAlgn="base" hangingPunct="0">
              <a:spcBef>
                <a:spcPct val="0"/>
              </a:spcBef>
              <a:spcAft>
                <a:spcPct val="0"/>
              </a:spcAft>
              <a:defRPr>
                <a:solidFill>
                  <a:schemeClr val="tx1"/>
                </a:solidFill>
                <a:latin typeface="Arial" pitchFamily="34" charset="0"/>
              </a:defRPr>
            </a:lvl7pPr>
            <a:lvl8pPr marL="3429000" indent="-228600" eaLnBrk="0" fontAlgn="base" hangingPunct="0">
              <a:spcBef>
                <a:spcPct val="0"/>
              </a:spcBef>
              <a:spcAft>
                <a:spcPct val="0"/>
              </a:spcAft>
              <a:defRPr>
                <a:solidFill>
                  <a:schemeClr val="tx1"/>
                </a:solidFill>
                <a:latin typeface="Arial" pitchFamily="34" charset="0"/>
              </a:defRPr>
            </a:lvl8pPr>
            <a:lvl9pPr marL="3886200" indent="-228600" eaLnBrk="0" fontAlgn="base" hangingPunct="0">
              <a:spcBef>
                <a:spcPct val="0"/>
              </a:spcBef>
              <a:spcAft>
                <a:spcPct val="0"/>
              </a:spcAft>
              <a:defRPr>
                <a:solidFill>
                  <a:schemeClr val="tx1"/>
                </a:solidFill>
                <a:latin typeface="Arial" pitchFamily="34" charset="0"/>
              </a:defRPr>
            </a:lvl9pPr>
          </a:lstStyle>
          <a:p>
            <a:pPr>
              <a:lnSpc>
                <a:spcPct val="150000"/>
              </a:lnSpc>
              <a:spcBef>
                <a:spcPct val="50000"/>
              </a:spcBef>
            </a:pPr>
            <a:r>
              <a:rPr lang="ca-ES" sz="1400" b="1" dirty="0">
                <a:solidFill>
                  <a:srgbClr val="6B5C4F"/>
                </a:solidFill>
                <a:latin typeface="Century Gothic" pitchFamily="34" charset="0"/>
              </a:rPr>
              <a:t>Aspectes metodològics 				2</a:t>
            </a:r>
          </a:p>
          <a:p>
            <a:pPr>
              <a:lnSpc>
                <a:spcPct val="150000"/>
              </a:lnSpc>
              <a:spcBef>
                <a:spcPct val="50000"/>
              </a:spcBef>
            </a:pPr>
            <a:r>
              <a:rPr lang="ca-ES" sz="1400" b="1" dirty="0">
                <a:solidFill>
                  <a:schemeClr val="bg1"/>
                </a:solidFill>
                <a:latin typeface="Century Gothic" pitchFamily="34" charset="0"/>
              </a:rPr>
              <a:t>Percepcions sobre la zona 				7</a:t>
            </a:r>
          </a:p>
          <a:p>
            <a:pPr>
              <a:lnSpc>
                <a:spcPct val="150000"/>
              </a:lnSpc>
              <a:spcBef>
                <a:spcPct val="50000"/>
              </a:spcBef>
            </a:pPr>
            <a:r>
              <a:rPr lang="ca-ES" sz="1400" b="1" dirty="0">
                <a:solidFill>
                  <a:srgbClr val="6B5C4F"/>
                </a:solidFill>
                <a:latin typeface="Century Gothic" pitchFamily="34" charset="0"/>
              </a:rPr>
              <a:t>Índex de Confiança Empresarial			23</a:t>
            </a:r>
          </a:p>
          <a:p>
            <a:pPr>
              <a:lnSpc>
                <a:spcPct val="150000"/>
              </a:lnSpc>
              <a:spcBef>
                <a:spcPct val="50000"/>
              </a:spcBef>
            </a:pPr>
            <a:r>
              <a:rPr lang="ca-ES" sz="1400" b="1" dirty="0">
                <a:solidFill>
                  <a:srgbClr val="6B5C4F"/>
                </a:solidFill>
                <a:latin typeface="Century Gothic" pitchFamily="34" charset="0"/>
              </a:rPr>
              <a:t>Temes d’Actualitat 					24</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t>7</a:t>
            </a:fld>
            <a:endParaRPr lang="ca-ES"/>
          </a:p>
        </p:txBody>
      </p:sp>
    </p:spTree>
    <p:extLst>
      <p:ext uri="{BB962C8B-B14F-4D97-AF65-F5344CB8AC3E}">
        <p14:creationId xmlns:p14="http://schemas.microsoft.com/office/powerpoint/2010/main" val="345108740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ChangeArrowheads="1"/>
          </p:cNvSpPr>
          <p:nvPr/>
        </p:nvSpPr>
        <p:spPr bwMode="auto">
          <a:xfrm>
            <a:off x="-380998" y="1948584"/>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5" name="Rectangle 3"/>
          <p:cNvSpPr>
            <a:spLocks noChangeArrowheads="1"/>
          </p:cNvSpPr>
          <p:nvPr/>
        </p:nvSpPr>
        <p:spPr bwMode="auto">
          <a:xfrm>
            <a:off x="-380998" y="1939058"/>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6" name="Rectangle 4"/>
          <p:cNvSpPr>
            <a:spLocks noChangeArrowheads="1"/>
          </p:cNvSpPr>
          <p:nvPr/>
        </p:nvSpPr>
        <p:spPr bwMode="auto">
          <a:xfrm>
            <a:off x="-380998" y="1939058"/>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7" name="Rectangle 5"/>
          <p:cNvSpPr>
            <a:spLocks noChangeArrowheads="1"/>
          </p:cNvSpPr>
          <p:nvPr/>
        </p:nvSpPr>
        <p:spPr bwMode="auto">
          <a:xfrm>
            <a:off x="-380998" y="1967633"/>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28" name="Rectangle 4"/>
          <p:cNvSpPr>
            <a:spLocks noChangeArrowheads="1"/>
          </p:cNvSpPr>
          <p:nvPr/>
        </p:nvSpPr>
        <p:spPr bwMode="auto">
          <a:xfrm>
            <a:off x="720004" y="576004"/>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fontAlgn="base">
              <a:spcBef>
                <a:spcPct val="0"/>
              </a:spcBef>
              <a:spcAft>
                <a:spcPct val="0"/>
              </a:spcAft>
            </a:pPr>
            <a:r>
              <a:rPr lang="ca-ES" altLang="es-ES" sz="1800" b="1" dirty="0">
                <a:solidFill>
                  <a:srgbClr val="6B5C4F"/>
                </a:solidFill>
                <a:latin typeface="Century Gothic" pitchFamily="34" charset="0"/>
              </a:rPr>
              <a:t>Situació econòmica actual</a:t>
            </a:r>
          </a:p>
        </p:txBody>
      </p:sp>
      <p:graphicFrame>
        <p:nvGraphicFramePr>
          <p:cNvPr id="32" name="Object 837"/>
          <p:cNvGraphicFramePr>
            <a:graphicFrameLocks/>
          </p:cNvGraphicFramePr>
          <p:nvPr>
            <p:extLst>
              <p:ext uri="{D42A27DB-BD31-4B8C-83A1-F6EECF244321}">
                <p14:modId xmlns:p14="http://schemas.microsoft.com/office/powerpoint/2010/main" val="3239053719"/>
              </p:ext>
            </p:extLst>
          </p:nvPr>
        </p:nvGraphicFramePr>
        <p:xfrm>
          <a:off x="344488" y="1682280"/>
          <a:ext cx="9361147" cy="3475508"/>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Box 2"/>
          <p:cNvSpPr txBox="1">
            <a:spLocks noChangeArrowheads="1"/>
          </p:cNvSpPr>
          <p:nvPr/>
        </p:nvSpPr>
        <p:spPr bwMode="auto">
          <a:xfrm>
            <a:off x="755172" y="1280397"/>
            <a:ext cx="797939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ca-ES" sz="1400" b="1" dirty="0">
                <a:solidFill>
                  <a:srgbClr val="6B5C4F"/>
                </a:solidFill>
              </a:rPr>
              <a:t>En termes generals, com qualificaries la situació econòmica actual de la teva zona? </a:t>
            </a:r>
            <a:endParaRPr lang="ca-ES" altLang="es-ES" sz="1400" b="1" i="1" dirty="0">
              <a:solidFill>
                <a:srgbClr val="6B5C4F"/>
              </a:solidFill>
            </a:endParaRPr>
          </a:p>
        </p:txBody>
      </p:sp>
      <p:sp>
        <p:nvSpPr>
          <p:cNvPr id="19" name="Rectangle 28"/>
          <p:cNvSpPr>
            <a:spLocks noChangeArrowheads="1"/>
          </p:cNvSpPr>
          <p:nvPr/>
        </p:nvSpPr>
        <p:spPr bwMode="auto">
          <a:xfrm>
            <a:off x="5442566" y="2527458"/>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fontAlgn="base">
              <a:spcBef>
                <a:spcPct val="0"/>
              </a:spcBef>
              <a:spcAft>
                <a:spcPct val="0"/>
              </a:spcAft>
            </a:pPr>
            <a:endParaRPr lang="ca-ES" altLang="es-ES" sz="1200" dirty="0">
              <a:solidFill>
                <a:prstClr val="black"/>
              </a:solidFill>
            </a:endParaRPr>
          </a:p>
          <a:p>
            <a:pPr algn="just" fontAlgn="base">
              <a:spcBef>
                <a:spcPct val="0"/>
              </a:spcBef>
              <a:spcAft>
                <a:spcPct val="0"/>
              </a:spcAft>
            </a:pPr>
            <a:endParaRPr lang="ca-ES" altLang="es-ES" sz="1200" dirty="0">
              <a:solidFill>
                <a:prstClr val="black"/>
              </a:solidFill>
            </a:endParaRPr>
          </a:p>
        </p:txBody>
      </p:sp>
      <p:sp>
        <p:nvSpPr>
          <p:cNvPr id="12" name="Rectangle 3"/>
          <p:cNvSpPr>
            <a:spLocks noChangeArrowheads="1"/>
          </p:cNvSpPr>
          <p:nvPr/>
        </p:nvSpPr>
        <p:spPr bwMode="auto">
          <a:xfrm>
            <a:off x="720000" y="252004"/>
            <a:ext cx="8737600" cy="3333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fontAlgn="base">
              <a:spcBef>
                <a:spcPct val="0"/>
              </a:spcBef>
              <a:spcAft>
                <a:spcPct val="0"/>
              </a:spcAft>
            </a:pPr>
            <a:r>
              <a:rPr lang="ca-ES" altLang="es-ES" sz="1500" b="1" dirty="0">
                <a:solidFill>
                  <a:srgbClr val="8A0000"/>
                </a:solidFill>
                <a:latin typeface="Century Gothic" pitchFamily="34" charset="0"/>
              </a:rPr>
              <a:t>Percepcions sobre la zona►</a:t>
            </a:r>
          </a:p>
        </p:txBody>
      </p:sp>
      <p:sp>
        <p:nvSpPr>
          <p:cNvPr id="14" name="12 CuadroTexto"/>
          <p:cNvSpPr txBox="1"/>
          <p:nvPr/>
        </p:nvSpPr>
        <p:spPr>
          <a:xfrm>
            <a:off x="525639" y="6082477"/>
            <a:ext cx="5901287" cy="230832"/>
          </a:xfrm>
          <a:prstGeom prst="rect">
            <a:avLst/>
          </a:prstGeom>
          <a:noFill/>
        </p:spPr>
        <p:txBody>
          <a:bodyPr wrap="square" rtlCol="0">
            <a:spAutoFit/>
          </a:bodyPr>
          <a:lstStyle/>
          <a:p>
            <a:pPr fontAlgn="base">
              <a:spcBef>
                <a:spcPct val="0"/>
              </a:spcBef>
              <a:spcAft>
                <a:spcPct val="0"/>
              </a:spcAft>
            </a:pPr>
            <a:r>
              <a:rPr lang="ca-ES" sz="900" dirty="0">
                <a:solidFill>
                  <a:prstClr val="white">
                    <a:lumMod val="50000"/>
                  </a:prstClr>
                </a:solidFill>
              </a:rPr>
              <a:t>*Nota: els valors “4T 2014” corresponen a una estimació en base els valors mitjos del 3T 2014 i 1T 2015.v</a:t>
            </a:r>
          </a:p>
        </p:txBody>
      </p:sp>
      <p:sp>
        <p:nvSpPr>
          <p:cNvPr id="2" name="Marcador de número de diapositiva 1"/>
          <p:cNvSpPr>
            <a:spLocks noGrp="1"/>
          </p:cNvSpPr>
          <p:nvPr>
            <p:ph type="sldNum" sz="quarter" idx="4"/>
          </p:nvPr>
        </p:nvSpPr>
        <p:spPr/>
        <p:txBody>
          <a:bodyPr/>
          <a:lstStyle/>
          <a:p>
            <a:fld id="{79B00DB0-4C43-45CD-A043-B77402D452F6}" type="slidenum">
              <a:rPr lang="ca-ES" smtClean="0">
                <a:solidFill>
                  <a:prstClr val="black">
                    <a:tint val="75000"/>
                  </a:prstClr>
                </a:solidFill>
              </a:rPr>
              <a:pPr/>
              <a:t>8</a:t>
            </a:fld>
            <a:endParaRPr lang="ca-ES">
              <a:solidFill>
                <a:prstClr val="black">
                  <a:tint val="75000"/>
                </a:prstClr>
              </a:solidFill>
            </a:endParaRPr>
          </a:p>
        </p:txBody>
      </p:sp>
      <p:sp>
        <p:nvSpPr>
          <p:cNvPr id="13" name="Rectangle 28"/>
          <p:cNvSpPr>
            <a:spLocks noChangeArrowheads="1"/>
          </p:cNvSpPr>
          <p:nvPr/>
        </p:nvSpPr>
        <p:spPr bwMode="auto">
          <a:xfrm>
            <a:off x="478310" y="5177493"/>
            <a:ext cx="7755724"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1200"/>
              </a:spcBef>
            </a:pPr>
            <a:r>
              <a:rPr lang="ca-ES" altLang="es-ES" sz="1200" dirty="0">
                <a:solidFill>
                  <a:srgbClr val="8A0000"/>
                </a:solidFill>
              </a:rPr>
              <a:t>La situació econòmica de la zona continua valorant-se majoritàriament com a </a:t>
            </a:r>
            <a:r>
              <a:rPr lang="ca-ES" altLang="es-ES" sz="1200" b="1" dirty="0">
                <a:solidFill>
                  <a:srgbClr val="8A0000"/>
                </a:solidFill>
              </a:rPr>
              <a:t>dolenta. </a:t>
            </a:r>
          </a:p>
          <a:p>
            <a:pPr algn="just">
              <a:spcBef>
                <a:spcPts val="1200"/>
              </a:spcBef>
            </a:pPr>
            <a:r>
              <a:rPr lang="ca-ES" altLang="es-ES" sz="1200" dirty="0">
                <a:solidFill>
                  <a:srgbClr val="8A0000"/>
                </a:solidFill>
              </a:rPr>
              <a:t>Cal destacar que no hi ha cap empresari que la consideri bona, fet que només havia succeït durant el primer trimestre de 2014.</a:t>
            </a:r>
          </a:p>
        </p:txBody>
      </p:sp>
      <p:sp>
        <p:nvSpPr>
          <p:cNvPr id="15" name="12 CuadroTexto">
            <a:extLst>
              <a:ext uri="{FF2B5EF4-FFF2-40B4-BE49-F238E27FC236}">
                <a16:creationId xmlns:a16="http://schemas.microsoft.com/office/drawing/2014/main" id="{1B0AA336-FF11-47CE-8F2A-81AE280314DF}"/>
              </a:ext>
            </a:extLst>
          </p:cNvPr>
          <p:cNvSpPr txBox="1"/>
          <p:nvPr/>
        </p:nvSpPr>
        <p:spPr>
          <a:xfrm>
            <a:off x="525639" y="6275445"/>
            <a:ext cx="5901287" cy="230832"/>
          </a:xfrm>
          <a:prstGeom prst="rect">
            <a:avLst/>
          </a:prstGeom>
          <a:noFill/>
        </p:spPr>
        <p:txBody>
          <a:bodyPr wrap="square" rtlCol="0">
            <a:spAutoFit/>
          </a:bodyPr>
          <a:lstStyle/>
          <a:p>
            <a:pPr fontAlgn="base">
              <a:spcBef>
                <a:spcPct val="0"/>
              </a:spcBef>
              <a:spcAft>
                <a:spcPct val="0"/>
              </a:spcAft>
            </a:pPr>
            <a:r>
              <a:rPr lang="ca-ES" sz="900">
                <a:solidFill>
                  <a:prstClr val="white">
                    <a:lumMod val="50000"/>
                  </a:prstClr>
                </a:solidFill>
              </a:rPr>
              <a:t>*Nota: el Treball de Camp de la 1a onada de 2020 es va realitzar entre el 4 i el 28 de març.</a:t>
            </a:r>
          </a:p>
        </p:txBody>
      </p:sp>
    </p:spTree>
    <p:extLst>
      <p:ext uri="{BB962C8B-B14F-4D97-AF65-F5344CB8AC3E}">
        <p14:creationId xmlns:p14="http://schemas.microsoft.com/office/powerpoint/2010/main" val="344301489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9154" name="Rectangle 2"/>
          <p:cNvSpPr>
            <a:spLocks noChangeArrowheads="1"/>
          </p:cNvSpPr>
          <p:nvPr/>
        </p:nvSpPr>
        <p:spPr bwMode="auto">
          <a:xfrm>
            <a:off x="-380998" y="1948584"/>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5" name="Rectangle 3"/>
          <p:cNvSpPr>
            <a:spLocks noChangeArrowheads="1"/>
          </p:cNvSpPr>
          <p:nvPr/>
        </p:nvSpPr>
        <p:spPr bwMode="auto">
          <a:xfrm>
            <a:off x="-380998" y="1939058"/>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6" name="Rectangle 4"/>
          <p:cNvSpPr>
            <a:spLocks noChangeArrowheads="1"/>
          </p:cNvSpPr>
          <p:nvPr/>
        </p:nvSpPr>
        <p:spPr bwMode="auto">
          <a:xfrm>
            <a:off x="-380998" y="1939058"/>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689157" name="Rectangle 5"/>
          <p:cNvSpPr>
            <a:spLocks noChangeArrowheads="1"/>
          </p:cNvSpPr>
          <p:nvPr/>
        </p:nvSpPr>
        <p:spPr bwMode="auto">
          <a:xfrm>
            <a:off x="-380998" y="1967633"/>
            <a:ext cx="184731" cy="24622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spAutoFit/>
          </a:bodyPr>
          <a:lstStyle/>
          <a:p>
            <a:pPr fontAlgn="base">
              <a:spcBef>
                <a:spcPct val="0"/>
              </a:spcBef>
              <a:spcAft>
                <a:spcPct val="0"/>
              </a:spcAft>
            </a:pPr>
            <a:endParaRPr lang="es-ES">
              <a:solidFill>
                <a:prstClr val="black"/>
              </a:solidFill>
            </a:endParaRPr>
          </a:p>
        </p:txBody>
      </p:sp>
      <p:sp>
        <p:nvSpPr>
          <p:cNvPr id="28" name="Rectangle 4"/>
          <p:cNvSpPr>
            <a:spLocks noChangeArrowheads="1"/>
          </p:cNvSpPr>
          <p:nvPr/>
        </p:nvSpPr>
        <p:spPr bwMode="auto">
          <a:xfrm>
            <a:off x="720004" y="576004"/>
            <a:ext cx="7272337" cy="2873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fontAlgn="base">
              <a:spcBef>
                <a:spcPct val="0"/>
              </a:spcBef>
              <a:spcAft>
                <a:spcPct val="0"/>
              </a:spcAft>
            </a:pPr>
            <a:r>
              <a:rPr lang="ca-ES" altLang="es-ES" sz="1800" b="1" dirty="0">
                <a:solidFill>
                  <a:srgbClr val="6B5C4F"/>
                </a:solidFill>
                <a:latin typeface="Century Gothic" pitchFamily="34" charset="0"/>
              </a:rPr>
              <a:t>Situació econòmica </a:t>
            </a:r>
            <a:r>
              <a:rPr lang="ca-ES" altLang="es-ES" sz="1800" b="1" dirty="0" err="1">
                <a:solidFill>
                  <a:srgbClr val="6B5C4F"/>
                </a:solidFill>
                <a:latin typeface="Century Gothic" pitchFamily="34" charset="0"/>
              </a:rPr>
              <a:t>vs</a:t>
            </a:r>
            <a:r>
              <a:rPr lang="ca-ES" altLang="es-ES" sz="1800" b="1" dirty="0">
                <a:solidFill>
                  <a:srgbClr val="6B5C4F"/>
                </a:solidFill>
                <a:latin typeface="Century Gothic" pitchFamily="34" charset="0"/>
              </a:rPr>
              <a:t> un any abans</a:t>
            </a:r>
          </a:p>
        </p:txBody>
      </p:sp>
      <p:graphicFrame>
        <p:nvGraphicFramePr>
          <p:cNvPr id="32" name="Object 837"/>
          <p:cNvGraphicFramePr>
            <a:graphicFrameLocks/>
          </p:cNvGraphicFramePr>
          <p:nvPr>
            <p:extLst>
              <p:ext uri="{D42A27DB-BD31-4B8C-83A1-F6EECF244321}">
                <p14:modId xmlns:p14="http://schemas.microsoft.com/office/powerpoint/2010/main" val="3109706070"/>
              </p:ext>
            </p:extLst>
          </p:nvPr>
        </p:nvGraphicFramePr>
        <p:xfrm>
          <a:off x="344488" y="1681199"/>
          <a:ext cx="9361112" cy="3478607"/>
        </p:xfrm>
        <a:graphic>
          <a:graphicData uri="http://schemas.openxmlformats.org/drawingml/2006/chart">
            <c:chart xmlns:c="http://schemas.openxmlformats.org/drawingml/2006/chart" xmlns:r="http://schemas.openxmlformats.org/officeDocument/2006/relationships" r:id="rId3"/>
          </a:graphicData>
        </a:graphic>
      </p:graphicFrame>
      <p:sp>
        <p:nvSpPr>
          <p:cNvPr id="18" name="Text Box 2"/>
          <p:cNvSpPr txBox="1">
            <a:spLocks noChangeArrowheads="1"/>
          </p:cNvSpPr>
          <p:nvPr/>
        </p:nvSpPr>
        <p:spPr bwMode="auto">
          <a:xfrm>
            <a:off x="755172" y="1280397"/>
            <a:ext cx="7979399" cy="30777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fontAlgn="base">
              <a:spcBef>
                <a:spcPct val="50000"/>
              </a:spcBef>
              <a:spcAft>
                <a:spcPct val="0"/>
              </a:spcAft>
            </a:pPr>
            <a:r>
              <a:rPr lang="ca-ES" sz="1400" b="1" dirty="0">
                <a:solidFill>
                  <a:srgbClr val="6B5C4F"/>
                </a:solidFill>
              </a:rPr>
              <a:t>Creus que la situació econòmica actual a la zona és pitjor o millor que fa un any?</a:t>
            </a:r>
            <a:endParaRPr lang="ca-ES" altLang="es-ES" sz="1400" b="1" i="1" dirty="0">
              <a:solidFill>
                <a:srgbClr val="6B5C4F"/>
              </a:solidFill>
            </a:endParaRPr>
          </a:p>
        </p:txBody>
      </p:sp>
      <p:sp>
        <p:nvSpPr>
          <p:cNvPr id="19" name="Rectangle 28"/>
          <p:cNvSpPr>
            <a:spLocks noChangeArrowheads="1"/>
          </p:cNvSpPr>
          <p:nvPr/>
        </p:nvSpPr>
        <p:spPr bwMode="auto">
          <a:xfrm>
            <a:off x="5890241" y="1098708"/>
            <a:ext cx="3598251" cy="46166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fontAlgn="base">
              <a:spcBef>
                <a:spcPct val="0"/>
              </a:spcBef>
              <a:spcAft>
                <a:spcPct val="0"/>
              </a:spcAft>
            </a:pPr>
            <a:endParaRPr lang="ca-ES" altLang="es-ES" sz="1200" dirty="0">
              <a:solidFill>
                <a:prstClr val="black"/>
              </a:solidFill>
            </a:endParaRPr>
          </a:p>
          <a:p>
            <a:pPr algn="just" fontAlgn="base">
              <a:spcBef>
                <a:spcPct val="0"/>
              </a:spcBef>
              <a:spcAft>
                <a:spcPct val="0"/>
              </a:spcAft>
            </a:pPr>
            <a:endParaRPr lang="ca-ES" altLang="es-ES" sz="1200" dirty="0">
              <a:solidFill>
                <a:prstClr val="black"/>
              </a:solidFill>
            </a:endParaRPr>
          </a:p>
        </p:txBody>
      </p:sp>
      <p:sp>
        <p:nvSpPr>
          <p:cNvPr id="12" name="Rectangle 3"/>
          <p:cNvSpPr>
            <a:spLocks noChangeArrowheads="1"/>
          </p:cNvSpPr>
          <p:nvPr/>
        </p:nvSpPr>
        <p:spPr bwMode="auto">
          <a:xfrm>
            <a:off x="720000" y="252004"/>
            <a:ext cx="8737600" cy="333375"/>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a:solidFill>
                  <a:schemeClr val="tx2"/>
                </a:solidFill>
                <a:latin typeface="Arial" charset="0"/>
              </a:defRPr>
            </a:lvl1pPr>
            <a:lvl2pPr algn="ctr">
              <a:defRPr sz="4400">
                <a:solidFill>
                  <a:schemeClr val="tx2"/>
                </a:solidFill>
                <a:latin typeface="Arial" charset="0"/>
              </a:defRPr>
            </a:lvl2pPr>
            <a:lvl3pPr algn="ctr">
              <a:defRPr sz="4400">
                <a:solidFill>
                  <a:schemeClr val="tx2"/>
                </a:solidFill>
                <a:latin typeface="Arial" charset="0"/>
              </a:defRPr>
            </a:lvl3pPr>
            <a:lvl4pPr algn="ctr">
              <a:defRPr sz="4400">
                <a:solidFill>
                  <a:schemeClr val="tx2"/>
                </a:solidFill>
                <a:latin typeface="Arial" charset="0"/>
              </a:defRPr>
            </a:lvl4pPr>
            <a:lvl5pPr algn="ctr">
              <a:defRPr sz="4400">
                <a:solidFill>
                  <a:schemeClr val="tx2"/>
                </a:solidFill>
                <a:latin typeface="Arial" charset="0"/>
              </a:defRPr>
            </a:lvl5pPr>
            <a:lvl6pPr marL="457200" algn="ctr" fontAlgn="base">
              <a:spcBef>
                <a:spcPct val="0"/>
              </a:spcBef>
              <a:spcAft>
                <a:spcPct val="0"/>
              </a:spcAft>
              <a:defRPr sz="4400">
                <a:solidFill>
                  <a:schemeClr val="tx2"/>
                </a:solidFill>
                <a:latin typeface="Arial" charset="0"/>
              </a:defRPr>
            </a:lvl6pPr>
            <a:lvl7pPr marL="914400" algn="ctr" fontAlgn="base">
              <a:spcBef>
                <a:spcPct val="0"/>
              </a:spcBef>
              <a:spcAft>
                <a:spcPct val="0"/>
              </a:spcAft>
              <a:defRPr sz="4400">
                <a:solidFill>
                  <a:schemeClr val="tx2"/>
                </a:solidFill>
                <a:latin typeface="Arial" charset="0"/>
              </a:defRPr>
            </a:lvl7pPr>
            <a:lvl8pPr marL="1371600" algn="ctr" fontAlgn="base">
              <a:spcBef>
                <a:spcPct val="0"/>
              </a:spcBef>
              <a:spcAft>
                <a:spcPct val="0"/>
              </a:spcAft>
              <a:defRPr sz="4400">
                <a:solidFill>
                  <a:schemeClr val="tx2"/>
                </a:solidFill>
                <a:latin typeface="Arial" charset="0"/>
              </a:defRPr>
            </a:lvl8pPr>
            <a:lvl9pPr marL="1828800" algn="ctr" fontAlgn="base">
              <a:spcBef>
                <a:spcPct val="0"/>
              </a:spcBef>
              <a:spcAft>
                <a:spcPct val="0"/>
              </a:spcAft>
              <a:defRPr sz="4400">
                <a:solidFill>
                  <a:schemeClr val="tx2"/>
                </a:solidFill>
                <a:latin typeface="Arial" charset="0"/>
              </a:defRPr>
            </a:lvl9pPr>
          </a:lstStyle>
          <a:p>
            <a:pPr algn="l" fontAlgn="base">
              <a:spcBef>
                <a:spcPct val="0"/>
              </a:spcBef>
              <a:spcAft>
                <a:spcPct val="0"/>
              </a:spcAft>
            </a:pPr>
            <a:r>
              <a:rPr lang="ca-ES" altLang="es-ES" sz="1500" b="1" dirty="0">
                <a:solidFill>
                  <a:srgbClr val="8A0000"/>
                </a:solidFill>
                <a:latin typeface="Century Gothic" pitchFamily="34" charset="0"/>
              </a:rPr>
              <a:t>Percepcions sobre la zona►</a:t>
            </a:r>
          </a:p>
        </p:txBody>
      </p:sp>
      <p:sp>
        <p:nvSpPr>
          <p:cNvPr id="3" name="Marcador de número de diapositiva 2"/>
          <p:cNvSpPr>
            <a:spLocks noGrp="1"/>
          </p:cNvSpPr>
          <p:nvPr>
            <p:ph type="sldNum" sz="quarter" idx="4"/>
          </p:nvPr>
        </p:nvSpPr>
        <p:spPr/>
        <p:txBody>
          <a:bodyPr/>
          <a:lstStyle/>
          <a:p>
            <a:fld id="{79B00DB0-4C43-45CD-A043-B77402D452F6}" type="slidenum">
              <a:rPr lang="ca-ES" smtClean="0">
                <a:solidFill>
                  <a:prstClr val="black">
                    <a:tint val="75000"/>
                  </a:prstClr>
                </a:solidFill>
              </a:rPr>
              <a:pPr/>
              <a:t>9</a:t>
            </a:fld>
            <a:endParaRPr lang="ca-ES">
              <a:solidFill>
                <a:prstClr val="black">
                  <a:tint val="75000"/>
                </a:prstClr>
              </a:solidFill>
            </a:endParaRPr>
          </a:p>
        </p:txBody>
      </p:sp>
      <p:sp>
        <p:nvSpPr>
          <p:cNvPr id="13" name="Rectangle 28"/>
          <p:cNvSpPr>
            <a:spLocks noChangeArrowheads="1"/>
          </p:cNvSpPr>
          <p:nvPr/>
        </p:nvSpPr>
        <p:spPr bwMode="auto">
          <a:xfrm>
            <a:off x="525639" y="5132006"/>
            <a:ext cx="8962853" cy="800219"/>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p>
            <a:pPr algn="just">
              <a:spcBef>
                <a:spcPts val="1200"/>
              </a:spcBef>
            </a:pPr>
            <a:r>
              <a:rPr lang="ca-ES" altLang="es-ES" sz="1200" dirty="0">
                <a:solidFill>
                  <a:srgbClr val="8A0000"/>
                </a:solidFill>
              </a:rPr>
              <a:t>Quan es compara la situació actual amb la de fa un any, es manté el consens generalitzat respecte de l’evolució negativa de la situació econòmica, però encara augmenta una mica més la percepció negativa. </a:t>
            </a:r>
          </a:p>
          <a:p>
            <a:pPr algn="just">
              <a:spcBef>
                <a:spcPts val="1200"/>
              </a:spcBef>
            </a:pPr>
            <a:r>
              <a:rPr lang="ca-ES" altLang="es-ES" sz="1200" dirty="0">
                <a:solidFill>
                  <a:srgbClr val="8A0000"/>
                </a:solidFill>
              </a:rPr>
              <a:t>Gairebé tots els consultats continuen considerant que està pitjor, </a:t>
            </a:r>
            <a:r>
              <a:rPr lang="ca-ES" altLang="es-ES" sz="1200" b="1" dirty="0">
                <a:solidFill>
                  <a:srgbClr val="8A0000"/>
                </a:solidFill>
              </a:rPr>
              <a:t>41%</a:t>
            </a:r>
            <a:r>
              <a:rPr lang="ca-ES" altLang="es-ES" sz="1200" dirty="0">
                <a:solidFill>
                  <a:srgbClr val="8A0000"/>
                </a:solidFill>
              </a:rPr>
              <a:t> creu que està </a:t>
            </a:r>
            <a:r>
              <a:rPr lang="ca-ES" altLang="es-ES" sz="1200" b="1" dirty="0">
                <a:solidFill>
                  <a:srgbClr val="8A0000"/>
                </a:solidFill>
              </a:rPr>
              <a:t>molt pitjor</a:t>
            </a:r>
            <a:r>
              <a:rPr lang="ca-ES" altLang="es-ES" sz="1200" dirty="0">
                <a:solidFill>
                  <a:srgbClr val="8A0000"/>
                </a:solidFill>
              </a:rPr>
              <a:t> i un </a:t>
            </a:r>
            <a:r>
              <a:rPr lang="ca-ES" altLang="es-ES" sz="1200" b="1" dirty="0">
                <a:solidFill>
                  <a:srgbClr val="8A0000"/>
                </a:solidFill>
              </a:rPr>
              <a:t>55%</a:t>
            </a:r>
            <a:r>
              <a:rPr lang="ca-ES" altLang="es-ES" sz="1200" dirty="0">
                <a:solidFill>
                  <a:srgbClr val="8A0000"/>
                </a:solidFill>
              </a:rPr>
              <a:t> </a:t>
            </a:r>
            <a:r>
              <a:rPr lang="ca-ES" altLang="es-ES" sz="1200" b="1" dirty="0">
                <a:solidFill>
                  <a:srgbClr val="8A0000"/>
                </a:solidFill>
              </a:rPr>
              <a:t>pitjor.</a:t>
            </a:r>
          </a:p>
        </p:txBody>
      </p:sp>
      <p:sp>
        <p:nvSpPr>
          <p:cNvPr id="14" name="12 CuadroTexto">
            <a:extLst>
              <a:ext uri="{FF2B5EF4-FFF2-40B4-BE49-F238E27FC236}">
                <a16:creationId xmlns:a16="http://schemas.microsoft.com/office/drawing/2014/main" id="{D3D1D7A0-88F2-474D-90E9-715597CDD2C6}"/>
              </a:ext>
            </a:extLst>
          </p:cNvPr>
          <p:cNvSpPr txBox="1"/>
          <p:nvPr/>
        </p:nvSpPr>
        <p:spPr>
          <a:xfrm>
            <a:off x="525639" y="6082477"/>
            <a:ext cx="5901287" cy="230832"/>
          </a:xfrm>
          <a:prstGeom prst="rect">
            <a:avLst/>
          </a:prstGeom>
          <a:noFill/>
        </p:spPr>
        <p:txBody>
          <a:bodyPr wrap="square" rtlCol="0">
            <a:spAutoFit/>
          </a:bodyPr>
          <a:lstStyle/>
          <a:p>
            <a:pPr fontAlgn="base">
              <a:spcBef>
                <a:spcPct val="0"/>
              </a:spcBef>
              <a:spcAft>
                <a:spcPct val="0"/>
              </a:spcAft>
            </a:pPr>
            <a:r>
              <a:rPr lang="ca-ES" sz="900" dirty="0">
                <a:solidFill>
                  <a:prstClr val="white">
                    <a:lumMod val="50000"/>
                  </a:prstClr>
                </a:solidFill>
              </a:rPr>
              <a:t>*Nota: els valors “4T 2014” corresponen a una estimació en base els valors mitjos del 3T 2014 i 1T 2015.v</a:t>
            </a:r>
          </a:p>
        </p:txBody>
      </p:sp>
      <p:sp>
        <p:nvSpPr>
          <p:cNvPr id="16" name="12 CuadroTexto">
            <a:extLst>
              <a:ext uri="{FF2B5EF4-FFF2-40B4-BE49-F238E27FC236}">
                <a16:creationId xmlns:a16="http://schemas.microsoft.com/office/drawing/2014/main" id="{43DB80B2-0C2A-4766-AD65-CBCF520CB213}"/>
              </a:ext>
            </a:extLst>
          </p:cNvPr>
          <p:cNvSpPr txBox="1"/>
          <p:nvPr/>
        </p:nvSpPr>
        <p:spPr>
          <a:xfrm>
            <a:off x="525639" y="6275445"/>
            <a:ext cx="5901287" cy="230832"/>
          </a:xfrm>
          <a:prstGeom prst="rect">
            <a:avLst/>
          </a:prstGeom>
          <a:noFill/>
        </p:spPr>
        <p:txBody>
          <a:bodyPr wrap="square" rtlCol="0">
            <a:spAutoFit/>
          </a:bodyPr>
          <a:lstStyle/>
          <a:p>
            <a:pPr fontAlgn="base">
              <a:spcBef>
                <a:spcPct val="0"/>
              </a:spcBef>
              <a:spcAft>
                <a:spcPct val="0"/>
              </a:spcAft>
            </a:pPr>
            <a:r>
              <a:rPr lang="ca-ES" sz="900">
                <a:solidFill>
                  <a:prstClr val="white">
                    <a:lumMod val="50000"/>
                  </a:prstClr>
                </a:solidFill>
              </a:rPr>
              <a:t>*Nota: el Treball de Camp de la 1a onada de 2020 es va realitzar entre el 4 i el 28 de març.</a:t>
            </a:r>
          </a:p>
        </p:txBody>
      </p:sp>
    </p:spTree>
    <p:extLst>
      <p:ext uri="{BB962C8B-B14F-4D97-AF65-F5344CB8AC3E}">
        <p14:creationId xmlns:p14="http://schemas.microsoft.com/office/powerpoint/2010/main" val="3319682647"/>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Ejecutivo">
  <a:themeElements>
    <a:clrScheme name="Ejecutivo">
      <a:dk1>
        <a:sysClr val="windowText" lastClr="000000"/>
      </a:dk1>
      <a:lt1>
        <a:sysClr val="window" lastClr="FFFFFF"/>
      </a:lt1>
      <a:dk2>
        <a:srgbClr val="2F5897"/>
      </a:dk2>
      <a:lt2>
        <a:srgbClr val="E4E9EF"/>
      </a:lt2>
      <a:accent1>
        <a:srgbClr val="6076B4"/>
      </a:accent1>
      <a:accent2>
        <a:srgbClr val="9C5252"/>
      </a:accent2>
      <a:accent3>
        <a:srgbClr val="E68422"/>
      </a:accent3>
      <a:accent4>
        <a:srgbClr val="846648"/>
      </a:accent4>
      <a:accent5>
        <a:srgbClr val="63891F"/>
      </a:accent5>
      <a:accent6>
        <a:srgbClr val="758085"/>
      </a:accent6>
      <a:hlink>
        <a:srgbClr val="3399FF"/>
      </a:hlink>
      <a:folHlink>
        <a:srgbClr val="B2B2B2"/>
      </a:folHlink>
    </a:clrScheme>
    <a:fontScheme name="Ejecutivo">
      <a:majorFont>
        <a:latin typeface="Century Gothic"/>
        <a:ea typeface=""/>
        <a:cs typeface=""/>
        <a:font script="Jpan" typeface="HGｺﾞｼｯｸM"/>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Palatino Linotype"/>
        <a:ea typeface=""/>
        <a:cs typeface=""/>
        <a:font script="Jpan" typeface="HGS明朝E"/>
        <a:font script="Hang" typeface="맑은 고딕"/>
        <a:font script="Hans" typeface="宋体"/>
        <a:font script="Hant" typeface="新細明體"/>
        <a:font script="Arab" typeface="Times New Roman"/>
        <a:font script="Hebr" typeface="Times New Roman"/>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inorFont>
    </a:fontScheme>
    <a:fmtScheme name="Ejecutivo">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8575" cap="flat" cmpd="sng" algn="ctr">
          <a:solidFill>
            <a:schemeClr val="phClr"/>
          </a:solidFill>
          <a:prstDash val="solid"/>
        </a:ln>
        <a:ln w="508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50000">
              <a:schemeClr val="phClr">
                <a:tint val="80000"/>
                <a:satMod val="250000"/>
              </a:schemeClr>
            </a:gs>
            <a:gs pos="76000">
              <a:schemeClr val="phClr">
                <a:tint val="90000"/>
                <a:shade val="90000"/>
                <a:satMod val="200000"/>
              </a:schemeClr>
            </a:gs>
            <a:gs pos="92000">
              <a:schemeClr val="phClr">
                <a:tint val="90000"/>
                <a:shade val="70000"/>
                <a:satMod val="250000"/>
              </a:schemeClr>
            </a:gs>
          </a:gsLst>
          <a:path path="circle">
            <a:fillToRect l="50000" t="50000" r="50000" b="50000"/>
          </a:path>
        </a:gradFill>
        <a:blipFill>
          <a:blip xmlns:r="http://schemas.openxmlformats.org/officeDocument/2006/relationships" r:embed="rId1">
            <a:duotone>
              <a:schemeClr val="phClr">
                <a:tint val="95000"/>
              </a:schemeClr>
              <a:schemeClr val="phClr">
                <a:shade val="9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Tema de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Executive</Template>
  <TotalTime>42731</TotalTime>
  <Words>4257</Words>
  <Application>Microsoft Office PowerPoint</Application>
  <PresentationFormat>A4 (210 x 297 mm)</PresentationFormat>
  <Paragraphs>569</Paragraphs>
  <Slides>34</Slides>
  <Notes>27</Notes>
  <HiddenSlides>0</HiddenSlides>
  <MMClips>0</MMClips>
  <ScaleCrop>false</ScaleCrop>
  <HeadingPairs>
    <vt:vector size="6" baseType="variant">
      <vt:variant>
        <vt:lpstr>Fuentes usadas</vt:lpstr>
      </vt:variant>
      <vt:variant>
        <vt:i4>5</vt:i4>
      </vt:variant>
      <vt:variant>
        <vt:lpstr>Tema</vt:lpstr>
      </vt:variant>
      <vt:variant>
        <vt:i4>1</vt:i4>
      </vt:variant>
      <vt:variant>
        <vt:lpstr>Títulos de diapositiva</vt:lpstr>
      </vt:variant>
      <vt:variant>
        <vt:i4>34</vt:i4>
      </vt:variant>
    </vt:vector>
  </HeadingPairs>
  <TitlesOfParts>
    <vt:vector size="40" baseType="lpstr">
      <vt:lpstr>Arial</vt:lpstr>
      <vt:lpstr>Century Gothic</vt:lpstr>
      <vt:lpstr>Courier New</vt:lpstr>
      <vt:lpstr>Palatino Linotype</vt:lpstr>
      <vt:lpstr>Wingdings</vt:lpstr>
      <vt:lpstr>Ejecutivo</vt:lpstr>
      <vt:lpstr>3r Trimestre de 2020 27ª Onada  </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GABINET CERES, S.L.</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14ª Onada – 2on Trimestre de 2017</dc:title>
  <dc:creator>GABINET CERES, S.L.</dc:creator>
  <cp:lastModifiedBy>Cambra Cambra</cp:lastModifiedBy>
  <cp:revision>3425</cp:revision>
  <cp:lastPrinted>2017-07-12T14:17:04Z</cp:lastPrinted>
  <dcterms:created xsi:type="dcterms:W3CDTF">2006-08-16T14:44:06Z</dcterms:created>
  <dcterms:modified xsi:type="dcterms:W3CDTF">2020-11-12T11:21:37Z</dcterms:modified>
</cp:coreProperties>
</file>