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</p:sldMasterIdLst>
  <p:notesMasterIdLst>
    <p:notesMasterId r:id="rId25"/>
  </p:notesMasterIdLst>
  <p:handoutMasterIdLst>
    <p:handoutMasterId r:id="rId26"/>
  </p:handoutMasterIdLst>
  <p:sldIdLst>
    <p:sldId id="261" r:id="rId2"/>
    <p:sldId id="870" r:id="rId3"/>
    <p:sldId id="845" r:id="rId4"/>
    <p:sldId id="1097" r:id="rId5"/>
    <p:sldId id="1098" r:id="rId6"/>
    <p:sldId id="1099" r:id="rId7"/>
    <p:sldId id="888" r:id="rId8"/>
    <p:sldId id="1074" r:id="rId9"/>
    <p:sldId id="1075" r:id="rId10"/>
    <p:sldId id="1076" r:id="rId11"/>
    <p:sldId id="889" r:id="rId12"/>
    <p:sldId id="1147" r:id="rId13"/>
    <p:sldId id="853" r:id="rId14"/>
    <p:sldId id="946" r:id="rId15"/>
    <p:sldId id="998" r:id="rId16"/>
    <p:sldId id="1142" r:id="rId17"/>
    <p:sldId id="1143" r:id="rId18"/>
    <p:sldId id="1148" r:id="rId19"/>
    <p:sldId id="1149" r:id="rId20"/>
    <p:sldId id="1150" r:id="rId21"/>
    <p:sldId id="1131" r:id="rId22"/>
    <p:sldId id="1151" r:id="rId23"/>
    <p:sldId id="1154" r:id="rId24"/>
  </p:sldIdLst>
  <p:sldSz cx="9906000" cy="6858000" type="A4"/>
  <p:notesSz cx="6799263" cy="9929813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6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íriam Veciana" initials="MV" lastIdx="1" clrIdx="0"/>
  <p:cmAuthor id="1" name="Miriam Veciana" initials="MV" lastIdx="1" clrIdx="1">
    <p:extLst>
      <p:ext uri="{19B8F6BF-5375-455C-9EA6-DF929625EA0E}">
        <p15:presenceInfo xmlns:p15="http://schemas.microsoft.com/office/powerpoint/2012/main" userId="Miriam Veciana" providerId="None"/>
      </p:ext>
    </p:extLst>
  </p:cmAuthor>
  <p:cmAuthor id="2" name="Miriam Veciana" initials="MV [2]" lastIdx="1" clrIdx="2">
    <p:extLst>
      <p:ext uri="{19B8F6BF-5375-455C-9EA6-DF929625EA0E}">
        <p15:presenceInfo xmlns:p15="http://schemas.microsoft.com/office/powerpoint/2012/main" userId="1285d006d86749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14F"/>
    <a:srgbClr val="FFC000"/>
    <a:srgbClr val="99CC00"/>
    <a:srgbClr val="BFBFBF"/>
    <a:srgbClr val="8A0000"/>
    <a:srgbClr val="F9D616"/>
    <a:srgbClr val="3A7728"/>
    <a:srgbClr val="FF3300"/>
    <a:srgbClr val="0070C0"/>
    <a:srgbClr val="F7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6101" autoAdjust="0"/>
  </p:normalViewPr>
  <p:slideViewPr>
    <p:cSldViewPr snapToGrid="0" showGuides="1">
      <p:cViewPr varScale="1">
        <p:scale>
          <a:sx n="110" d="100"/>
          <a:sy n="110" d="100"/>
        </p:scale>
        <p:origin x="1224" y="108"/>
      </p:cViewPr>
      <p:guideLst>
        <p:guide orient="horz" pos="935"/>
        <p:guide pos="2304"/>
        <p:guide pos="6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>
        <p:guide orient="horz" pos="3128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87540391752427"/>
          <c:y val="5.0691244239631367E-2"/>
          <c:w val="0.64132277191491338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1-9943-4C9C-BE3D-43B3EE3A6743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Menys de 10 </c:v>
                </c:pt>
                <c:pt idx="1">
                  <c:v>De 10 a 19 </c:v>
                </c:pt>
                <c:pt idx="2">
                  <c:v>De 20 a 49 </c:v>
                </c:pt>
                <c:pt idx="3">
                  <c:v>De 50 a 249 </c:v>
                </c:pt>
                <c:pt idx="4">
                  <c:v>Més de 249 </c:v>
                </c:pt>
                <c:pt idx="5">
                  <c:v>Ns/Nc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0.53</c:v>
                </c:pt>
                <c:pt idx="1">
                  <c:v>0.12</c:v>
                </c:pt>
                <c:pt idx="2">
                  <c:v>0.12</c:v>
                </c:pt>
                <c:pt idx="3">
                  <c:v>9.4E-2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43-4C9C-BE3D-43B3EE3A67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8480400"/>
        <c:axId val="357383536"/>
      </c:barChart>
      <c:catAx>
        <c:axId val="35848040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7383536"/>
        <c:crosses val="autoZero"/>
        <c:auto val="1"/>
        <c:lblAlgn val="ctr"/>
        <c:lblOffset val="100"/>
        <c:tickMarkSkip val="1"/>
        <c:noMultiLvlLbl val="0"/>
      </c:catAx>
      <c:valAx>
        <c:axId val="35738353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58480400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14285714285701E-3"/>
          <c:y val="5.6000000000000001E-2"/>
          <c:w val="0.9803809294724477"/>
          <c:h val="0.69416867154007333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Molt pitjor (ara)</c:v>
                </c:pt>
              </c:strCache>
            </c:strRef>
          </c:tx>
          <c:spPr>
            <a:solidFill>
              <a:srgbClr val="FF00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C792-446A-9C05-8314EAD81C46}"/>
              </c:ext>
            </c:extLst>
          </c:dPt>
          <c:dPt>
            <c:idx val="4"/>
            <c:invertIfNegative val="0"/>
            <c:bubble3D val="0"/>
            <c:spPr>
              <a:noFill/>
              <a:ln w="10353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C792-446A-9C05-8314EAD81C46}"/>
              </c:ext>
            </c:extLst>
          </c:dPt>
          <c:dLbls>
            <c:numFmt formatCode="0%" sourceLinked="0"/>
            <c:spPr>
              <a:noFill/>
              <a:ln w="20706">
                <a:noFill/>
              </a:ln>
            </c:spPr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Sheet1!$B$2:$AE$2</c:f>
              <c:numCache>
                <c:formatCode>0%</c:formatCode>
                <c:ptCount val="30"/>
                <c:pt idx="0" formatCode="#,##0.0%">
                  <c:v>5.1999999999999998E-2</c:v>
                </c:pt>
                <c:pt idx="1">
                  <c:v>4.1095890410958909E-2</c:v>
                </c:pt>
                <c:pt idx="2">
                  <c:v>3.3000000000000002E-2</c:v>
                </c:pt>
                <c:pt idx="3">
                  <c:v>1.5873015873015001E-2</c:v>
                </c:pt>
                <c:pt idx="4" formatCode="General">
                  <c:v>1.5873015873015001E-2</c:v>
                </c:pt>
                <c:pt idx="9">
                  <c:v>1.7000000000000001E-2</c:v>
                </c:pt>
                <c:pt idx="10">
                  <c:v>3.4000000000000002E-2</c:v>
                </c:pt>
                <c:pt idx="17">
                  <c:v>2.1000000000000001E-2</c:v>
                </c:pt>
                <c:pt idx="19">
                  <c:v>1.9E-2</c:v>
                </c:pt>
                <c:pt idx="25">
                  <c:v>7.0999999999999994E-2</c:v>
                </c:pt>
                <c:pt idx="26">
                  <c:v>0.36956521739130438</c:v>
                </c:pt>
                <c:pt idx="27">
                  <c:v>0.41176470588235298</c:v>
                </c:pt>
                <c:pt idx="28">
                  <c:v>0.4375</c:v>
                </c:pt>
                <c:pt idx="29">
                  <c:v>0.11764705882352942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92-446A-9C05-8314EAD81C46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Pitjor</c:v>
                </c:pt>
              </c:strCache>
            </c:strRef>
          </c:tx>
          <c:spPr>
            <a:solidFill>
              <a:srgbClr val="FF66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noFill/>
              <a:ln w="10353">
                <a:solidFill>
                  <a:srgbClr val="FF66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792-446A-9C05-8314EAD81C46}"/>
              </c:ext>
            </c:extLst>
          </c:dPt>
          <c:dLbls>
            <c:numFmt formatCode="0%" sourceLinked="0"/>
            <c:spPr>
              <a:noFill/>
              <a:ln w="20706">
                <a:noFill/>
              </a:ln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Sheet1!$B$3:$AE$3</c:f>
              <c:numCache>
                <c:formatCode>0%</c:formatCode>
                <c:ptCount val="30"/>
                <c:pt idx="0" formatCode="#,##0.0%">
                  <c:v>0.31</c:v>
                </c:pt>
                <c:pt idx="1">
                  <c:v>0.16438356164383564</c:v>
                </c:pt>
                <c:pt idx="2">
                  <c:v>0.121</c:v>
                </c:pt>
                <c:pt idx="3">
                  <c:v>9.5238095238095233E-2</c:v>
                </c:pt>
                <c:pt idx="4">
                  <c:v>7.3119047619047611E-2</c:v>
                </c:pt>
                <c:pt idx="5">
                  <c:v>5.0999999999999997E-2</c:v>
                </c:pt>
                <c:pt idx="6">
                  <c:v>6.7000000000000004E-2</c:v>
                </c:pt>
                <c:pt idx="7">
                  <c:v>9.5000000000000001E-2</c:v>
                </c:pt>
                <c:pt idx="8">
                  <c:v>8.8999999999999996E-2</c:v>
                </c:pt>
                <c:pt idx="9">
                  <c:v>3.4000000000000002E-2</c:v>
                </c:pt>
                <c:pt idx="10">
                  <c:v>5.0999999999999997E-2</c:v>
                </c:pt>
                <c:pt idx="11">
                  <c:v>4.0999999999999995E-2</c:v>
                </c:pt>
                <c:pt idx="13">
                  <c:v>4.9000000000000002E-2</c:v>
                </c:pt>
                <c:pt idx="14">
                  <c:v>3.9E-2</c:v>
                </c:pt>
                <c:pt idx="15">
                  <c:v>0.05</c:v>
                </c:pt>
                <c:pt idx="16">
                  <c:v>0.23</c:v>
                </c:pt>
                <c:pt idx="17">
                  <c:v>6.3E-2</c:v>
                </c:pt>
                <c:pt idx="18">
                  <c:v>8.2000000000000003E-2</c:v>
                </c:pt>
                <c:pt idx="19">
                  <c:v>0.151</c:v>
                </c:pt>
                <c:pt idx="20">
                  <c:v>6.4000000000000001E-2</c:v>
                </c:pt>
                <c:pt idx="21">
                  <c:v>0.25600000000000001</c:v>
                </c:pt>
                <c:pt idx="22">
                  <c:v>0.11899999999999999</c:v>
                </c:pt>
                <c:pt idx="23">
                  <c:v>7.0999999999999994E-2</c:v>
                </c:pt>
                <c:pt idx="24">
                  <c:v>0.35899999999999999</c:v>
                </c:pt>
                <c:pt idx="25">
                  <c:v>0.31</c:v>
                </c:pt>
                <c:pt idx="26">
                  <c:v>0.58695652173913049</c:v>
                </c:pt>
                <c:pt idx="27">
                  <c:v>0.54901960784313719</c:v>
                </c:pt>
                <c:pt idx="28">
                  <c:v>0.5625</c:v>
                </c:pt>
                <c:pt idx="29">
                  <c:v>0.55882352941176472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92-446A-9C05-8314EAD81C46}"/>
            </c:ext>
          </c:extLst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Igual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FFC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C792-446A-9C05-8314EAD81C46}"/>
              </c:ext>
            </c:extLst>
          </c:dPt>
          <c:dLbls>
            <c:dLbl>
              <c:idx val="27"/>
              <c:layout>
                <c:manualLayout>
                  <c:x val="-9.4967350032773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454-43CA-A549-3C56434BD12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Sheet1!$B$4:$AE$4</c:f>
              <c:numCache>
                <c:formatCode>0%</c:formatCode>
                <c:ptCount val="30"/>
                <c:pt idx="0" formatCode="#,##0.0%">
                  <c:v>0.44800000000000001</c:v>
                </c:pt>
                <c:pt idx="1">
                  <c:v>0.60273972602739723</c:v>
                </c:pt>
                <c:pt idx="2">
                  <c:v>0.5</c:v>
                </c:pt>
                <c:pt idx="3">
                  <c:v>0.57142857142857151</c:v>
                </c:pt>
                <c:pt idx="4">
                  <c:v>0.50621428571428573</c:v>
                </c:pt>
                <c:pt idx="5">
                  <c:v>0.441</c:v>
                </c:pt>
                <c:pt idx="6">
                  <c:v>0.41699999999999998</c:v>
                </c:pt>
                <c:pt idx="7">
                  <c:v>0.46</c:v>
                </c:pt>
                <c:pt idx="8">
                  <c:v>0.33900000000000002</c:v>
                </c:pt>
                <c:pt idx="9">
                  <c:v>0.49199999999999999</c:v>
                </c:pt>
                <c:pt idx="10">
                  <c:v>0.50800000000000001</c:v>
                </c:pt>
                <c:pt idx="11">
                  <c:v>0.44900000000000001</c:v>
                </c:pt>
                <c:pt idx="12">
                  <c:v>0.42399999999999999</c:v>
                </c:pt>
                <c:pt idx="13">
                  <c:v>0.41499999999999998</c:v>
                </c:pt>
                <c:pt idx="14">
                  <c:v>0.39200000000000002</c:v>
                </c:pt>
                <c:pt idx="15">
                  <c:v>0.433</c:v>
                </c:pt>
                <c:pt idx="16">
                  <c:v>0.28000000000000003</c:v>
                </c:pt>
                <c:pt idx="17">
                  <c:v>0.45800000000000002</c:v>
                </c:pt>
                <c:pt idx="18">
                  <c:v>0.34699999999999998</c:v>
                </c:pt>
                <c:pt idx="19">
                  <c:v>0.50900000000000001</c:v>
                </c:pt>
                <c:pt idx="20">
                  <c:v>0.59599999999999997</c:v>
                </c:pt>
                <c:pt idx="21">
                  <c:v>0.442</c:v>
                </c:pt>
                <c:pt idx="22">
                  <c:v>0.59499999999999997</c:v>
                </c:pt>
                <c:pt idx="23">
                  <c:v>0.57099999999999995</c:v>
                </c:pt>
                <c:pt idx="24">
                  <c:v>0.41</c:v>
                </c:pt>
                <c:pt idx="25">
                  <c:v>0.52400000000000002</c:v>
                </c:pt>
                <c:pt idx="26">
                  <c:v>4.3478260869565216E-2</c:v>
                </c:pt>
                <c:pt idx="27">
                  <c:v>1.9607843137254902E-2</c:v>
                </c:pt>
                <c:pt idx="29">
                  <c:v>0.14705882352941177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92-446A-9C05-8314EAD81C46}"/>
            </c:ext>
          </c:extLst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Millor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99C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792-446A-9C05-8314EAD81C4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Sheet1!$B$5:$AE$5</c:f>
              <c:numCache>
                <c:formatCode>0%</c:formatCode>
                <c:ptCount val="30"/>
                <c:pt idx="0" formatCode="#,##0.0%">
                  <c:v>0.19</c:v>
                </c:pt>
                <c:pt idx="1">
                  <c:v>0.15068493150684931</c:v>
                </c:pt>
                <c:pt idx="2">
                  <c:v>0.318</c:v>
                </c:pt>
                <c:pt idx="3">
                  <c:v>0.30158730158730157</c:v>
                </c:pt>
                <c:pt idx="4">
                  <c:v>0.37979365079365079</c:v>
                </c:pt>
                <c:pt idx="5">
                  <c:v>0.45800000000000002</c:v>
                </c:pt>
                <c:pt idx="6">
                  <c:v>0.48299999999999998</c:v>
                </c:pt>
                <c:pt idx="7">
                  <c:v>0.44400000000000001</c:v>
                </c:pt>
                <c:pt idx="8">
                  <c:v>0.57099999999999995</c:v>
                </c:pt>
                <c:pt idx="9">
                  <c:v>0.441</c:v>
                </c:pt>
                <c:pt idx="10">
                  <c:v>0.39</c:v>
                </c:pt>
                <c:pt idx="11">
                  <c:v>0.49</c:v>
                </c:pt>
                <c:pt idx="12">
                  <c:v>0.64500000000000002</c:v>
                </c:pt>
                <c:pt idx="13">
                  <c:v>0.48799999999999999</c:v>
                </c:pt>
                <c:pt idx="14">
                  <c:v>0.54899999999999993</c:v>
                </c:pt>
                <c:pt idx="15">
                  <c:v>0.5</c:v>
                </c:pt>
                <c:pt idx="16">
                  <c:v>0.45</c:v>
                </c:pt>
                <c:pt idx="17">
                  <c:v>0.45800000000000002</c:v>
                </c:pt>
                <c:pt idx="18">
                  <c:v>0.57099999999999995</c:v>
                </c:pt>
                <c:pt idx="19">
                  <c:v>0.32100000000000001</c:v>
                </c:pt>
                <c:pt idx="20">
                  <c:v>0.31900000000000001</c:v>
                </c:pt>
                <c:pt idx="21">
                  <c:v>0.25600000000000001</c:v>
                </c:pt>
                <c:pt idx="22">
                  <c:v>0.23799999999999999</c:v>
                </c:pt>
                <c:pt idx="23">
                  <c:v>0.33300000000000002</c:v>
                </c:pt>
                <c:pt idx="24">
                  <c:v>0.20499999999999999</c:v>
                </c:pt>
                <c:pt idx="25">
                  <c:v>9.5000000000000001E-2</c:v>
                </c:pt>
                <c:pt idx="29">
                  <c:v>0.17647058823529413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92-446A-9C05-8314EAD81C46}"/>
            </c:ext>
          </c:extLst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Molt Millor (ara )</c:v>
                </c:pt>
              </c:strCache>
            </c:strRef>
          </c:tx>
          <c:spPr>
            <a:solidFill>
              <a:srgbClr val="8080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808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C792-446A-9C05-8314EAD81C46}"/>
              </c:ext>
            </c:extLst>
          </c:dPt>
          <c:dLbls>
            <c:dLbl>
              <c:idx val="0"/>
              <c:layout>
                <c:manualLayout>
                  <c:x val="6.8571246537523266E-3"/>
                  <c:y val="-2.1329733640915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92-446A-9C05-8314EAD81C46}"/>
                </c:ext>
              </c:extLst>
            </c:dLbl>
            <c:dLbl>
              <c:idx val="1"/>
              <c:layout>
                <c:manualLayout>
                  <c:x val="-1.2585196266507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792-446A-9C05-8314EAD81C46}"/>
                </c:ext>
              </c:extLst>
            </c:dLbl>
            <c:dLbl>
              <c:idx val="4"/>
              <c:layout>
                <c:manualLayout>
                  <c:x val="2.045094393307450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800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792-446A-9C05-8314EAD81C46}"/>
                </c:ext>
              </c:extLst>
            </c:dLbl>
            <c:dLbl>
              <c:idx val="5"/>
              <c:layout>
                <c:manualLayout>
                  <c:x val="2.3597242999701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792-446A-9C05-8314EAD81C46}"/>
                </c:ext>
              </c:extLst>
            </c:dLbl>
            <c:dLbl>
              <c:idx val="27"/>
              <c:layout>
                <c:manualLayout>
                  <c:x val="4.0700292871188809E-3"/>
                  <c:y val="-3.6508866911381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454-43CA-A549-3C56434BD1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Sheet1!$B$6:$AE$6</c:f>
              <c:numCache>
                <c:formatCode>0%</c:formatCode>
                <c:ptCount val="30"/>
                <c:pt idx="1">
                  <c:v>1.3698630136986301E-2</c:v>
                </c:pt>
                <c:pt idx="2">
                  <c:v>1.4999999999999999E-2</c:v>
                </c:pt>
                <c:pt idx="3">
                  <c:v>1.5873015873015872E-2</c:v>
                </c:pt>
                <c:pt idx="4">
                  <c:v>1.6436507936507937E-2</c:v>
                </c:pt>
                <c:pt idx="5">
                  <c:v>1.7000000000000001E-2</c:v>
                </c:pt>
                <c:pt idx="13">
                  <c:v>2.4E-2</c:v>
                </c:pt>
                <c:pt idx="21">
                  <c:v>2.3E-2</c:v>
                </c:pt>
                <c:pt idx="27">
                  <c:v>1.9607843137254902E-2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792-446A-9C05-8314EAD81C4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chemeClr val="bg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14-C792-446A-9C05-8314EAD81C46}"/>
              </c:ext>
            </c:extLst>
          </c:dPt>
          <c:dLbls>
            <c:dLbl>
              <c:idx val="1"/>
              <c:layout>
                <c:manualLayout>
                  <c:x val="2.3597242999701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792-446A-9C05-8314EAD81C46}"/>
                </c:ext>
              </c:extLst>
            </c:dLbl>
            <c:dLbl>
              <c:idx val="2"/>
              <c:layout>
                <c:manualLayout>
                  <c:x val="2.988984113295505E-2"/>
                  <c:y val="3.84064527679257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792-446A-9C05-8314EAD81C46}"/>
                </c:ext>
              </c:extLst>
            </c:dLbl>
            <c:dLbl>
              <c:idx val="13"/>
              <c:layout>
                <c:manualLayout>
                  <c:x val="1.5522222222222222E-2"/>
                  <c:y val="-1.1521935830377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792-446A-9C05-8314EAD81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Sheet1!$B$7:$AE$7</c:f>
              <c:numCache>
                <c:formatCode>0%</c:formatCode>
                <c:ptCount val="30"/>
                <c:pt idx="1">
                  <c:v>2.7397260273972601E-2</c:v>
                </c:pt>
                <c:pt idx="2">
                  <c:v>1.47E-2</c:v>
                </c:pt>
                <c:pt idx="4">
                  <c:v>3.4000000000000002E-2</c:v>
                </c:pt>
                <c:pt idx="5">
                  <c:v>3.4000000000000002E-2</c:v>
                </c:pt>
                <c:pt idx="6">
                  <c:v>3.3000000000000002E-2</c:v>
                </c:pt>
                <c:pt idx="9">
                  <c:v>1.7000000000000001E-2</c:v>
                </c:pt>
                <c:pt idx="10">
                  <c:v>1.7000000000000001E-2</c:v>
                </c:pt>
                <c:pt idx="11">
                  <c:v>0.02</c:v>
                </c:pt>
                <c:pt idx="12">
                  <c:v>0.03</c:v>
                </c:pt>
                <c:pt idx="13">
                  <c:v>2.4E-2</c:v>
                </c:pt>
                <c:pt idx="14">
                  <c:v>0.02</c:v>
                </c:pt>
                <c:pt idx="15">
                  <c:v>1.7000000000000001E-2</c:v>
                </c:pt>
                <c:pt idx="16">
                  <c:v>0.02</c:v>
                </c:pt>
                <c:pt idx="20">
                  <c:v>2.1000000000000001E-2</c:v>
                </c:pt>
                <c:pt idx="21">
                  <c:v>2.3E-2</c:v>
                </c:pt>
                <c:pt idx="22">
                  <c:v>4.8000000000000001E-2</c:v>
                </c:pt>
                <c:pt idx="23">
                  <c:v>2.4E-2</c:v>
                </c:pt>
                <c:pt idx="24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792-446A-9C05-8314EAD81C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62629456"/>
        <c:axId val="362631416"/>
      </c:barChart>
      <c:catAx>
        <c:axId val="362629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>
                <a:solidFill>
                  <a:schemeClr val="bg1">
                    <a:lumMod val="50000"/>
                  </a:schemeClr>
                </a:solidFill>
              </a:defRPr>
            </a:pPr>
            <a:endParaRPr lang="es-ES"/>
          </a:p>
        </c:txPr>
        <c:crossAx val="362631416"/>
        <c:crosses val="autoZero"/>
        <c:auto val="1"/>
        <c:lblAlgn val="ctr"/>
        <c:lblOffset val="100"/>
        <c:noMultiLvlLbl val="0"/>
      </c:catAx>
      <c:valAx>
        <c:axId val="3626314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62629456"/>
        <c:crosses val="autoZero"/>
        <c:crossBetween val="between"/>
      </c:valAx>
      <c:spPr>
        <a:noFill/>
        <a:ln w="20706">
          <a:noFill/>
        </a:ln>
      </c:spPr>
    </c:plotArea>
    <c:legend>
      <c:legendPos val="b"/>
      <c:layout>
        <c:manualLayout>
          <c:xMode val="edge"/>
          <c:yMode val="edge"/>
          <c:x val="0.25971577777777777"/>
          <c:y val="0.89710578649157358"/>
          <c:w val="0.58925358796296234"/>
          <c:h val="7.0609507381296843E-2"/>
        </c:manualLayout>
      </c:layout>
      <c:overlay val="0"/>
      <c:spPr>
        <a:noFill/>
      </c:spPr>
      <c:txPr>
        <a:bodyPr/>
        <a:lstStyle/>
        <a:p>
          <a:pPr>
            <a:defRPr sz="1050" b="0"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Century Gothic" panose="020B0502020202020204" pitchFamily="34" charset="0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14285714285701E-3"/>
          <c:y val="7.7514516572581169E-2"/>
          <c:w val="0.9803809294724477"/>
          <c:h val="0.66383186694727614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Molt pitjor (en el futur)</c:v>
                </c:pt>
              </c:strCache>
            </c:strRef>
          </c:tx>
          <c:spPr>
            <a:solidFill>
              <a:srgbClr val="FF00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782E-42B0-9117-7CA7EE83070F}"/>
              </c:ext>
            </c:extLst>
          </c:dPt>
          <c:dLbls>
            <c:dLbl>
              <c:idx val="0"/>
              <c:layout>
                <c:manualLayout>
                  <c:x val="2.5170392533014788E-2"/>
                  <c:y val="-1.15219358303777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2E-42B0-9117-7CA7EE83070F}"/>
                </c:ext>
              </c:extLst>
            </c:dLbl>
            <c:dLbl>
              <c:idx val="1"/>
              <c:layout>
                <c:manualLayout>
                  <c:x val="2.5170392533014788E-2"/>
                  <c:y val="-7.681290553585171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2E-42B0-9117-7CA7EE830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Sheet1!$B$2:$AE$2</c:f>
              <c:numCache>
                <c:formatCode>0%</c:formatCode>
                <c:ptCount val="30"/>
                <c:pt idx="0" formatCode="#,##0%">
                  <c:v>1.7000000000000001E-2</c:v>
                </c:pt>
                <c:pt idx="1">
                  <c:v>2.7397260273972601E-2</c:v>
                </c:pt>
                <c:pt idx="15">
                  <c:v>3.3000000000000002E-2</c:v>
                </c:pt>
                <c:pt idx="19">
                  <c:v>3.7999999999999999E-2</c:v>
                </c:pt>
                <c:pt idx="24">
                  <c:v>2.5999999999999999E-2</c:v>
                </c:pt>
                <c:pt idx="25">
                  <c:v>4.8000000000000001E-2</c:v>
                </c:pt>
                <c:pt idx="26">
                  <c:v>2.1739130434782608E-2</c:v>
                </c:pt>
                <c:pt idx="27">
                  <c:v>7.8431372549019607E-2</c:v>
                </c:pt>
                <c:pt idx="28">
                  <c:v>9.375E-2</c:v>
                </c:pt>
                <c:pt idx="29">
                  <c:v>2.9411764705882356E-2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2E-42B0-9117-7CA7EE83070F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Pitjor</c:v>
                </c:pt>
              </c:strCache>
            </c:strRef>
          </c:tx>
          <c:spPr>
            <a:solidFill>
              <a:srgbClr val="FF66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noFill/>
              <a:ln w="10353">
                <a:solidFill>
                  <a:srgbClr val="FF66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782E-42B0-9117-7CA7EE8307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Sheet1!$B$3:$AE$3</c:f>
              <c:numCache>
                <c:formatCode>0%</c:formatCode>
                <c:ptCount val="30"/>
                <c:pt idx="0" formatCode="#,##0%">
                  <c:v>8.5000000000000006E-2</c:v>
                </c:pt>
                <c:pt idx="1">
                  <c:v>6.8493150684931503E-2</c:v>
                </c:pt>
                <c:pt idx="2">
                  <c:v>3.3000000000000002E-2</c:v>
                </c:pt>
                <c:pt idx="3">
                  <c:v>1.5873015873015872E-2</c:v>
                </c:pt>
                <c:pt idx="4">
                  <c:v>2.4936507936507937E-2</c:v>
                </c:pt>
                <c:pt idx="5">
                  <c:v>3.4000000000000002E-2</c:v>
                </c:pt>
                <c:pt idx="6">
                  <c:v>1.7000000000000001E-2</c:v>
                </c:pt>
                <c:pt idx="7">
                  <c:v>6.3E-2</c:v>
                </c:pt>
                <c:pt idx="8">
                  <c:v>1.7999999999999999E-2</c:v>
                </c:pt>
                <c:pt idx="9">
                  <c:v>3.4000000000000002E-2</c:v>
                </c:pt>
                <c:pt idx="10">
                  <c:v>5.0999999999999997E-2</c:v>
                </c:pt>
                <c:pt idx="11">
                  <c:v>0.02</c:v>
                </c:pt>
                <c:pt idx="12">
                  <c:v>0.03</c:v>
                </c:pt>
                <c:pt idx="13">
                  <c:v>4.9000000000000002E-2</c:v>
                </c:pt>
                <c:pt idx="15">
                  <c:v>6.7000000000000004E-2</c:v>
                </c:pt>
                <c:pt idx="16">
                  <c:v>7.0000000000000007E-2</c:v>
                </c:pt>
                <c:pt idx="17">
                  <c:v>2.1000000000000001E-2</c:v>
                </c:pt>
                <c:pt idx="19">
                  <c:v>5.7000000000000002E-2</c:v>
                </c:pt>
                <c:pt idx="20">
                  <c:v>0.106</c:v>
                </c:pt>
                <c:pt idx="21">
                  <c:v>0.16300000000000001</c:v>
                </c:pt>
                <c:pt idx="22">
                  <c:v>0.14299999999999999</c:v>
                </c:pt>
                <c:pt idx="23">
                  <c:v>0.16700000000000001</c:v>
                </c:pt>
                <c:pt idx="24">
                  <c:v>7.6999999999999999E-2</c:v>
                </c:pt>
                <c:pt idx="25">
                  <c:v>0.40500000000000003</c:v>
                </c:pt>
                <c:pt idx="26">
                  <c:v>0.28260869565217389</c:v>
                </c:pt>
                <c:pt idx="27">
                  <c:v>0.17647058823529413</c:v>
                </c:pt>
                <c:pt idx="28">
                  <c:v>9.375E-2</c:v>
                </c:pt>
                <c:pt idx="29">
                  <c:v>2.9411764705882356E-2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2E-42B0-9117-7CA7EE83070F}"/>
            </c:ext>
          </c:extLst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Igual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FFC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782E-42B0-9117-7CA7EE8307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Sheet1!$B$4:$AE$4</c:f>
              <c:numCache>
                <c:formatCode>0%</c:formatCode>
                <c:ptCount val="30"/>
                <c:pt idx="0" formatCode="#,##0%">
                  <c:v>0.30499999999999999</c:v>
                </c:pt>
                <c:pt idx="1">
                  <c:v>0.38356164383561642</c:v>
                </c:pt>
                <c:pt idx="2">
                  <c:v>0.24199999999999999</c:v>
                </c:pt>
                <c:pt idx="3">
                  <c:v>0.46031746031746029</c:v>
                </c:pt>
                <c:pt idx="4">
                  <c:v>0.37415873015873014</c:v>
                </c:pt>
                <c:pt idx="5">
                  <c:v>0.28799999999999998</c:v>
                </c:pt>
                <c:pt idx="6">
                  <c:v>0.36699999999999999</c:v>
                </c:pt>
                <c:pt idx="7">
                  <c:v>0.34899999999999998</c:v>
                </c:pt>
                <c:pt idx="8">
                  <c:v>0.375</c:v>
                </c:pt>
                <c:pt idx="9">
                  <c:v>0.42399999999999999</c:v>
                </c:pt>
                <c:pt idx="10">
                  <c:v>0.441</c:v>
                </c:pt>
                <c:pt idx="11">
                  <c:v>0.44900000000000001</c:v>
                </c:pt>
                <c:pt idx="12">
                  <c:v>0.27300000000000002</c:v>
                </c:pt>
                <c:pt idx="13">
                  <c:v>0.36599999999999999</c:v>
                </c:pt>
                <c:pt idx="14">
                  <c:v>0.39200000000000002</c:v>
                </c:pt>
                <c:pt idx="15">
                  <c:v>0.41700000000000004</c:v>
                </c:pt>
                <c:pt idx="16">
                  <c:v>0.33</c:v>
                </c:pt>
                <c:pt idx="17">
                  <c:v>0.375</c:v>
                </c:pt>
                <c:pt idx="18">
                  <c:v>0.40799999999999997</c:v>
                </c:pt>
                <c:pt idx="19">
                  <c:v>0.504</c:v>
                </c:pt>
                <c:pt idx="20">
                  <c:v>0.57399999999999995</c:v>
                </c:pt>
                <c:pt idx="21">
                  <c:v>0.46500000000000002</c:v>
                </c:pt>
                <c:pt idx="22">
                  <c:v>0.42899999999999999</c:v>
                </c:pt>
                <c:pt idx="23">
                  <c:v>0.5</c:v>
                </c:pt>
                <c:pt idx="24">
                  <c:v>0.66700000000000004</c:v>
                </c:pt>
                <c:pt idx="25">
                  <c:v>0.31</c:v>
                </c:pt>
                <c:pt idx="26">
                  <c:v>0.15217391304347827</c:v>
                </c:pt>
                <c:pt idx="27">
                  <c:v>0.33333333333333337</c:v>
                </c:pt>
                <c:pt idx="28">
                  <c:v>0.25</c:v>
                </c:pt>
                <c:pt idx="29">
                  <c:v>0.11764705882352942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2E-42B0-9117-7CA7EE83070F}"/>
            </c:ext>
          </c:extLst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Millor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99C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782E-42B0-9117-7CA7EE8307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Sheet1!$B$5:$AE$5</c:f>
              <c:numCache>
                <c:formatCode>0%</c:formatCode>
                <c:ptCount val="30"/>
                <c:pt idx="0" formatCode="#,##0%">
                  <c:v>0.57599999999999996</c:v>
                </c:pt>
                <c:pt idx="1">
                  <c:v>0.46575342465753422</c:v>
                </c:pt>
                <c:pt idx="2">
                  <c:v>0.71199999999999997</c:v>
                </c:pt>
                <c:pt idx="3">
                  <c:v>0.49206349206349209</c:v>
                </c:pt>
                <c:pt idx="4">
                  <c:v>0.55103174603174598</c:v>
                </c:pt>
                <c:pt idx="5">
                  <c:v>0.61</c:v>
                </c:pt>
                <c:pt idx="6">
                  <c:v>0.56699999999999995</c:v>
                </c:pt>
                <c:pt idx="7">
                  <c:v>0.58699999999999997</c:v>
                </c:pt>
                <c:pt idx="8">
                  <c:v>0.58899999999999997</c:v>
                </c:pt>
                <c:pt idx="9">
                  <c:v>0.50800000000000001</c:v>
                </c:pt>
                <c:pt idx="10">
                  <c:v>0.45800000000000002</c:v>
                </c:pt>
                <c:pt idx="11">
                  <c:v>0.49</c:v>
                </c:pt>
                <c:pt idx="12">
                  <c:v>0.60599999999999998</c:v>
                </c:pt>
                <c:pt idx="13">
                  <c:v>0.56100000000000005</c:v>
                </c:pt>
                <c:pt idx="14">
                  <c:v>0.58799999999999997</c:v>
                </c:pt>
                <c:pt idx="15">
                  <c:v>0.41700000000000004</c:v>
                </c:pt>
                <c:pt idx="16">
                  <c:v>0.52</c:v>
                </c:pt>
                <c:pt idx="17">
                  <c:v>0.54200000000000004</c:v>
                </c:pt>
                <c:pt idx="18">
                  <c:v>0.53100000000000003</c:v>
                </c:pt>
                <c:pt idx="19">
                  <c:v>0.22600000000000001</c:v>
                </c:pt>
                <c:pt idx="20">
                  <c:v>0.255</c:v>
                </c:pt>
                <c:pt idx="21">
                  <c:v>0.27900000000000003</c:v>
                </c:pt>
                <c:pt idx="22">
                  <c:v>0.31</c:v>
                </c:pt>
                <c:pt idx="23">
                  <c:v>0.28599999999999998</c:v>
                </c:pt>
                <c:pt idx="24">
                  <c:v>0.17899999999999999</c:v>
                </c:pt>
                <c:pt idx="25">
                  <c:v>0.19</c:v>
                </c:pt>
                <c:pt idx="26">
                  <c:v>0.47826086956521741</c:v>
                </c:pt>
                <c:pt idx="27">
                  <c:v>0.37254901960784315</c:v>
                </c:pt>
                <c:pt idx="28">
                  <c:v>0.46875</c:v>
                </c:pt>
                <c:pt idx="29">
                  <c:v>0.64705882352941169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82E-42B0-9117-7CA7EE83070F}"/>
            </c:ext>
          </c:extLst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Molt millor (en el futur)</c:v>
                </c:pt>
              </c:strCache>
            </c:strRef>
          </c:tx>
          <c:spPr>
            <a:solidFill>
              <a:srgbClr val="8080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808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782E-42B0-9117-7CA7EE83070F}"/>
              </c:ext>
            </c:extLst>
          </c:dPt>
          <c:dLbls>
            <c:dLbl>
              <c:idx val="0"/>
              <c:layout>
                <c:manualLayout>
                  <c:x val="0"/>
                  <c:y val="1.5362581107170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2E-42B0-9117-7CA7EE83070F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800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82E-42B0-9117-7CA7EE830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Sheet1!$B$6:$AE$6</c:f>
              <c:numCache>
                <c:formatCode>0%</c:formatCode>
                <c:ptCount val="30"/>
                <c:pt idx="0" formatCode="#,##0%">
                  <c:v>1.7000000000000001E-2</c:v>
                </c:pt>
                <c:pt idx="1">
                  <c:v>2.7397260273972601E-2</c:v>
                </c:pt>
                <c:pt idx="2">
                  <c:v>1.4999999999999999E-2</c:v>
                </c:pt>
                <c:pt idx="3">
                  <c:v>3.1746031746031744E-2</c:v>
                </c:pt>
                <c:pt idx="4">
                  <c:v>4.1373015873015867E-2</c:v>
                </c:pt>
                <c:pt idx="5">
                  <c:v>5.0999999999999997E-2</c:v>
                </c:pt>
                <c:pt idx="15">
                  <c:v>1.7000000000000001E-2</c:v>
                </c:pt>
                <c:pt idx="26">
                  <c:v>2.1739130434782608E-2</c:v>
                </c:pt>
                <c:pt idx="28">
                  <c:v>6.25E-2</c:v>
                </c:pt>
                <c:pt idx="29">
                  <c:v>0.17647058823529413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82E-42B0-9117-7CA7EE83070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Sheet1!$B$7:$AE$7</c:f>
              <c:numCache>
                <c:formatCode>0%</c:formatCode>
                <c:ptCount val="30"/>
                <c:pt idx="1">
                  <c:v>2.7397260273972601E-2</c:v>
                </c:pt>
                <c:pt idx="4">
                  <c:v>1.7000000000000001E-2</c:v>
                </c:pt>
                <c:pt idx="5">
                  <c:v>1.7000000000000001E-2</c:v>
                </c:pt>
                <c:pt idx="6">
                  <c:v>5.2999999999999999E-2</c:v>
                </c:pt>
                <c:pt idx="8">
                  <c:v>1.7999999999999999E-2</c:v>
                </c:pt>
                <c:pt idx="9">
                  <c:v>3.4000000000000002E-2</c:v>
                </c:pt>
                <c:pt idx="10">
                  <c:v>5.0999999999999997E-2</c:v>
                </c:pt>
                <c:pt idx="11">
                  <c:v>4.0999999999999995E-2</c:v>
                </c:pt>
                <c:pt idx="12">
                  <c:v>9.0999999999999998E-2</c:v>
                </c:pt>
                <c:pt idx="13">
                  <c:v>2.4E-2</c:v>
                </c:pt>
                <c:pt idx="14">
                  <c:v>0.02</c:v>
                </c:pt>
                <c:pt idx="15">
                  <c:v>0.05</c:v>
                </c:pt>
                <c:pt idx="16">
                  <c:v>7.0000000000000007E-2</c:v>
                </c:pt>
                <c:pt idx="17">
                  <c:v>6.3E-2</c:v>
                </c:pt>
                <c:pt idx="18">
                  <c:v>6.0999999999999999E-2</c:v>
                </c:pt>
                <c:pt idx="19">
                  <c:v>7.4999999999999997E-2</c:v>
                </c:pt>
                <c:pt idx="20">
                  <c:v>6.4000000000000001E-2</c:v>
                </c:pt>
                <c:pt idx="21">
                  <c:v>9.2999999999999999E-2</c:v>
                </c:pt>
                <c:pt idx="22">
                  <c:v>0.11899999999999999</c:v>
                </c:pt>
                <c:pt idx="23">
                  <c:v>4.8000000000000001E-2</c:v>
                </c:pt>
                <c:pt idx="24">
                  <c:v>5.0999999999999997E-2</c:v>
                </c:pt>
                <c:pt idx="25">
                  <c:v>4.8000000000000001E-2</c:v>
                </c:pt>
                <c:pt idx="26">
                  <c:v>4.3478260869565216E-2</c:v>
                </c:pt>
                <c:pt idx="27">
                  <c:v>3.9215686274509803E-2</c:v>
                </c:pt>
                <c:pt idx="28">
                  <c:v>3.125E-2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F8F-4A2A-968F-CA7A17ABC9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63658448"/>
        <c:axId val="363658840"/>
      </c:barChart>
      <c:catAx>
        <c:axId val="363658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rgbClr val="7F7F7F"/>
                </a:solidFill>
              </a:defRPr>
            </a:pPr>
            <a:endParaRPr lang="es-ES"/>
          </a:p>
        </c:txPr>
        <c:crossAx val="363658840"/>
        <c:crosses val="autoZero"/>
        <c:auto val="1"/>
        <c:lblAlgn val="ctr"/>
        <c:lblOffset val="100"/>
        <c:noMultiLvlLbl val="0"/>
      </c:catAx>
      <c:valAx>
        <c:axId val="3636588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63658448"/>
        <c:crosses val="autoZero"/>
        <c:crossBetween val="between"/>
      </c:valAx>
      <c:spPr>
        <a:noFill/>
        <a:ln w="20706">
          <a:noFill/>
        </a:ln>
      </c:spPr>
    </c:plotArea>
    <c:legend>
      <c:legendPos val="b"/>
      <c:layout>
        <c:manualLayout>
          <c:xMode val="edge"/>
          <c:yMode val="edge"/>
          <c:x val="0.21048888888888886"/>
          <c:y val="0.88942449593798856"/>
          <c:w val="0.64768644269767373"/>
          <c:h val="6.5922998779721353E-2"/>
        </c:manualLayout>
      </c:layout>
      <c:overlay val="0"/>
      <c:spPr>
        <a:noFill/>
      </c:spPr>
      <c:txPr>
        <a:bodyPr/>
        <a:lstStyle/>
        <a:p>
          <a:pPr>
            <a:defRPr sz="1050" b="0"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ca-ES" sz="900" b="1" i="0" u="none" strike="noStrike" baseline="0" noProof="0">
          <a:solidFill>
            <a:schemeClr val="tx1"/>
          </a:solidFill>
          <a:latin typeface="Century Gothic" panose="020B0502020202020204" pitchFamily="34" charset="0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00141325873938E-2"/>
          <c:y val="9.1340200753484202E-2"/>
          <c:w val="0.9128255557724646"/>
          <c:h val="0.62906974128233961"/>
        </c:manualLayout>
      </c:layout>
      <c:lineChart>
        <c:grouping val="standard"/>
        <c:varyColors val="0"/>
        <c:ser>
          <c:idx val="1"/>
          <c:order val="0"/>
          <c:tx>
            <c:strRef>
              <c:f>Hoja1!$B$1</c:f>
              <c:strCache>
                <c:ptCount val="1"/>
                <c:pt idx="0">
                  <c:v>Situació 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circle"/>
            <c:size val="6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8B-446D-A261-A107C31CBA71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99-4BAF-A392-D087014F2D6D}"/>
                </c:ext>
              </c:extLst>
            </c:dLbl>
            <c:dLbl>
              <c:idx val="6"/>
              <c:layout>
                <c:manualLayout>
                  <c:x val="-2.4009361586794158E-2"/>
                  <c:y val="-3.3769112246710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8B-446D-A261-A107C31CBA71}"/>
                </c:ext>
              </c:extLst>
            </c:dLbl>
            <c:dLbl>
              <c:idx val="1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99-4BAF-A392-D087014F2D6D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3E-4E22-94F3-9372E34E0CD8}"/>
                </c:ext>
              </c:extLst>
            </c:dLbl>
            <c:dLbl>
              <c:idx val="1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6F-44E4-AD05-50D369214E1C}"/>
                </c:ext>
              </c:extLst>
            </c:dLbl>
            <c:dLbl>
              <c:idx val="19"/>
              <c:layout>
                <c:manualLayout>
                  <c:x val="-6.5932777024859546E-3"/>
                  <c:y val="-2.5896876516465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46-4C8C-8EB1-D1C90A2C7704}"/>
                </c:ext>
              </c:extLst>
            </c:dLbl>
            <c:dLbl>
              <c:idx val="20"/>
              <c:layout>
                <c:manualLayout>
                  <c:x val="-2.5586258738453726E-2"/>
                  <c:y val="2.5370814342545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18-4CB1-B3C2-3AEAAD757D3E}"/>
                </c:ext>
              </c:extLst>
            </c:dLbl>
            <c:dLbl>
              <c:idx val="2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2F-4950-89EE-2AC382020CB0}"/>
                </c:ext>
              </c:extLst>
            </c:dLbl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69-47F3-88BD-2703AA55F647}"/>
                </c:ext>
              </c:extLst>
            </c:dLbl>
            <c:dLbl>
              <c:idx val="26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72-4536-BC15-6C621545AE4E}"/>
                </c:ext>
              </c:extLst>
            </c:dLbl>
            <c:dLbl>
              <c:idx val="2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3B-4DF0-809D-558A8F192798}"/>
                </c:ext>
              </c:extLst>
            </c:dLbl>
            <c:dLbl>
              <c:idx val="28"/>
              <c:layout>
                <c:manualLayout>
                  <c:x val="-2.2794803376080364E-2"/>
                  <c:y val="-2.6982995188953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BD-405F-9512-6617111159B1}"/>
                </c:ext>
              </c:extLst>
            </c:dLbl>
            <c:dLbl>
              <c:idx val="29"/>
              <c:layout>
                <c:manualLayout>
                  <c:x val="-3.4360077863418333E-3"/>
                  <c:y val="2.1384554848567043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1">
                      <a:solidFill>
                        <a:srgbClr val="002060"/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C3-41FF-90D2-83FC5BE447D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rgbClr val="002060"/>
                    </a:solidFill>
                  </a:defRPr>
                </a:pPr>
                <a:endParaRPr lang="es-E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Hoja1!$A$2:$A$31</c:f>
              <c:strCache>
                <c:ptCount val="30"/>
                <c:pt idx="0">
                  <c:v>4T 
2013</c:v>
                </c:pt>
                <c:pt idx="1">
                  <c:v>1T 
2014</c:v>
                </c:pt>
                <c:pt idx="2">
                  <c:v>2T 
2014</c:v>
                </c:pt>
                <c:pt idx="3">
                  <c:v>3T 
2014</c:v>
                </c:pt>
                <c:pt idx="4">
                  <c:v>4T 
2014</c:v>
                </c:pt>
                <c:pt idx="5">
                  <c:v>1T 
2015</c:v>
                </c:pt>
                <c:pt idx="6">
                  <c:v>2T 
2015</c:v>
                </c:pt>
                <c:pt idx="7">
                  <c:v>3T 
2015</c:v>
                </c:pt>
                <c:pt idx="8">
                  <c:v>4T 
2015</c:v>
                </c:pt>
                <c:pt idx="9">
                  <c:v>1T 
2016</c:v>
                </c:pt>
                <c:pt idx="10">
                  <c:v>2T 
2016</c:v>
                </c:pt>
                <c:pt idx="11">
                  <c:v>3T 
2016</c:v>
                </c:pt>
                <c:pt idx="12">
                  <c:v>4T 
2016</c:v>
                </c:pt>
                <c:pt idx="13">
                  <c:v>1T 
2017</c:v>
                </c:pt>
                <c:pt idx="14">
                  <c:v>2T 
2017</c:v>
                </c:pt>
                <c:pt idx="15">
                  <c:v>3T 
2017</c:v>
                </c:pt>
                <c:pt idx="16">
                  <c:v>4T 
2017</c:v>
                </c:pt>
                <c:pt idx="17">
                  <c:v>1T 
2018</c:v>
                </c:pt>
                <c:pt idx="18">
                  <c:v>2T 
2018</c:v>
                </c:pt>
                <c:pt idx="19">
                  <c:v>3T 
2018</c:v>
                </c:pt>
                <c:pt idx="20">
                  <c:v>4T 
2018</c:v>
                </c:pt>
                <c:pt idx="21">
                  <c:v>1T 
2019</c:v>
                </c:pt>
                <c:pt idx="22">
                  <c:v>2T 
2019</c:v>
                </c:pt>
                <c:pt idx="23">
                  <c:v>3T 
2019</c:v>
                </c:pt>
                <c:pt idx="24">
                  <c:v>4T 
2019</c:v>
                </c:pt>
                <c:pt idx="25">
                  <c:v>1T 
2020</c:v>
                </c:pt>
                <c:pt idx="26">
                  <c:v>2T 
2020</c:v>
                </c:pt>
                <c:pt idx="27">
                  <c:v>3T 
2020</c:v>
                </c:pt>
                <c:pt idx="28">
                  <c:v>4T 
2020</c:v>
                </c:pt>
                <c:pt idx="29">
                  <c:v>1T 2021</c:v>
                </c:pt>
              </c:strCache>
            </c:strRef>
          </c:cat>
          <c:val>
            <c:numRef>
              <c:f>Hoja1!$B$2:$B$31</c:f>
              <c:numCache>
                <c:formatCode>0.00%</c:formatCode>
                <c:ptCount val="30"/>
                <c:pt idx="0" formatCode="General">
                  <c:v>2.1999999999999999E-2</c:v>
                </c:pt>
                <c:pt idx="1">
                  <c:v>3.6529680365296795E-2</c:v>
                </c:pt>
                <c:pt idx="2" formatCode="0%">
                  <c:v>0.106</c:v>
                </c:pt>
                <c:pt idx="3" formatCode="General">
                  <c:v>0.14810000000000004</c:v>
                </c:pt>
                <c:pt idx="5" formatCode="0%">
                  <c:v>0.124</c:v>
                </c:pt>
                <c:pt idx="6" formatCode="0%">
                  <c:v>0.1555</c:v>
                </c:pt>
                <c:pt idx="7" formatCode="0%">
                  <c:v>8.4599999999999995E-2</c:v>
                </c:pt>
                <c:pt idx="8" formatCode="0%">
                  <c:v>7.0999999999999994E-2</c:v>
                </c:pt>
                <c:pt idx="9" formatCode="0%">
                  <c:v>7.9000000000000001E-2</c:v>
                </c:pt>
                <c:pt idx="10">
                  <c:v>9.6000000000000002E-2</c:v>
                </c:pt>
                <c:pt idx="11">
                  <c:v>0.112</c:v>
                </c:pt>
                <c:pt idx="12">
                  <c:v>0.121</c:v>
                </c:pt>
                <c:pt idx="13">
                  <c:v>0.20300000000000001</c:v>
                </c:pt>
                <c:pt idx="14">
                  <c:v>0.183</c:v>
                </c:pt>
                <c:pt idx="15">
                  <c:v>0.23899999999999999</c:v>
                </c:pt>
                <c:pt idx="16">
                  <c:v>0.31730000000000003</c:v>
                </c:pt>
                <c:pt idx="17">
                  <c:v>0.18770000000000001</c:v>
                </c:pt>
                <c:pt idx="18">
                  <c:v>0.21099999999999999</c:v>
                </c:pt>
                <c:pt idx="19">
                  <c:v>0.22</c:v>
                </c:pt>
                <c:pt idx="20">
                  <c:v>0.14199999999999999</c:v>
                </c:pt>
                <c:pt idx="21">
                  <c:v>0.14699999999999999</c:v>
                </c:pt>
                <c:pt idx="22">
                  <c:v>0.17499999999999999</c:v>
                </c:pt>
                <c:pt idx="23">
                  <c:v>0.246</c:v>
                </c:pt>
                <c:pt idx="24">
                  <c:v>1.7000000000000001E-2</c:v>
                </c:pt>
                <c:pt idx="25">
                  <c:v>6.3E-2</c:v>
                </c:pt>
                <c:pt idx="26">
                  <c:v>-0.17</c:v>
                </c:pt>
                <c:pt idx="27">
                  <c:v>7.8E-2</c:v>
                </c:pt>
                <c:pt idx="28">
                  <c:v>2.1000000000000001E-2</c:v>
                </c:pt>
                <c:pt idx="29">
                  <c:v>3.9199999999999999E-2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98B-446D-A261-A107C31CBA71}"/>
            </c:ext>
          </c:extLst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Expectatives</c:v>
                </c:pt>
              </c:strCache>
            </c:strRef>
          </c:tx>
          <c:spPr>
            <a:ln w="31750">
              <a:solidFill>
                <a:srgbClr val="6B5C4F"/>
              </a:solidFill>
            </a:ln>
          </c:spPr>
          <c:marker>
            <c:symbol val="circle"/>
            <c:size val="6"/>
            <c:spPr>
              <a:solidFill>
                <a:srgbClr val="6B5C4F"/>
              </a:solidFill>
              <a:ln>
                <a:solidFill>
                  <a:srgbClr val="6B5C4F"/>
                </a:solidFill>
              </a:ln>
            </c:spPr>
          </c:marker>
          <c:dLbls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99-4BAF-A392-D087014F2D6D}"/>
                </c:ext>
              </c:extLst>
            </c:dLbl>
            <c:dLbl>
              <c:idx val="3"/>
              <c:layout>
                <c:manualLayout>
                  <c:x val="-2.015969272817722E-2"/>
                  <c:y val="1.9974215304754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99-4BAF-A392-D087014F2D6D}"/>
                </c:ext>
              </c:extLst>
            </c:dLbl>
            <c:dLbl>
              <c:idx val="6"/>
              <c:layout>
                <c:manualLayout>
                  <c:x val="-3.2166067972981452E-2"/>
                  <c:y val="2.559347716898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8B-446D-A261-A107C31CBA71}"/>
                </c:ext>
              </c:extLst>
            </c:dLbl>
            <c:dLbl>
              <c:idx val="1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99-4BAF-A392-D087014F2D6D}"/>
                </c:ext>
              </c:extLst>
            </c:dLbl>
            <c:dLbl>
              <c:idx val="1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3E-4E22-94F3-9372E34E0CD8}"/>
                </c:ext>
              </c:extLst>
            </c:dLbl>
            <c:dLbl>
              <c:idx val="1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6F-44E4-AD05-50D369214E1C}"/>
                </c:ext>
              </c:extLst>
            </c:dLbl>
            <c:dLbl>
              <c:idx val="19"/>
              <c:layout>
                <c:manualLayout>
                  <c:x val="-2.1516334230746347E-2"/>
                  <c:y val="1.51036784408842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46-4C8C-8EB1-D1C90A2C7704}"/>
                </c:ext>
              </c:extLst>
            </c:dLbl>
            <c:dLbl>
              <c:idx val="20"/>
              <c:layout>
                <c:manualLayout>
                  <c:x val="-2.1516334230746347E-2"/>
                  <c:y val="-3.3465712899231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18-4CB1-B3C2-3AEAAD757D3E}"/>
                </c:ext>
              </c:extLst>
            </c:dLbl>
            <c:dLbl>
              <c:idx val="2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F-4950-89EE-2AC382020CB0}"/>
                </c:ext>
              </c:extLst>
            </c:dLbl>
            <c:dLbl>
              <c:idx val="2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69-47F3-88BD-2703AA55F647}"/>
                </c:ext>
              </c:extLst>
            </c:dLbl>
            <c:dLbl>
              <c:idx val="2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3B-4DF0-809D-558A8F192798}"/>
                </c:ext>
              </c:extLst>
            </c:dLbl>
            <c:dLbl>
              <c:idx val="28"/>
              <c:layout>
                <c:manualLayout>
                  <c:x val="-2.2794803376080364E-2"/>
                  <c:y val="2.158639615116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BD-405F-9512-6617111159B1}"/>
                </c:ext>
              </c:extLst>
            </c:dLbl>
            <c:dLbl>
              <c:idx val="29"/>
              <c:layout>
                <c:manualLayout>
                  <c:x val="-1.3408707868282567E-3"/>
                  <c:y val="5.5984403403851722E-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1">
                      <a:solidFill>
                        <a:srgbClr val="6B5C4F"/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C3-41FF-90D2-83FC5BE447D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rgbClr val="6B5C4F"/>
                    </a:solidFill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Hoja1!$A$2:$A$31</c:f>
              <c:strCache>
                <c:ptCount val="30"/>
                <c:pt idx="0">
                  <c:v>4T 
2013</c:v>
                </c:pt>
                <c:pt idx="1">
                  <c:v>1T 
2014</c:v>
                </c:pt>
                <c:pt idx="2">
                  <c:v>2T 
2014</c:v>
                </c:pt>
                <c:pt idx="3">
                  <c:v>3T 
2014</c:v>
                </c:pt>
                <c:pt idx="4">
                  <c:v>4T 
2014</c:v>
                </c:pt>
                <c:pt idx="5">
                  <c:v>1T 
2015</c:v>
                </c:pt>
                <c:pt idx="6">
                  <c:v>2T 
2015</c:v>
                </c:pt>
                <c:pt idx="7">
                  <c:v>3T 
2015</c:v>
                </c:pt>
                <c:pt idx="8">
                  <c:v>4T 
2015</c:v>
                </c:pt>
                <c:pt idx="9">
                  <c:v>1T 
2016</c:v>
                </c:pt>
                <c:pt idx="10">
                  <c:v>2T 
2016</c:v>
                </c:pt>
                <c:pt idx="11">
                  <c:v>3T 
2016</c:v>
                </c:pt>
                <c:pt idx="12">
                  <c:v>4T 
2016</c:v>
                </c:pt>
                <c:pt idx="13">
                  <c:v>1T 
2017</c:v>
                </c:pt>
                <c:pt idx="14">
                  <c:v>2T 
2017</c:v>
                </c:pt>
                <c:pt idx="15">
                  <c:v>3T 
2017</c:v>
                </c:pt>
                <c:pt idx="16">
                  <c:v>4T 
2017</c:v>
                </c:pt>
                <c:pt idx="17">
                  <c:v>1T 
2018</c:v>
                </c:pt>
                <c:pt idx="18">
                  <c:v>2T 
2018</c:v>
                </c:pt>
                <c:pt idx="19">
                  <c:v>3T 
2018</c:v>
                </c:pt>
                <c:pt idx="20">
                  <c:v>4T 
2018</c:v>
                </c:pt>
                <c:pt idx="21">
                  <c:v>1T 
2019</c:v>
                </c:pt>
                <c:pt idx="22">
                  <c:v>2T 
2019</c:v>
                </c:pt>
                <c:pt idx="23">
                  <c:v>3T 
2019</c:v>
                </c:pt>
                <c:pt idx="24">
                  <c:v>4T 
2019</c:v>
                </c:pt>
                <c:pt idx="25">
                  <c:v>1T 
2020</c:v>
                </c:pt>
                <c:pt idx="26">
                  <c:v>2T 
2020</c:v>
                </c:pt>
                <c:pt idx="27">
                  <c:v>3T 
2020</c:v>
                </c:pt>
                <c:pt idx="28">
                  <c:v>4T 
2020</c:v>
                </c:pt>
                <c:pt idx="29">
                  <c:v>1T 2021</c:v>
                </c:pt>
              </c:strCache>
            </c:strRef>
          </c:cat>
          <c:val>
            <c:numRef>
              <c:f>Hoja1!$C$2:$C$31</c:f>
              <c:numCache>
                <c:formatCode>0.00%</c:formatCode>
                <c:ptCount val="30"/>
                <c:pt idx="0" formatCode="General">
                  <c:v>0.11499999999999999</c:v>
                </c:pt>
                <c:pt idx="1">
                  <c:v>0.19178082191780821</c:v>
                </c:pt>
                <c:pt idx="2" formatCode="0%">
                  <c:v>8.5999999999999993E-2</c:v>
                </c:pt>
                <c:pt idx="3" formatCode="0%">
                  <c:v>0.13226599999999999</c:v>
                </c:pt>
                <c:pt idx="5" formatCode="0%">
                  <c:v>0.28799999999999998</c:v>
                </c:pt>
                <c:pt idx="6" formatCode="0%">
                  <c:v>0.1055</c:v>
                </c:pt>
                <c:pt idx="7" formatCode="0%">
                  <c:v>0.10050000000000001</c:v>
                </c:pt>
                <c:pt idx="8" formatCode="0%">
                  <c:v>0.22</c:v>
                </c:pt>
                <c:pt idx="9" formatCode="0%">
                  <c:v>0.223</c:v>
                </c:pt>
                <c:pt idx="10">
                  <c:v>0.1638</c:v>
                </c:pt>
                <c:pt idx="11">
                  <c:v>0.14299999999999999</c:v>
                </c:pt>
                <c:pt idx="12">
                  <c:v>0.192</c:v>
                </c:pt>
                <c:pt idx="13">
                  <c:v>0.24399999999999999</c:v>
                </c:pt>
                <c:pt idx="14">
                  <c:v>0.255</c:v>
                </c:pt>
                <c:pt idx="15">
                  <c:v>0.17199999999999999</c:v>
                </c:pt>
                <c:pt idx="16">
                  <c:v>0.21429999999999999</c:v>
                </c:pt>
                <c:pt idx="17">
                  <c:v>0.20830000000000001</c:v>
                </c:pt>
                <c:pt idx="18">
                  <c:v>0.17699999999999999</c:v>
                </c:pt>
                <c:pt idx="19">
                  <c:v>0.13800000000000001</c:v>
                </c:pt>
                <c:pt idx="20">
                  <c:v>0.16300000000000001</c:v>
                </c:pt>
                <c:pt idx="21">
                  <c:v>0.17799999999999999</c:v>
                </c:pt>
                <c:pt idx="22">
                  <c:v>0.183</c:v>
                </c:pt>
                <c:pt idx="23">
                  <c:v>8.6999999999999994E-2</c:v>
                </c:pt>
                <c:pt idx="24">
                  <c:v>7.6999999999999999E-2</c:v>
                </c:pt>
                <c:pt idx="25">
                  <c:v>3.2000000000000001E-2</c:v>
                </c:pt>
                <c:pt idx="26">
                  <c:v>-5.0999999999999997E-2</c:v>
                </c:pt>
                <c:pt idx="27">
                  <c:v>2.5999999999999999E-2</c:v>
                </c:pt>
                <c:pt idx="28">
                  <c:v>-5.1999999999999998E-2</c:v>
                </c:pt>
                <c:pt idx="29">
                  <c:v>0.32350000000000001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98B-446D-A261-A107C31CBA71}"/>
            </c:ext>
          </c:extLst>
        </c:ser>
        <c:ser>
          <c:idx val="3"/>
          <c:order val="2"/>
          <c:tx>
            <c:strRef>
              <c:f>Hoja1!$D$1</c:f>
              <c:strCache>
                <c:ptCount val="1"/>
                <c:pt idx="0">
                  <c:v>ICE</c:v>
                </c:pt>
              </c:strCache>
            </c:strRef>
          </c:tx>
          <c:spPr>
            <a:ln w="31750">
              <a:solidFill>
                <a:srgbClr val="FF6600"/>
              </a:solidFill>
            </a:ln>
          </c:spPr>
          <c:marker>
            <c:symbol val="circle"/>
            <c:size val="6"/>
            <c:spPr>
              <a:solidFill>
                <a:srgbClr val="FF6600"/>
              </a:solidFill>
              <a:ln>
                <a:solidFill>
                  <a:srgbClr val="FF6600"/>
                </a:solidFill>
              </a:ln>
            </c:spPr>
          </c:marker>
          <c:dLbls>
            <c:dLbl>
              <c:idx val="0"/>
              <c:layout>
                <c:manualLayout>
                  <c:x val="-4.2489219288183312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8B-446D-A261-A107C31CBA71}"/>
                </c:ext>
              </c:extLst>
            </c:dLbl>
            <c:dLbl>
              <c:idx val="1"/>
              <c:layout>
                <c:manualLayout>
                  <c:x val="-2.9426998146330825E-2"/>
                  <c:y val="-2.158639615116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8B-446D-A261-A107C31CBA71}"/>
                </c:ext>
              </c:extLst>
            </c:dLbl>
            <c:dLbl>
              <c:idx val="2"/>
              <c:layout>
                <c:manualLayout>
                  <c:x val="-7.1106531318913704E-4"/>
                  <c:y val="5.39659903779064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8B-446D-A261-A107C31CBA71}"/>
                </c:ext>
              </c:extLst>
            </c:dLbl>
            <c:dLbl>
              <c:idx val="3"/>
              <c:layout>
                <c:manualLayout>
                  <c:x val="6.9239995638425492E-3"/>
                  <c:y val="1.8888096632267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8B-446D-A261-A107C31CBA71}"/>
                </c:ext>
              </c:extLst>
            </c:dLbl>
            <c:dLbl>
              <c:idx val="5"/>
              <c:layout>
                <c:manualLayout>
                  <c:x val="-3.3189838775907414E-2"/>
                  <c:y val="-2.537081434254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8B-446D-A261-A107C31CBA71}"/>
                </c:ext>
              </c:extLst>
            </c:dLbl>
            <c:dLbl>
              <c:idx val="6"/>
              <c:layout>
                <c:manualLayout>
                  <c:x val="-4.6063961053493065E-2"/>
                  <c:y val="1.3491497594476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98B-446D-A261-A107C31CBA71}"/>
                </c:ext>
              </c:extLst>
            </c:dLbl>
            <c:dLbl>
              <c:idx val="7"/>
              <c:layout>
                <c:manualLayout>
                  <c:x val="3.2626825544749168E-3"/>
                  <c:y val="-5.39659903779064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8B-446D-A261-A107C31CBA71}"/>
                </c:ext>
              </c:extLst>
            </c:dLbl>
            <c:dLbl>
              <c:idx val="8"/>
              <c:layout>
                <c:manualLayout>
                  <c:x val="-2.9016766004418638E-2"/>
                  <c:y val="-2.2672514823650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98B-446D-A261-A107C31CBA71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8B-446D-A261-A107C31CBA71}"/>
                </c:ext>
              </c:extLst>
            </c:dLbl>
            <c:dLbl>
              <c:idx val="10"/>
              <c:layout>
                <c:manualLayout>
                  <c:x val="-5.3404488057618632E-2"/>
                  <c:y val="1.3491497594476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98B-446D-A261-A107C31CBA71}"/>
                </c:ext>
              </c:extLst>
            </c:dLbl>
            <c:dLbl>
              <c:idx val="11"/>
              <c:layout>
                <c:manualLayout>
                  <c:x val="-2.5776188548813403E-2"/>
                  <c:y val="2.158639615116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41-4CB2-B478-BB12B5F895D4}"/>
                </c:ext>
              </c:extLst>
            </c:dLbl>
            <c:dLbl>
              <c:idx val="12"/>
              <c:layout>
                <c:manualLayout>
                  <c:x val="-2.5948065413194013E-2"/>
                  <c:y val="1.3491497594476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99-4BAF-A392-D087014F2D6D}"/>
                </c:ext>
              </c:extLst>
            </c:dLbl>
            <c:dLbl>
              <c:idx val="13"/>
              <c:layout>
                <c:manualLayout>
                  <c:x val="-2.8626951681023031E-2"/>
                  <c:y val="1.8888096632267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98B-446D-A261-A107C31CBA71}"/>
                </c:ext>
              </c:extLst>
            </c:dLbl>
            <c:dLbl>
              <c:idx val="14"/>
              <c:layout>
                <c:manualLayout>
                  <c:x val="-2.6051255625121811E-2"/>
                  <c:y val="2.158639615116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99-4BAF-A392-D087014F2D6D}"/>
                </c:ext>
              </c:extLst>
            </c:dLbl>
            <c:dLbl>
              <c:idx val="15"/>
              <c:layout>
                <c:manualLayout>
                  <c:x val="-2.4419547046244276E-2"/>
                  <c:y val="1.3491497594476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41-4CB2-B478-BB12B5F895D4}"/>
                </c:ext>
              </c:extLst>
            </c:dLbl>
            <c:dLbl>
              <c:idx val="16"/>
              <c:layout>
                <c:manualLayout>
                  <c:x val="-2.5004077936170124E-2"/>
                  <c:y val="2.4284695670057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559192408556313E-2"/>
                      <c:h val="3.99484306095097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13E-4E22-94F3-9372E34E0CD8}"/>
                </c:ext>
              </c:extLst>
            </c:dLbl>
            <c:dLbl>
              <c:idx val="17"/>
              <c:layout>
                <c:manualLayout>
                  <c:x val="-1.2355786994447887E-2"/>
                  <c:y val="1.6189797113371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6F-44E4-AD05-50D369214E1C}"/>
                </c:ext>
              </c:extLst>
            </c:dLbl>
            <c:dLbl>
              <c:idx val="19"/>
              <c:layout>
                <c:manualLayout>
                  <c:x val="-4.0699245077075782E-3"/>
                  <c:y val="-4.9468253051600332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46-4C8C-8EB1-D1C90A2C7704}"/>
                </c:ext>
              </c:extLst>
            </c:dLbl>
            <c:dLbl>
              <c:idx val="20"/>
              <c:layout>
                <c:manualLayout>
                  <c:x val="-1.2209773523122138E-2"/>
                  <c:y val="1.3491497594476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41-4CB2-B478-BB12B5F895D4}"/>
                </c:ext>
              </c:extLst>
            </c:dLbl>
            <c:dLbl>
              <c:idx val="21"/>
              <c:layout>
                <c:manualLayout>
                  <c:x val="-9.4964905179838847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41-4CB2-B478-BB12B5F895D4}"/>
                </c:ext>
              </c:extLst>
            </c:dLbl>
            <c:dLbl>
              <c:idx val="22"/>
              <c:layout>
                <c:manualLayout>
                  <c:x val="0"/>
                  <c:y val="-1.3491497594476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F-4950-89EE-2AC382020CB0}"/>
                </c:ext>
              </c:extLst>
            </c:dLbl>
            <c:dLbl>
              <c:idx val="24"/>
              <c:layout>
                <c:manualLayout>
                  <c:x val="-1.7431320228767339E-2"/>
                  <c:y val="-8.09489855668596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69-47F3-88BD-2703AA55F647}"/>
                </c:ext>
              </c:extLst>
            </c:dLbl>
            <c:dLbl>
              <c:idx val="27"/>
              <c:layout>
                <c:manualLayout>
                  <c:x val="-3.3401091299891876E-2"/>
                  <c:y val="-1.1359840974549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BD-405F-9512-6617111159B1}"/>
                </c:ext>
              </c:extLst>
            </c:dLbl>
            <c:dLbl>
              <c:idx val="28"/>
              <c:layout>
                <c:manualLayout>
                  <c:x val="-9.3860955077977974E-3"/>
                  <c:y val="8.09489855668596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BD-405F-9512-6617111159B1}"/>
                </c:ext>
              </c:extLst>
            </c:dLbl>
            <c:dLbl>
              <c:idx val="29"/>
              <c:layout>
                <c:manualLayout>
                  <c:x val="-1.3408707868282567E-3"/>
                  <c:y val="-4.9468253051600332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1">
                      <a:solidFill>
                        <a:srgbClr val="FF6600"/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C3-41FF-90D2-83FC5BE447D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rgbClr val="FF6600"/>
                    </a:solidFill>
                  </a:defRPr>
                </a:pPr>
                <a:endParaRPr lang="es-E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Hoja1!$A$2:$A$31</c:f>
              <c:strCache>
                <c:ptCount val="30"/>
                <c:pt idx="0">
                  <c:v>4T 
2013</c:v>
                </c:pt>
                <c:pt idx="1">
                  <c:v>1T 
2014</c:v>
                </c:pt>
                <c:pt idx="2">
                  <c:v>2T 
2014</c:v>
                </c:pt>
                <c:pt idx="3">
                  <c:v>3T 
2014</c:v>
                </c:pt>
                <c:pt idx="4">
                  <c:v>4T 
2014</c:v>
                </c:pt>
                <c:pt idx="5">
                  <c:v>1T 
2015</c:v>
                </c:pt>
                <c:pt idx="6">
                  <c:v>2T 
2015</c:v>
                </c:pt>
                <c:pt idx="7">
                  <c:v>3T 
2015</c:v>
                </c:pt>
                <c:pt idx="8">
                  <c:v>4T 
2015</c:v>
                </c:pt>
                <c:pt idx="9">
                  <c:v>1T 
2016</c:v>
                </c:pt>
                <c:pt idx="10">
                  <c:v>2T 
2016</c:v>
                </c:pt>
                <c:pt idx="11">
                  <c:v>3T 
2016</c:v>
                </c:pt>
                <c:pt idx="12">
                  <c:v>4T 
2016</c:v>
                </c:pt>
                <c:pt idx="13">
                  <c:v>1T 
2017</c:v>
                </c:pt>
                <c:pt idx="14">
                  <c:v>2T 
2017</c:v>
                </c:pt>
                <c:pt idx="15">
                  <c:v>3T 
2017</c:v>
                </c:pt>
                <c:pt idx="16">
                  <c:v>4T 
2017</c:v>
                </c:pt>
                <c:pt idx="17">
                  <c:v>1T 
2018</c:v>
                </c:pt>
                <c:pt idx="18">
                  <c:v>2T 
2018</c:v>
                </c:pt>
                <c:pt idx="19">
                  <c:v>3T 
2018</c:v>
                </c:pt>
                <c:pt idx="20">
                  <c:v>4T 
2018</c:v>
                </c:pt>
                <c:pt idx="21">
                  <c:v>1T 
2019</c:v>
                </c:pt>
                <c:pt idx="22">
                  <c:v>2T 
2019</c:v>
                </c:pt>
                <c:pt idx="23">
                  <c:v>3T 
2019</c:v>
                </c:pt>
                <c:pt idx="24">
                  <c:v>4T 
2019</c:v>
                </c:pt>
                <c:pt idx="25">
                  <c:v>1T 
2020</c:v>
                </c:pt>
                <c:pt idx="26">
                  <c:v>2T 
2020</c:v>
                </c:pt>
                <c:pt idx="27">
                  <c:v>3T 
2020</c:v>
                </c:pt>
                <c:pt idx="28">
                  <c:v>4T 
2020</c:v>
                </c:pt>
                <c:pt idx="29">
                  <c:v>1T 2021</c:v>
                </c:pt>
              </c:strCache>
            </c:strRef>
          </c:cat>
          <c:val>
            <c:numRef>
              <c:f>Hoja1!$D$2:$D$31</c:f>
              <c:numCache>
                <c:formatCode>0.00%</c:formatCode>
                <c:ptCount val="30"/>
                <c:pt idx="0" formatCode="General">
                  <c:v>6.8500000000000005E-2</c:v>
                </c:pt>
                <c:pt idx="1">
                  <c:v>0.11415525114155251</c:v>
                </c:pt>
                <c:pt idx="2" formatCode="0%">
                  <c:v>9.5799999999999996E-2</c:v>
                </c:pt>
                <c:pt idx="3" formatCode="0%">
                  <c:v>0.140183</c:v>
                </c:pt>
                <c:pt idx="5" formatCode="0%">
                  <c:v>0.20599999999999999</c:v>
                </c:pt>
                <c:pt idx="6" formatCode="0%">
                  <c:v>0.1305</c:v>
                </c:pt>
                <c:pt idx="7" formatCode="0%">
                  <c:v>9.2549999999999993E-2</c:v>
                </c:pt>
                <c:pt idx="8" formatCode="0%">
                  <c:v>0.15</c:v>
                </c:pt>
                <c:pt idx="9" formatCode="0%">
                  <c:v>0.151</c:v>
                </c:pt>
                <c:pt idx="10">
                  <c:v>0.12989999999999999</c:v>
                </c:pt>
                <c:pt idx="11">
                  <c:v>0.1275</c:v>
                </c:pt>
                <c:pt idx="12">
                  <c:v>0.1565</c:v>
                </c:pt>
                <c:pt idx="13">
                  <c:v>0.2235</c:v>
                </c:pt>
                <c:pt idx="14">
                  <c:v>0.219</c:v>
                </c:pt>
                <c:pt idx="15">
                  <c:v>0.20549999999999999</c:v>
                </c:pt>
                <c:pt idx="16">
                  <c:v>0.26580000000000004</c:v>
                </c:pt>
                <c:pt idx="17">
                  <c:v>0.19800000000000001</c:v>
                </c:pt>
                <c:pt idx="18">
                  <c:v>0.19400000000000001</c:v>
                </c:pt>
                <c:pt idx="19">
                  <c:v>0.17899999999999999</c:v>
                </c:pt>
                <c:pt idx="20">
                  <c:v>0.1525</c:v>
                </c:pt>
                <c:pt idx="21">
                  <c:v>0.16249999999999998</c:v>
                </c:pt>
                <c:pt idx="22">
                  <c:v>0.17899999999999999</c:v>
                </c:pt>
                <c:pt idx="23">
                  <c:v>0.16649999999999998</c:v>
                </c:pt>
                <c:pt idx="24">
                  <c:v>4.7E-2</c:v>
                </c:pt>
                <c:pt idx="25">
                  <c:v>4.7500000000000001E-2</c:v>
                </c:pt>
                <c:pt idx="26">
                  <c:v>-0.1105</c:v>
                </c:pt>
                <c:pt idx="27">
                  <c:v>5.1999999999999998E-2</c:v>
                </c:pt>
                <c:pt idx="28">
                  <c:v>-1.5499999999999998E-2</c:v>
                </c:pt>
                <c:pt idx="29">
                  <c:v>0.18135000000000001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998B-446D-A261-A107C31CB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2744160"/>
        <c:axId val="362744552"/>
      </c:lineChart>
      <c:catAx>
        <c:axId val="36274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 b="1">
                <a:solidFill>
                  <a:srgbClr val="7F7F7F"/>
                </a:solidFill>
              </a:defRPr>
            </a:pPr>
            <a:endParaRPr lang="es-ES"/>
          </a:p>
        </c:txPr>
        <c:crossAx val="362744552"/>
        <c:crossesAt val="-0.4"/>
        <c:auto val="1"/>
        <c:lblAlgn val="ctr"/>
        <c:lblOffset val="100"/>
        <c:noMultiLvlLbl val="0"/>
      </c:catAx>
      <c:valAx>
        <c:axId val="362744552"/>
        <c:scaling>
          <c:orientation val="minMax"/>
          <c:max val="0.60000000000000009"/>
          <c:min val="-0.2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crossAx val="36274416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61861838870540864"/>
          <c:y val="6.4759188453487687E-2"/>
          <c:w val="0.36118024330106402"/>
          <c:h val="7.4988080739920457E-2"/>
        </c:manualLayout>
      </c:layout>
      <c:overlay val="0"/>
      <c:spPr>
        <a:solidFill>
          <a:schemeClr val="bg1"/>
        </a:solidFill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legend>
    <c:plotVisOnly val="1"/>
    <c:dispBlanksAs val="gap"/>
    <c:showDLblsOverMax val="0"/>
  </c:chart>
  <c:txPr>
    <a:bodyPr/>
    <a:lstStyle/>
    <a:p>
      <a:pPr>
        <a:defRPr sz="1000">
          <a:latin typeface="Century Gothic" pitchFamily="34" charset="0"/>
        </a:defRPr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564183140306013"/>
          <c:y val="5.2370931819964231E-2"/>
          <c:w val="0.57445296348159325"/>
          <c:h val="0.89915063847861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8A0000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710-44E5-BFD7-24242F80BCB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710-44E5-BFD7-24242F80BCB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710-44E5-BFD7-24242F80BCBB}"/>
              </c:ext>
            </c:extLst>
          </c:dPt>
          <c:dPt>
            <c:idx val="6"/>
            <c:invertIfNegative val="0"/>
            <c:bubble3D val="0"/>
            <c:spPr>
              <a:solidFill>
                <a:srgbClr val="BFBFBF"/>
              </a:solidFill>
            </c:spPr>
            <c:extLst>
              <c:ext xmlns:c16="http://schemas.microsoft.com/office/drawing/2014/chart" uri="{C3380CC4-5D6E-409C-BE32-E72D297353CC}">
                <c16:uniqueId val="{00000006-F751-44BE-818C-902352F1C98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710-44E5-BFD7-24242F80BCB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Ja s'ha recuperat</c:v>
                </c:pt>
                <c:pt idx="1">
                  <c:v>Menys d'un any</c:v>
                </c:pt>
                <c:pt idx="2">
                  <c:v>Entre un i dos anys</c:v>
                </c:pt>
                <c:pt idx="3">
                  <c:v>Més de 24 mesos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0%</c:formatCode>
                <c:ptCount val="5"/>
                <c:pt idx="0">
                  <c:v>0.23499999999999999</c:v>
                </c:pt>
                <c:pt idx="1">
                  <c:v>0.26470588235294118</c:v>
                </c:pt>
                <c:pt idx="2">
                  <c:v>0.35294117647058826</c:v>
                </c:pt>
                <c:pt idx="3" formatCode="0.00%">
                  <c:v>0.11799999999999999</c:v>
                </c:pt>
                <c:pt idx="4" formatCode="0.00%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10-44E5-BFD7-24242F80B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77980632"/>
        <c:axId val="377981024"/>
      </c:barChart>
      <c:catAx>
        <c:axId val="3779806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377981024"/>
        <c:crosses val="autoZero"/>
        <c:auto val="1"/>
        <c:lblAlgn val="ctr"/>
        <c:lblOffset val="100"/>
        <c:noMultiLvlLbl val="0"/>
      </c:catAx>
      <c:valAx>
        <c:axId val="377981024"/>
        <c:scaling>
          <c:orientation val="minMax"/>
          <c:max val="0.4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77980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875607535373904"/>
          <c:y val="0.12966761236863544"/>
          <c:w val="0.40591933441585371"/>
          <c:h val="0.7359387614941308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Segur que no</c:v>
                </c:pt>
              </c:strCache>
            </c:strRef>
          </c:tx>
          <c:spPr>
            <a:solidFill>
              <a:srgbClr val="AF1E2D"/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Hoja1!$B$2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A-4EF5-B582-6F3CCD02B0B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Probablement no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1341FD21-4281-4D3D-A658-A25C9F145CFB}" type="VALUE">
                      <a:rPr lang="en-US" b="0"/>
                      <a:pPr/>
                      <a:t>[VALOR]</a:t>
                    </a:fld>
                    <a:endParaRPr lang="ca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4CA-4EF5-B582-6F3CCD02B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Hoja1!$C$2</c:f>
              <c:numCache>
                <c:formatCode>0%</c:formatCode>
                <c:ptCount val="1"/>
                <c:pt idx="0">
                  <c:v>0.23499999999999999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CA-4EF5-B582-6F3CCD02B0B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Probablement sí</c:v>
                </c:pt>
              </c:strCache>
            </c:strRef>
          </c:tx>
          <c:spPr>
            <a:solidFill>
              <a:srgbClr val="8CD6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/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4CA-4EF5-B582-6F3CCD02B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Hoja1!$D$2</c:f>
              <c:numCache>
                <c:formatCode>0%</c:formatCode>
                <c:ptCount val="1"/>
                <c:pt idx="0">
                  <c:v>0.61799999999999999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CA-4EF5-B582-6F3CCD02B0BA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Segur que sí</c:v>
                </c:pt>
              </c:strCache>
            </c:strRef>
          </c:tx>
          <c:spPr>
            <a:solidFill>
              <a:srgbClr val="215B33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4CA-4EF5-B582-6F3CCD02B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Hoja1!$E$2</c:f>
              <c:numCache>
                <c:formatCode>0%</c:formatCode>
                <c:ptCount val="1"/>
                <c:pt idx="0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CA-4EF5-B582-6F3CCD02B0BA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/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4CA-4EF5-B582-6F3CCD02B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Hoja1!$F$2</c:f>
              <c:numCache>
                <c:formatCode>0%</c:formatCode>
                <c:ptCount val="1"/>
                <c:pt idx="0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CA-4EF5-B582-6F3CCD02B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144632"/>
        <c:axId val="510138360"/>
      </c:barChart>
      <c:valAx>
        <c:axId val="510138360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s-ES"/>
          </a:p>
        </c:txPr>
        <c:crossAx val="510144632"/>
        <c:crosses val="max"/>
        <c:crossBetween val="between"/>
        <c:majorUnit val="0.5"/>
      </c:valAx>
      <c:catAx>
        <c:axId val="510144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ES"/>
          </a:p>
        </c:txPr>
        <c:crossAx val="5101383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"/>
          <c:y val="0.10941212272564135"/>
          <c:w val="0.49962792202167128"/>
          <c:h val="0.78074233343780453"/>
        </c:manualLayout>
      </c:layout>
      <c:overlay val="0"/>
      <c:txPr>
        <a:bodyPr/>
        <a:lstStyle/>
        <a:p>
          <a:pPr>
            <a:defRPr sz="1000">
              <a:solidFill>
                <a:srgbClr val="7C6E61"/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entury Gothic" pitchFamily="34" charset="0"/>
        </a:defRPr>
      </a:pPr>
      <a:endParaRPr lang="es-E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793202399402519"/>
          <c:y val="5.2370931819964231E-2"/>
          <c:w val="0.41402161756436456"/>
          <c:h val="0.89915063847861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Mesures a l'inici de la pandèmia</c:v>
                </c:pt>
              </c:strCache>
            </c:strRef>
          </c:tx>
          <c:spPr>
            <a:solidFill>
              <a:srgbClr val="8A0000"/>
            </a:solidFill>
            <a:ln>
              <a:solidFill>
                <a:srgbClr val="ECB1B1"/>
              </a:solidFill>
            </a:ln>
          </c:spPr>
          <c:invertIfNegative val="0"/>
          <c:dPt>
            <c:idx val="3"/>
            <c:invertIfNegative val="0"/>
            <c:bubble3D val="0"/>
            <c:extLst xmlns:c15="http://schemas.microsoft.com/office/drawing/2012/chart">
              <c:ext xmlns:c16="http://schemas.microsoft.com/office/drawing/2014/chart" uri="{C3380CC4-5D6E-409C-BE32-E72D297353CC}">
                <c16:uniqueId val="{00000000-8026-4BC9-9413-3E9B5A5C5846}"/>
              </c:ext>
            </c:extLst>
          </c:dPt>
          <c:dPt>
            <c:idx val="4"/>
            <c:invertIfNegative val="0"/>
            <c:bubble3D val="0"/>
            <c:extLst xmlns:c15="http://schemas.microsoft.com/office/drawing/2012/chart">
              <c:ext xmlns:c16="http://schemas.microsoft.com/office/drawing/2014/chart" uri="{C3380CC4-5D6E-409C-BE32-E72D297353CC}">
                <c16:uniqueId val="{00000001-8026-4BC9-9413-3E9B5A5C5846}"/>
              </c:ext>
            </c:extLst>
          </c:dPt>
          <c:dPt>
            <c:idx val="7"/>
            <c:invertIfNegative val="0"/>
            <c:bubble3D val="0"/>
            <c:extLst xmlns:c15="http://schemas.microsoft.com/office/drawing/2012/chart">
              <c:ext xmlns:c16="http://schemas.microsoft.com/office/drawing/2014/chart" uri="{C3380CC4-5D6E-409C-BE32-E72D297353CC}">
                <c16:uniqueId val="{00000002-8026-4BC9-9413-3E9B5A5C5846}"/>
              </c:ext>
            </c:extLst>
          </c:dPt>
          <c:dPt>
            <c:idx val="9"/>
            <c:invertIfNegative val="0"/>
            <c:bubble3D val="0"/>
            <c:extLst xmlns:c15="http://schemas.microsoft.com/office/drawing/2012/chart">
              <c:ext xmlns:c16="http://schemas.microsoft.com/office/drawing/2014/chart" uri="{C3380CC4-5D6E-409C-BE32-E72D297353CC}">
                <c16:uniqueId val="{00000003-8026-4BC9-9413-3E9B5A5C5846}"/>
              </c:ext>
            </c:extLst>
          </c:dPt>
          <c:dPt>
            <c:idx val="10"/>
            <c:invertIfNegative val="0"/>
            <c:bubble3D val="0"/>
            <c:extLst xmlns:c15="http://schemas.microsoft.com/office/drawing/2012/chart">
              <c:ext xmlns:c16="http://schemas.microsoft.com/office/drawing/2014/chart" uri="{C3380CC4-5D6E-409C-BE32-E72D297353CC}">
                <c16:uniqueId val="{00000004-8026-4BC9-9413-3E9B5A5C58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Disminució de les vendes</c:v>
                </c:pt>
                <c:pt idx="1">
                  <c:v>Tancament temporal</c:v>
                </c:pt>
                <c:pt idx="2">
                  <c:v>Abscència dels treballadors degut a malaltia o confinament</c:v>
                </c:pt>
                <c:pt idx="3">
                  <c:v>Dificultats logístiques</c:v>
                </c:pt>
                <c:pt idx="4">
                  <c:v>Factures impagades</c:v>
                </c:pt>
                <c:pt idx="5">
                  <c:v>Falta de liquiditat</c:v>
                </c:pt>
                <c:pt idx="6">
                  <c:v>Abscència dels treballadors degut a la cura de fills</c:v>
                </c:pt>
                <c:pt idx="7">
                  <c:v>Dificultat per accedir a matèries primeres</c:v>
                </c:pt>
                <c:pt idx="8">
                  <c:v>Ns/Nc</c:v>
                </c:pt>
              </c:strCache>
            </c:strRef>
          </c:cat>
          <c:val>
            <c:numRef>
              <c:f>Hoja1!$B$2:$B$10</c:f>
              <c:numCache>
                <c:formatCode>0%</c:formatCode>
                <c:ptCount val="9"/>
                <c:pt idx="0">
                  <c:v>0.64516129032258063</c:v>
                </c:pt>
                <c:pt idx="1">
                  <c:v>0.38709677419354838</c:v>
                </c:pt>
                <c:pt idx="2">
                  <c:v>0.38709677419354838</c:v>
                </c:pt>
                <c:pt idx="3">
                  <c:v>0.25806451612903225</c:v>
                </c:pt>
                <c:pt idx="4">
                  <c:v>0.19354838709677419</c:v>
                </c:pt>
                <c:pt idx="5">
                  <c:v>0.12903225806451613</c:v>
                </c:pt>
                <c:pt idx="6">
                  <c:v>6.4516129032258063E-2</c:v>
                </c:pt>
                <c:pt idx="7">
                  <c:v>3.2258064516129031E-2</c:v>
                </c:pt>
                <c:pt idx="8">
                  <c:v>3.2258064516129031E-2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8026-4BC9-9413-3E9B5A5C5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77980632"/>
        <c:axId val="377981024"/>
        <c:extLst/>
      </c:barChart>
      <c:catAx>
        <c:axId val="3779806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377981024"/>
        <c:crosses val="autoZero"/>
        <c:auto val="1"/>
        <c:lblAlgn val="ctr"/>
        <c:lblOffset val="100"/>
        <c:noMultiLvlLbl val="0"/>
      </c:catAx>
      <c:valAx>
        <c:axId val="377981024"/>
        <c:scaling>
          <c:orientation val="minMax"/>
          <c:max val="0.82000000000000006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77980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es-E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411755892910314E-2"/>
          <c:y val="5.2370931819964231E-2"/>
          <c:w val="0.87809871047144739"/>
          <c:h val="0.65313351653882168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Hoja1!$A$2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Hoja1!$B$1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Hoja1!$B$2</c:f>
              <c:numCache>
                <c:formatCode>0%</c:formatCode>
                <c:ptCount val="1"/>
                <c:pt idx="0">
                  <c:v>0.67600000000000005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4F-4497-B40F-687CE60C52FC}"/>
            </c:ext>
          </c:extLst>
        </c:ser>
        <c:ser>
          <c:idx val="0"/>
          <c:order val="1"/>
          <c:tx>
            <c:strRef>
              <c:f>Hoja1!$A$3</c:f>
              <c:strCache>
                <c:ptCount val="1"/>
                <c:pt idx="0">
                  <c:v>Sí</c:v>
                </c:pt>
              </c:strCache>
            </c:strRef>
          </c:tx>
          <c:spPr>
            <a:solidFill>
              <a:srgbClr val="8A0000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74F-4497-B40F-687CE60C52F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74F-4497-B40F-687CE60C52FC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074F-4497-B40F-687CE60C52F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74F-4497-B40F-687CE60C52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</c:f>
              <c:strCache>
                <c:ptCount val="1"/>
                <c:pt idx="0">
                  <c:v>    </c:v>
                </c:pt>
              </c:strCache>
            </c:strRef>
          </c:cat>
          <c:val>
            <c:numRef>
              <c:f>Hoja1!$B$3</c:f>
              <c:numCache>
                <c:formatCode>0%</c:formatCode>
                <c:ptCount val="1"/>
                <c:pt idx="0">
                  <c:v>0.32400000000000001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4F-4497-B40F-687CE60C52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7980632"/>
        <c:axId val="377981024"/>
      </c:barChart>
      <c:catAx>
        <c:axId val="377980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7981024"/>
        <c:crosses val="autoZero"/>
        <c:auto val="1"/>
        <c:lblAlgn val="ctr"/>
        <c:lblOffset val="100"/>
        <c:noMultiLvlLbl val="0"/>
      </c:catAx>
      <c:valAx>
        <c:axId val="37798102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3779806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19379422045476"/>
          <c:y val="0.8307705455712574"/>
          <c:w val="0.82560764312085844"/>
          <c:h val="0.140286279149708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es-E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768356239934334"/>
          <c:y val="9.5160619376813832E-2"/>
          <c:w val="0.58844362344676826"/>
          <c:h val="0.636037733849688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Gens d'acord (0-2)</c:v>
                </c:pt>
              </c:strCache>
            </c:strRef>
          </c:tx>
          <c:spPr>
            <a:solidFill>
              <a:srgbClr val="AF1E2D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 formatCode="0%">
                  <c:v>8.7999999999999995E-2</c:v>
                </c:pt>
                <c:pt idx="1">
                  <c:v>5.8999999999999997E-2</c:v>
                </c:pt>
                <c:pt idx="2" formatCode="0%">
                  <c:v>0.32400000000000001</c:v>
                </c:pt>
                <c:pt idx="3" formatCode="0%">
                  <c:v>0.29399999999999998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1A-401A-AAFF-AE715F13779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Poc d'acord (3-5)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 formatCode="0%">
                  <c:v>0.14699999999999999</c:v>
                </c:pt>
                <c:pt idx="1">
                  <c:v>0.29399999999999998</c:v>
                </c:pt>
                <c:pt idx="2" formatCode="0%">
                  <c:v>0.26500000000000001</c:v>
                </c:pt>
                <c:pt idx="3" formatCode="0%">
                  <c:v>0.38200000000000001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1A-401A-AAFF-AE715F13779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Bastant d'acord (6-8)</c:v>
                </c:pt>
              </c:strCache>
            </c:strRef>
          </c:tx>
          <c:spPr>
            <a:solidFill>
              <a:srgbClr val="8CD60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Hoja1!$D$2:$D$5</c:f>
              <c:numCache>
                <c:formatCode>0.0%</c:formatCode>
                <c:ptCount val="4"/>
                <c:pt idx="0" formatCode="0%">
                  <c:v>0.61799999999999999</c:v>
                </c:pt>
                <c:pt idx="1">
                  <c:v>0.32400000000000001</c:v>
                </c:pt>
                <c:pt idx="2" formatCode="0%">
                  <c:v>0.24</c:v>
                </c:pt>
                <c:pt idx="3" formatCode="0%">
                  <c:v>0.20599999999999999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1A-401A-AAFF-AE715F13779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Molt d'acord (9-10)</c:v>
                </c:pt>
              </c:strCache>
            </c:strRef>
          </c:tx>
          <c:spPr>
            <a:solidFill>
              <a:srgbClr val="215B33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Hoja1!$E$2:$E$5</c:f>
              <c:numCache>
                <c:formatCode>0.0%</c:formatCode>
                <c:ptCount val="4"/>
                <c:pt idx="0" formatCode="0%">
                  <c:v>0.11799999999999999</c:v>
                </c:pt>
                <c:pt idx="1">
                  <c:v>0.14699999999999999</c:v>
                </c:pt>
                <c:pt idx="2" formatCode="0%">
                  <c:v>0.14699999999999999</c:v>
                </c:pt>
                <c:pt idx="3" formatCode="0%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1A-401A-AAFF-AE715F13779E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No sap/ No contesta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Hoja1!$F$2:$F$5</c:f>
              <c:numCache>
                <c:formatCode>0.0%</c:formatCode>
                <c:ptCount val="4"/>
                <c:pt idx="0" formatCode="0%">
                  <c:v>2.9000000000000001E-2</c:v>
                </c:pt>
                <c:pt idx="1">
                  <c:v>5.8999999999999997E-2</c:v>
                </c:pt>
                <c:pt idx="2" formatCode="0%">
                  <c:v>2.9000000000000001E-2</c:v>
                </c:pt>
                <c:pt idx="3" formatCode="0%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1A-401A-AAFF-AE715F137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72132160"/>
        <c:axId val="572134904"/>
      </c:barChart>
      <c:lineChart>
        <c:grouping val="standard"/>
        <c:varyColors val="0"/>
        <c:ser>
          <c:idx val="5"/>
          <c:order val="5"/>
          <c:tx>
            <c:strRef>
              <c:f>Hoja1!$G$1</c:f>
              <c:strCache>
                <c:ptCount val="1"/>
                <c:pt idx="0">
                  <c:v>Valoració mitjana</c:v>
                </c:pt>
              </c:strCache>
            </c:strRef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circle"/>
            <c:size val="5"/>
            <c:spPr>
              <a:noFill/>
              <a:ln>
                <a:noFill/>
              </a:ln>
            </c:spPr>
          </c:marker>
          <c:dLbls>
            <c:dLbl>
              <c:idx val="0"/>
              <c:layout>
                <c:manualLayout>
                  <c:x val="-2.3312612721545375E-2"/>
                  <c:y val="-0.29374968923290862"/>
                </c:manualLayout>
              </c:layout>
              <c:spPr>
                <a:solidFill>
                  <a:srgbClr val="7C6E61">
                    <a:alpha val="40000"/>
                  </a:srgb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>
                    <a:defRPr sz="10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1A-401A-AAFF-AE715F13779E}"/>
                </c:ext>
              </c:extLst>
            </c:dLbl>
            <c:dLbl>
              <c:idx val="1"/>
              <c:layout>
                <c:manualLayout>
                  <c:x val="-2.331261272154532E-2"/>
                  <c:y val="-0.39382008901728044"/>
                </c:manualLayout>
              </c:layout>
              <c:spPr>
                <a:solidFill>
                  <a:srgbClr val="7C6E61">
                    <a:alpha val="40000"/>
                  </a:srgb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>
                    <a:defRPr sz="10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1A-401A-AAFF-AE715F13779E}"/>
                </c:ext>
              </c:extLst>
            </c:dLbl>
            <c:dLbl>
              <c:idx val="2"/>
              <c:layout>
                <c:manualLayout>
                  <c:x val="-2.4816652251967709E-2"/>
                  <c:y val="-0.39639969362100791"/>
                </c:manualLayout>
              </c:layout>
              <c:spPr>
                <a:solidFill>
                  <a:srgbClr val="6B614F">
                    <a:alpha val="40000"/>
                  </a:srgb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>
                    <a:defRPr sz="10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1A-401A-AAFF-AE715F13779E}"/>
                </c:ext>
              </c:extLst>
            </c:dLbl>
            <c:dLbl>
              <c:idx val="3"/>
              <c:layout>
                <c:manualLayout>
                  <c:x val="-2.4816652251967709E-2"/>
                  <c:y val="-0.4455806406298865"/>
                </c:manualLayout>
              </c:layout>
              <c:spPr>
                <a:solidFill>
                  <a:srgbClr val="6B614F">
                    <a:alpha val="40000"/>
                  </a:srgb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>
                    <a:defRPr sz="1000" b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defRPr>
                  </a:pPr>
                  <a:endParaRPr lang="es-E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1A-401A-AAFF-AE715F13779E}"/>
                </c:ext>
              </c:extLst>
            </c:dLbl>
            <c:spPr>
              <a:solidFill>
                <a:srgbClr val="FFFFFF">
                  <a:alpha val="40000"/>
                </a:srgbClr>
              </a:solidFill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>
                  <a:defRPr sz="1000" b="1"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Optimista</c:v>
                </c:pt>
                <c:pt idx="1">
                  <c:v>Tranquil</c:v>
                </c:pt>
                <c:pt idx="2">
                  <c:v>Enfadat</c:v>
                </c:pt>
                <c:pt idx="3">
                  <c:v>Irritable</c:v>
                </c:pt>
              </c:strCache>
            </c:strRef>
          </c:cat>
          <c:val>
            <c:numRef>
              <c:f>Hoja1!$G$2:$G$5</c:f>
              <c:numCache>
                <c:formatCode>#,###.0</c:formatCode>
                <c:ptCount val="4"/>
                <c:pt idx="0">
                  <c:v>6.45</c:v>
                </c:pt>
                <c:pt idx="1">
                  <c:v>6.25</c:v>
                </c:pt>
                <c:pt idx="2">
                  <c:v>4.8499999999999996</c:v>
                </c:pt>
                <c:pt idx="3">
                  <c:v>4.0599999999999996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51A-401A-AAFF-AE715F137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2139216"/>
        <c:axId val="572136472"/>
      </c:lineChart>
      <c:valAx>
        <c:axId val="572134904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s-ES"/>
          </a:p>
        </c:txPr>
        <c:crossAx val="572132160"/>
        <c:crosses val="max"/>
        <c:crossBetween val="between"/>
        <c:majorUnit val="0.5"/>
      </c:valAx>
      <c:catAx>
        <c:axId val="5721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100" b="0"/>
            </a:pPr>
            <a:endParaRPr lang="es-ES"/>
          </a:p>
        </c:txPr>
        <c:crossAx val="572134904"/>
        <c:crosses val="autoZero"/>
        <c:auto val="1"/>
        <c:lblAlgn val="ctr"/>
        <c:lblOffset val="300"/>
        <c:noMultiLvlLbl val="0"/>
      </c:catAx>
      <c:valAx>
        <c:axId val="572136472"/>
        <c:scaling>
          <c:orientation val="minMax"/>
          <c:max val="1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s-ES"/>
          </a:p>
        </c:txPr>
        <c:crossAx val="572139216"/>
        <c:crosses val="autoZero"/>
        <c:crossBetween val="between"/>
        <c:majorUnit val="5"/>
      </c:valAx>
      <c:catAx>
        <c:axId val="57213921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572136472"/>
        <c:crosses val="max"/>
        <c:auto val="1"/>
        <c:lblAlgn val="ctr"/>
        <c:lblOffset val="100"/>
        <c:noMultiLvlLbl val="0"/>
      </c:catAx>
    </c:plotArea>
    <c:legend>
      <c:legendPos val="l"/>
      <c:layout>
        <c:manualLayout>
          <c:xMode val="edge"/>
          <c:yMode val="edge"/>
          <c:x val="9.0242371825336714E-3"/>
          <c:y val="0.10844582762404939"/>
          <c:w val="0.25076910304885391"/>
          <c:h val="0.60022079067842726"/>
        </c:manualLayout>
      </c:layout>
      <c:overlay val="0"/>
      <c:txPr>
        <a:bodyPr/>
        <a:lstStyle/>
        <a:p>
          <a:pPr>
            <a:defRPr sz="1050">
              <a:solidFill>
                <a:srgbClr val="7C6E61"/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entury Gothic" pitchFamily="34" charset="0"/>
        </a:defRPr>
      </a:pPr>
      <a:endParaRPr lang="es-E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86542223437485E-2"/>
          <c:y val="0.12966770046726836"/>
          <c:w val="0.40591933441585371"/>
          <c:h val="0.7359387614941308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Gens</c:v>
                </c:pt>
              </c:strCache>
            </c:strRef>
          </c:tx>
          <c:spPr>
            <a:solidFill>
              <a:srgbClr val="AF1E2D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Hoja1!$B$2</c:f>
              <c:numCache>
                <c:formatCode>0%</c:formatCode>
                <c:ptCount val="1"/>
                <c:pt idx="0">
                  <c:v>8.7999999999999995E-2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A2-4B5A-A312-86C44541786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Una mica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1341FD21-4281-4D3D-A658-A25C9F145CFB}" type="VALUE">
                      <a:rPr lang="en-US" b="0"/>
                      <a:pPr/>
                      <a:t>[VALOR]</a:t>
                    </a:fld>
                    <a:endParaRPr lang="ca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A2-4B5A-A312-86C445417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Hoja1!$C$2</c:f>
              <c:numCache>
                <c:formatCode>0%</c:formatCode>
                <c:ptCount val="1"/>
                <c:pt idx="0">
                  <c:v>0.58799999999999997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A2-4B5A-A312-86C44541786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Bastant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/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DA2-4B5A-A312-86C445417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Hoja1!$D$2</c:f>
              <c:numCache>
                <c:formatCode>0%</c:formatCode>
                <c:ptCount val="1"/>
                <c:pt idx="0">
                  <c:v>0.29399999999999998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A2-4B5A-A312-86C445417867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DA2-4B5A-A312-86C445417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</c:f>
              <c:strCache>
                <c:ptCount val="1"/>
                <c:pt idx="0">
                  <c:v>  </c:v>
                </c:pt>
              </c:strCache>
            </c:strRef>
          </c:cat>
          <c:val>
            <c:numRef>
              <c:f>Hoja1!$E$2</c:f>
              <c:numCache>
                <c:formatCode>0%</c:formatCode>
                <c:ptCount val="1"/>
                <c:pt idx="0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A2-4B5A-A312-86C4454178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10144632"/>
        <c:axId val="510138360"/>
      </c:barChart>
      <c:valAx>
        <c:axId val="510138360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s-ES"/>
          </a:p>
        </c:txPr>
        <c:crossAx val="510144632"/>
        <c:crosses val="max"/>
        <c:crossBetween val="between"/>
        <c:majorUnit val="0.5"/>
      </c:valAx>
      <c:catAx>
        <c:axId val="510144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ES"/>
          </a:p>
        </c:txPr>
        <c:crossAx val="5101383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6565920698317795"/>
          <c:y val="0.1310759304520128"/>
          <c:w val="0.32992350168921103"/>
          <c:h val="0.78074233343780453"/>
        </c:manualLayout>
      </c:layout>
      <c:overlay val="0"/>
      <c:txPr>
        <a:bodyPr/>
        <a:lstStyle/>
        <a:p>
          <a:pPr>
            <a:defRPr sz="1000">
              <a:solidFill>
                <a:srgbClr val="7C6E61"/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entury Gothic" pitchFamily="34" charset="0"/>
        </a:defRPr>
      </a:pPr>
      <a:endParaRPr lang="es-E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86542223437485E-2"/>
          <c:y val="0.12966770046726836"/>
          <c:w val="0.60195719928266123"/>
          <c:h val="0.7359387614941308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Cap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Hoja1!$A$2:$A$3</c:f>
              <c:strCache>
                <c:ptCount val="2"/>
                <c:pt idx="0">
                  <c:v>Al territori</c:v>
                </c:pt>
                <c:pt idx="1">
                  <c:v>A la teva empresa</c:v>
                </c:pt>
              </c:strCache>
            </c:strRef>
          </c:cat>
          <c:val>
            <c:numRef>
              <c:f>Hoja1!$B$2:$B$3</c:f>
              <c:numCache>
                <c:formatCode>0%</c:formatCode>
                <c:ptCount val="2"/>
                <c:pt idx="0">
                  <c:v>2.9000000000000001E-2</c:v>
                </c:pt>
                <c:pt idx="1">
                  <c:v>0.32400000000000001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4B-4C05-B635-8D93359BACF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Poc impacte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1341FD21-4281-4D3D-A658-A25C9F145CFB}" type="VALUE">
                      <a:rPr lang="en-US" b="0"/>
                      <a:pPr/>
                      <a:t>[VALOR]</a:t>
                    </a:fld>
                    <a:endParaRPr lang="ca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4B-4C05-B635-8D93359B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Hoja1!$A$2:$A$3</c:f>
              <c:strCache>
                <c:ptCount val="2"/>
                <c:pt idx="0">
                  <c:v>Al territori</c:v>
                </c:pt>
                <c:pt idx="1">
                  <c:v>A la teva empresa</c:v>
                </c:pt>
              </c:strCache>
            </c:strRef>
          </c:cat>
          <c:val>
            <c:numRef>
              <c:f>Hoja1!$C$2:$C$3</c:f>
              <c:numCache>
                <c:formatCode>0%</c:formatCode>
                <c:ptCount val="2"/>
                <c:pt idx="0">
                  <c:v>0.441</c:v>
                </c:pt>
                <c:pt idx="1">
                  <c:v>0.47099999999999997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4B-4C05-B635-8D93359BACF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Bastant impacte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/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4B-4C05-B635-8D93359B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Hoja1!$A$2:$A$3</c:f>
              <c:strCache>
                <c:ptCount val="2"/>
                <c:pt idx="0">
                  <c:v>Al territori</c:v>
                </c:pt>
                <c:pt idx="1">
                  <c:v>A la teva empresa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0.41199999999999998</c:v>
                </c:pt>
                <c:pt idx="1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4B-4C05-B635-8D93359BACF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0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44B-4C05-B635-8D93359B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Hoja1!$A$2:$A$3</c:f>
              <c:strCache>
                <c:ptCount val="2"/>
                <c:pt idx="0">
                  <c:v>Al territori</c:v>
                </c:pt>
                <c:pt idx="1">
                  <c:v>A la teva empresa</c:v>
                </c:pt>
              </c:strCache>
            </c:strRef>
          </c:cat>
          <c:val>
            <c:numRef>
              <c:f>Hoja1!$E$2:$E$3</c:f>
              <c:numCache>
                <c:formatCode>0%</c:formatCode>
                <c:ptCount val="2"/>
                <c:pt idx="0">
                  <c:v>0.11799999999999999</c:v>
                </c:pt>
                <c:pt idx="1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4B-4C05-B635-8D93359B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10144632"/>
        <c:axId val="510138360"/>
      </c:barChart>
      <c:valAx>
        <c:axId val="510138360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s-ES"/>
          </a:p>
        </c:txPr>
        <c:crossAx val="510144632"/>
        <c:crosses val="max"/>
        <c:crossBetween val="between"/>
        <c:majorUnit val="0.5"/>
      </c:valAx>
      <c:catAx>
        <c:axId val="510144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ES"/>
          </a:p>
        </c:txPr>
        <c:crossAx val="5101383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7099298512056704"/>
          <c:y val="0.11374485922150893"/>
          <c:w val="0.30651599543645786"/>
          <c:h val="0.78074233343780453"/>
        </c:manualLayout>
      </c:layout>
      <c:overlay val="0"/>
      <c:txPr>
        <a:bodyPr/>
        <a:lstStyle/>
        <a:p>
          <a:pPr>
            <a:defRPr sz="1000">
              <a:solidFill>
                <a:srgbClr val="7C6E61"/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entury Gothic" pitchFamily="34" charset="0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490072954023402"/>
          <c:y val="5.0691244239631367E-2"/>
          <c:w val="0.49150463007220746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1-06B1-4CB0-9057-93648EC4A5F7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3-8313-47A5-B69F-0E2C9678BE07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Reus</c:v>
                </c:pt>
                <c:pt idx="1">
                  <c:v>Baix Camp 
(sense Reus)</c:v>
                </c:pt>
                <c:pt idx="2">
                  <c:v>Resta</c:v>
                </c:pt>
                <c:pt idx="3">
                  <c:v>Ns/Nc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</c:v>
                </c:pt>
                <c:pt idx="1">
                  <c:v>0.24</c:v>
                </c:pt>
                <c:pt idx="2">
                  <c:v>0.09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A-4FE9-A97A-DB3267D81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7383144"/>
        <c:axId val="359113576"/>
      </c:barChart>
      <c:catAx>
        <c:axId val="3573831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9113576"/>
        <c:crosses val="autoZero"/>
        <c:auto val="1"/>
        <c:lblAlgn val="ctr"/>
        <c:lblOffset val="100"/>
        <c:tickMarkSkip val="1"/>
        <c:noMultiLvlLbl val="0"/>
      </c:catAx>
      <c:valAx>
        <c:axId val="359113576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357383144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564183140306013"/>
          <c:y val="5.2370931819964231E-2"/>
          <c:w val="0.57445296348159325"/>
          <c:h val="0.89915063847861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8A000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BFBFBF"/>
              </a:solidFill>
            </c:spPr>
            <c:extLst>
              <c:ext xmlns:c16="http://schemas.microsoft.com/office/drawing/2014/chart" uri="{C3380CC4-5D6E-409C-BE32-E72D297353CC}">
                <c16:uniqueId val="{00000000-33F0-4B5A-BD92-D508042A27C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F0-4B5A-BD92-D508042A27C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3F0-4B5A-BD92-D508042A27C7}"/>
              </c:ext>
            </c:extLst>
          </c:dPt>
          <c:dPt>
            <c:idx val="6"/>
            <c:invertIfNegative val="0"/>
            <c:bubble3D val="0"/>
            <c:spPr>
              <a:solidFill>
                <a:srgbClr val="BFBFBF"/>
              </a:solidFill>
            </c:spPr>
            <c:extLst>
              <c:ext xmlns:c16="http://schemas.microsoft.com/office/drawing/2014/chart" uri="{C3380CC4-5D6E-409C-BE32-E72D297353CC}">
                <c16:uniqueId val="{00000004-33F0-4B5A-BD92-D508042A27C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F0-4B5A-BD92-D508042A27C7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Calia fer-les ja</c:v>
                </c:pt>
                <c:pt idx="1">
                  <c:v>Indiferent</c:v>
                </c:pt>
                <c:pt idx="2">
                  <c:v>Calia posposar-les</c:v>
                </c:pt>
                <c:pt idx="3">
                  <c:v>Ns/Nc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0.5</c:v>
                </c:pt>
                <c:pt idx="1">
                  <c:v>0.26500000000000001</c:v>
                </c:pt>
                <c:pt idx="2">
                  <c:v>0.17599999999999999</c:v>
                </c:pt>
                <c:pt idx="3" formatCode="0.00%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0-4B5A-BD92-D508042A2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7980632"/>
        <c:axId val="377981024"/>
      </c:barChart>
      <c:catAx>
        <c:axId val="3779806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377981024"/>
        <c:crosses val="autoZero"/>
        <c:auto val="1"/>
        <c:lblAlgn val="ctr"/>
        <c:lblOffset val="100"/>
        <c:noMultiLvlLbl val="0"/>
      </c:catAx>
      <c:valAx>
        <c:axId val="377981024"/>
        <c:scaling>
          <c:orientation val="minMax"/>
          <c:max val="0.60000000000000009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77980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es-E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564183140306013"/>
          <c:y val="5.2370931819964231E-2"/>
          <c:w val="0.57445296348159325"/>
          <c:h val="0.89915063847861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8A0000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3F0-4B5A-BD92-D508042A27C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F0-4B5A-BD92-D508042A27C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3F0-4B5A-BD92-D508042A27C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3F0-4B5A-BD92-D508042A27C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F0-4B5A-BD92-D508042A27C7}"/>
              </c:ext>
            </c:extLst>
          </c:dPt>
          <c:dPt>
            <c:idx val="8"/>
            <c:invertIfNegative val="0"/>
            <c:bubble3D val="0"/>
            <c:spPr>
              <a:solidFill>
                <a:srgbClr val="BFBFBF"/>
              </a:solidFill>
            </c:spPr>
            <c:extLst>
              <c:ext xmlns:c16="http://schemas.microsoft.com/office/drawing/2014/chart" uri="{C3380CC4-5D6E-409C-BE32-E72D297353CC}">
                <c16:uniqueId val="{00000001-8283-4309-941E-7151AFEA34E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Recuperació econòmica</c:v>
                </c:pt>
                <c:pt idx="1">
                  <c:v>Lluitar contra la pandèmia</c:v>
                </c:pt>
                <c:pt idx="2">
                  <c:v>Donar ajudes a sectors afectats</c:v>
                </c:pt>
                <c:pt idx="3">
                  <c:v>El Canvi climàtic</c:v>
                </c:pt>
                <c:pt idx="4">
                  <c:v>Independència</c:v>
                </c:pt>
                <c:pt idx="5">
                  <c:v>Drets i llibertats</c:v>
                </c:pt>
                <c:pt idx="6">
                  <c:v>Tancar l'etapa del procés</c:v>
                </c:pt>
                <c:pt idx="7">
                  <c:v>Redistribució de la riquesa</c:v>
                </c:pt>
                <c:pt idx="8">
                  <c:v>Ns/Nc</c:v>
                </c:pt>
              </c:strCache>
            </c:strRef>
          </c:cat>
          <c:val>
            <c:numRef>
              <c:f>Hoja1!$B$2:$B$10</c:f>
              <c:numCache>
                <c:formatCode>0%</c:formatCode>
                <c:ptCount val="9"/>
                <c:pt idx="0">
                  <c:v>0.88235294117647056</c:v>
                </c:pt>
                <c:pt idx="1">
                  <c:v>0.73529411764705888</c:v>
                </c:pt>
                <c:pt idx="2">
                  <c:v>0.67647058823529405</c:v>
                </c:pt>
                <c:pt idx="3">
                  <c:v>0.38235294117647056</c:v>
                </c:pt>
                <c:pt idx="4">
                  <c:v>0.29411764705882354</c:v>
                </c:pt>
                <c:pt idx="5">
                  <c:v>0.23529411764705885</c:v>
                </c:pt>
                <c:pt idx="6">
                  <c:v>0.20588235294117649</c:v>
                </c:pt>
                <c:pt idx="7">
                  <c:v>0.17647058823529413</c:v>
                </c:pt>
                <c:pt idx="8">
                  <c:v>2.9411764705882356E-2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0-4B5A-BD92-D508042A2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77980632"/>
        <c:axId val="377981024"/>
      </c:barChart>
      <c:catAx>
        <c:axId val="3779806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377981024"/>
        <c:crosses val="autoZero"/>
        <c:auto val="1"/>
        <c:lblAlgn val="ctr"/>
        <c:lblOffset val="100"/>
        <c:noMultiLvlLbl val="0"/>
      </c:catAx>
      <c:valAx>
        <c:axId val="37798102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77980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+mj-lt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404204256698375"/>
          <c:y val="6.9691905583341693E-2"/>
          <c:w val="0.4481446479897811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6B1-4CB0-9057-93648EC4A5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3D8-45C0-A525-416D69EB03D0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Serveis</c:v>
                </c:pt>
                <c:pt idx="1">
                  <c:v>Industria</c:v>
                </c:pt>
                <c:pt idx="2">
                  <c:v>Comerç</c:v>
                </c:pt>
                <c:pt idx="3">
                  <c:v>Agricultura i ramaderia</c:v>
                </c:pt>
                <c:pt idx="4">
                  <c:v>Construcció</c:v>
                </c:pt>
                <c:pt idx="5">
                  <c:v>Hosteleria</c:v>
                </c:pt>
                <c:pt idx="6">
                  <c:v>Ns/Nc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0.41</c:v>
                </c:pt>
                <c:pt idx="1">
                  <c:v>0.24</c:v>
                </c:pt>
                <c:pt idx="2">
                  <c:v>0.21</c:v>
                </c:pt>
                <c:pt idx="3">
                  <c:v>0.09</c:v>
                </c:pt>
                <c:pt idx="4">
                  <c:v>9.4E-2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A-4FE9-A97A-DB3267D81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9114360"/>
        <c:axId val="359114752"/>
      </c:barChart>
      <c:catAx>
        <c:axId val="3591143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9114752"/>
        <c:crosses val="autoZero"/>
        <c:auto val="1"/>
        <c:lblAlgn val="ctr"/>
        <c:lblOffset val="100"/>
        <c:tickMarkSkip val="1"/>
        <c:noMultiLvlLbl val="0"/>
      </c:catAx>
      <c:valAx>
        <c:axId val="359114752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359114360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920111739269595"/>
          <c:y val="5.0691244239631367E-2"/>
          <c:w val="0.59463839646786121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1-C314-46CF-9494-79D37D3622B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3-C314-46CF-9494-79D37D3622B0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Fins 300 m €</c:v>
                </c:pt>
                <c:pt idx="1">
                  <c:v>De 300 m a 1M €</c:v>
                </c:pt>
                <c:pt idx="2">
                  <c:v>De 1M a 5M €</c:v>
                </c:pt>
                <c:pt idx="3">
                  <c:v>De 5M a 10M €</c:v>
                </c:pt>
                <c:pt idx="4">
                  <c:v>Més de 10M €</c:v>
                </c:pt>
                <c:pt idx="5">
                  <c:v>Ns/Nc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0.24</c:v>
                </c:pt>
                <c:pt idx="1">
                  <c:v>0.27</c:v>
                </c:pt>
                <c:pt idx="2">
                  <c:v>0.21</c:v>
                </c:pt>
                <c:pt idx="3">
                  <c:v>0.03</c:v>
                </c:pt>
                <c:pt idx="4">
                  <c:v>0.24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14-46CF-9494-79D37D3622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9116320"/>
        <c:axId val="359115928"/>
      </c:barChart>
      <c:catAx>
        <c:axId val="3591163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9115928"/>
        <c:crosses val="autoZero"/>
        <c:auto val="1"/>
        <c:lblAlgn val="ctr"/>
        <c:lblOffset val="100"/>
        <c:tickMarkSkip val="1"/>
        <c:noMultiLvlLbl val="0"/>
      </c:catAx>
      <c:valAx>
        <c:axId val="359115928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359116320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676150214472681"/>
          <c:y val="5.0691244239631367E-2"/>
          <c:w val="0.60538151097069448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1-B2F9-4913-9AA6-7C742B328FFC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Local</c:v>
                </c:pt>
                <c:pt idx="1">
                  <c:v>Comarcal</c:v>
                </c:pt>
                <c:pt idx="2">
                  <c:v>Regional (Catalunya)</c:v>
                </c:pt>
                <c:pt idx="3">
                  <c:v>Nacional</c:v>
                </c:pt>
                <c:pt idx="4">
                  <c:v>Internacional</c:v>
                </c:pt>
                <c:pt idx="5">
                  <c:v>Ns/Nc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0.09</c:v>
                </c:pt>
                <c:pt idx="1">
                  <c:v>0.18</c:v>
                </c:pt>
                <c:pt idx="2">
                  <c:v>0.06</c:v>
                </c:pt>
                <c:pt idx="3">
                  <c:v>0.27</c:v>
                </c:pt>
                <c:pt idx="4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F9-4913-9AA6-7C742B328F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9115536"/>
        <c:axId val="358820880"/>
      </c:barChart>
      <c:catAx>
        <c:axId val="3591155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8820880"/>
        <c:crosses val="autoZero"/>
        <c:auto val="1"/>
        <c:lblAlgn val="ctr"/>
        <c:lblOffset val="100"/>
        <c:tickMarkSkip val="1"/>
        <c:noMultiLvlLbl val="0"/>
      </c:catAx>
      <c:valAx>
        <c:axId val="358820880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359115536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10659898477177"/>
          <c:y val="0.17041800643086824"/>
          <c:w val="0.44923857868020306"/>
          <c:h val="0.56913183279742763"/>
        </c:manualLayout>
      </c:layout>
      <c:pieChart>
        <c:varyColors val="1"/>
        <c:ser>
          <c:idx val="0"/>
          <c:order val="0"/>
          <c:spPr>
            <a:solidFill>
              <a:srgbClr val="FFC000"/>
            </a:solidFill>
            <a:ln w="1276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8A0000"/>
              </a:solidFill>
              <a:ln w="1276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34F-472C-A402-76CDF8F6016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276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34F-472C-A402-76CDF8F60165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2766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4D4-43E1-B64F-0958C2C87CA3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D4-43E1-B64F-0958C2C87CA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s-E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Home</c:v>
                </c:pt>
                <c:pt idx="1">
                  <c:v>Dona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0.77</c:v>
                </c:pt>
                <c:pt idx="1">
                  <c:v>0.219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4F-472C-A402-76CDF8F6016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120"/>
      </c:pieChart>
      <c:spPr>
        <a:noFill/>
        <a:ln w="2553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804" b="0" i="0" u="none" strike="noStrike" baseline="0">
          <a:solidFill>
            <a:schemeClr val="tx1"/>
          </a:solidFill>
          <a:latin typeface="Century Gothic"/>
          <a:ea typeface="Century Gothic"/>
          <a:cs typeface="Century Gothic"/>
        </a:defRPr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4189321675433"/>
          <c:y val="5.6054103264403694E-2"/>
          <c:w val="0.66876876089988291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970-429C-BA01-EB63BD503915}"/>
              </c:ext>
            </c:extLst>
          </c:dPt>
          <c:dLbls>
            <c:dLbl>
              <c:idx val="0"/>
              <c:numFmt formatCode="0.0%" sourceLinked="0"/>
              <c:spPr>
                <a:noFill/>
                <a:ln w="25473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chemeClr val="tx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E6D-4D05-855F-2F5756BF29A1}"/>
                </c:ext>
              </c:extLst>
            </c:dLbl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De 18 a 25 anys</c:v>
                </c:pt>
                <c:pt idx="1">
                  <c:v>De 26 a 35 anys</c:v>
                </c:pt>
                <c:pt idx="2">
                  <c:v>De 36 a 45 anys</c:v>
                </c:pt>
                <c:pt idx="3">
                  <c:v>De 46 a 55 anys</c:v>
                </c:pt>
                <c:pt idx="4">
                  <c:v>De 56 a 65 anys</c:v>
                </c:pt>
                <c:pt idx="5">
                  <c:v>65 anys o més</c:v>
                </c:pt>
                <c:pt idx="6">
                  <c:v>Ns/Nc</c:v>
                </c:pt>
              </c:strCache>
            </c:strRef>
          </c:cat>
          <c:val>
            <c:numRef>
              <c:f>Sheet1!$B$2:$B$8</c:f>
              <c:numCache>
                <c:formatCode>#,##0.0%</c:formatCode>
                <c:ptCount val="7"/>
                <c:pt idx="0">
                  <c:v>5.8999999999999997E-2</c:v>
                </c:pt>
                <c:pt idx="1">
                  <c:v>2.9000000000000001E-2</c:v>
                </c:pt>
                <c:pt idx="2">
                  <c:v>8.7999999999999995E-2</c:v>
                </c:pt>
                <c:pt idx="3">
                  <c:v>0.32400000000000001</c:v>
                </c:pt>
                <c:pt idx="4">
                  <c:v>0.29399999999999998</c:v>
                </c:pt>
                <c:pt idx="5">
                  <c:v>0.17899999999999999</c:v>
                </c:pt>
                <c:pt idx="6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70-429C-BA01-EB63BD5039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8822056"/>
        <c:axId val="358822448"/>
      </c:barChart>
      <c:catAx>
        <c:axId val="3588220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8822448"/>
        <c:crosses val="autoZero"/>
        <c:auto val="1"/>
        <c:lblAlgn val="ctr"/>
        <c:lblOffset val="100"/>
        <c:tickMarkSkip val="1"/>
        <c:noMultiLvlLbl val="0"/>
      </c:catAx>
      <c:valAx>
        <c:axId val="358822448"/>
        <c:scaling>
          <c:orientation val="minMax"/>
          <c:max val="1"/>
        </c:scaling>
        <c:delete val="1"/>
        <c:axPos val="t"/>
        <c:numFmt formatCode="#,##0.0%" sourceLinked="1"/>
        <c:majorTickMark val="out"/>
        <c:minorTickMark val="none"/>
        <c:tickLblPos val="nextTo"/>
        <c:crossAx val="358822056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108139305611844"/>
          <c:y val="5.0691244239631367E-2"/>
          <c:w val="0.47711386807205197"/>
          <c:h val="0.907834101382488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8A0000"/>
            </a:solidFill>
            <a:ln w="25473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1-6050-497E-9342-333A28E6BD05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73">
                <a:noFill/>
              </a:ln>
            </c:spPr>
            <c:extLst>
              <c:ext xmlns:c16="http://schemas.microsoft.com/office/drawing/2014/chart" uri="{C3380CC4-5D6E-409C-BE32-E72D297353CC}">
                <c16:uniqueId val="{00000003-83E1-4998-8993-9B2259891BC0}"/>
              </c:ext>
            </c:extLst>
          </c:dPt>
          <c:dLbls>
            <c:numFmt formatCode="0%" sourceLinked="0"/>
            <c:spPr>
              <a:noFill/>
              <a:ln w="2547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Soci</c:v>
                </c:pt>
                <c:pt idx="1">
                  <c:v>D. Gral / 
Gerent</c:v>
                </c:pt>
                <c:pt idx="2">
                  <c:v>Altres</c:v>
                </c:pt>
                <c:pt idx="3">
                  <c:v>Ns/Nc</c:v>
                </c:pt>
              </c:strCache>
            </c:strRef>
          </c:cat>
          <c:val>
            <c:numRef>
              <c:f>Sheet1!$B$2:$B$5</c:f>
              <c:numCache>
                <c:formatCode>#,##0%</c:formatCode>
                <c:ptCount val="4"/>
                <c:pt idx="0">
                  <c:v>0.70599999999999996</c:v>
                </c:pt>
                <c:pt idx="1">
                  <c:v>8.7999999999999995E-2</c:v>
                </c:pt>
                <c:pt idx="2">
                  <c:v>8.6999999999999994E-2</c:v>
                </c:pt>
                <c:pt idx="3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50-497E-9342-333A28E6BD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58823232"/>
        <c:axId val="358823624"/>
      </c:barChart>
      <c:catAx>
        <c:axId val="3588232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Century Gothic" pitchFamily="34" charset="0"/>
                <a:ea typeface="Century Gothic"/>
                <a:cs typeface="Century Gothic"/>
              </a:defRPr>
            </a:pPr>
            <a:endParaRPr lang="es-ES"/>
          </a:p>
        </c:txPr>
        <c:crossAx val="358823624"/>
        <c:crosses val="autoZero"/>
        <c:auto val="1"/>
        <c:lblAlgn val="ctr"/>
        <c:lblOffset val="100"/>
        <c:tickMarkSkip val="1"/>
        <c:noMultiLvlLbl val="0"/>
      </c:catAx>
      <c:valAx>
        <c:axId val="358823624"/>
        <c:scaling>
          <c:orientation val="minMax"/>
          <c:max val="1"/>
        </c:scaling>
        <c:delete val="1"/>
        <c:axPos val="t"/>
        <c:numFmt formatCode="#,##0%" sourceLinked="1"/>
        <c:majorTickMark val="out"/>
        <c:minorTickMark val="none"/>
        <c:tickLblPos val="nextTo"/>
        <c:crossAx val="358823232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14285714285701E-3"/>
          <c:y val="5.6000000000000001E-2"/>
          <c:w val="0.9803809294724477"/>
          <c:h val="0.694142841852184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Molt dolenta</c:v>
                </c:pt>
              </c:strCache>
            </c:strRef>
          </c:tx>
          <c:spPr>
            <a:solidFill>
              <a:srgbClr val="FF00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A6E7-4B7E-8159-10D9A3444B88}"/>
              </c:ext>
            </c:extLst>
          </c:dPt>
          <c:dPt>
            <c:idx val="4"/>
            <c:invertIfNegative val="0"/>
            <c:bubble3D val="0"/>
            <c:spPr>
              <a:noFill/>
              <a:ln w="10353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6E7-4B7E-8159-10D9A3444B88}"/>
              </c:ext>
            </c:extLst>
          </c:dPt>
          <c:dLbls>
            <c:numFmt formatCode="0%" sourceLinked="0"/>
            <c:spPr>
              <a:noFill/>
              <a:ln w="20706">
                <a:noFill/>
              </a:ln>
            </c:spPr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Sheet1!$B$2:$AE$2</c:f>
              <c:numCache>
                <c:formatCode>0%</c:formatCode>
                <c:ptCount val="30"/>
                <c:pt idx="0" formatCode="#,##0.0%">
                  <c:v>1.6949152542372881E-2</c:v>
                </c:pt>
                <c:pt idx="1">
                  <c:v>5.4794520547945202E-2</c:v>
                </c:pt>
                <c:pt idx="2">
                  <c:v>4.4999999999999998E-2</c:v>
                </c:pt>
                <c:pt idx="3">
                  <c:v>3.1746031746031744E-2</c:v>
                </c:pt>
                <c:pt idx="4">
                  <c:v>2.4373015873015873E-2</c:v>
                </c:pt>
                <c:pt idx="5">
                  <c:v>1.7000000000000001E-2</c:v>
                </c:pt>
                <c:pt idx="10">
                  <c:v>1.7000000000000001E-2</c:v>
                </c:pt>
                <c:pt idx="19">
                  <c:v>1.9E-2</c:v>
                </c:pt>
                <c:pt idx="21">
                  <c:v>2.3E-2</c:v>
                </c:pt>
                <c:pt idx="24">
                  <c:v>2.5999999999999999E-2</c:v>
                </c:pt>
                <c:pt idx="25">
                  <c:v>7.0999999999999994E-2</c:v>
                </c:pt>
                <c:pt idx="26">
                  <c:v>0.15217391304347827</c:v>
                </c:pt>
                <c:pt idx="27">
                  <c:v>0.11764705882352942</c:v>
                </c:pt>
                <c:pt idx="28">
                  <c:v>0.15625</c:v>
                </c:pt>
                <c:pt idx="29">
                  <c:v>5.8823529411764712E-2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E7-4B7E-8159-10D9A3444B88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Dolenta</c:v>
                </c:pt>
              </c:strCache>
            </c:strRef>
          </c:tx>
          <c:spPr>
            <a:solidFill>
              <a:srgbClr val="FF6600"/>
            </a:solidFill>
            <a:ln w="10353">
              <a:solidFill>
                <a:schemeClr val="bg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noFill/>
              <a:ln w="10353">
                <a:solidFill>
                  <a:srgbClr val="FF66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A6E7-4B7E-8159-10D9A3444B88}"/>
              </c:ext>
            </c:extLst>
          </c:dPt>
          <c:dLbls>
            <c:numFmt formatCode="0%" sourceLinked="0"/>
            <c:spPr>
              <a:noFill/>
              <a:ln w="20706">
                <a:noFill/>
              </a:ln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Sheet1!$B$3:$AE$3</c:f>
              <c:numCache>
                <c:formatCode>0%</c:formatCode>
                <c:ptCount val="30"/>
                <c:pt idx="0" formatCode="#,##0.0%">
                  <c:v>0.55932203389830504</c:v>
                </c:pt>
                <c:pt idx="1">
                  <c:v>0.45205479452054798</c:v>
                </c:pt>
                <c:pt idx="2">
                  <c:v>0.24199999999999999</c:v>
                </c:pt>
                <c:pt idx="3">
                  <c:v>0.31746031746031744</c:v>
                </c:pt>
                <c:pt idx="4">
                  <c:v>0.26023015873015876</c:v>
                </c:pt>
                <c:pt idx="5">
                  <c:v>0.20300000000000001</c:v>
                </c:pt>
                <c:pt idx="6">
                  <c:v>0.28100000000000003</c:v>
                </c:pt>
                <c:pt idx="7">
                  <c:v>0.13</c:v>
                </c:pt>
                <c:pt idx="8">
                  <c:v>7.0999999999999994E-2</c:v>
                </c:pt>
                <c:pt idx="9">
                  <c:v>0.10199999999999999</c:v>
                </c:pt>
                <c:pt idx="10">
                  <c:v>0.10199999999999999</c:v>
                </c:pt>
                <c:pt idx="11">
                  <c:v>4.1000000000000002E-2</c:v>
                </c:pt>
                <c:pt idx="12">
                  <c:v>6.0999999999999999E-2</c:v>
                </c:pt>
                <c:pt idx="13">
                  <c:v>2.4E-2</c:v>
                </c:pt>
                <c:pt idx="14">
                  <c:v>5.9000000000000004E-2</c:v>
                </c:pt>
                <c:pt idx="15">
                  <c:v>0.05</c:v>
                </c:pt>
                <c:pt idx="16">
                  <c:v>0.05</c:v>
                </c:pt>
                <c:pt idx="17">
                  <c:v>4.2000000000000003E-2</c:v>
                </c:pt>
                <c:pt idx="18">
                  <c:v>6.0999999999999999E-2</c:v>
                </c:pt>
                <c:pt idx="19">
                  <c:v>3.7999999999999999E-2</c:v>
                </c:pt>
                <c:pt idx="20">
                  <c:v>6.4000000000000001E-2</c:v>
                </c:pt>
                <c:pt idx="21">
                  <c:v>4.7E-2</c:v>
                </c:pt>
                <c:pt idx="22">
                  <c:v>4.8000000000000001E-2</c:v>
                </c:pt>
                <c:pt idx="23">
                  <c:v>4.8000000000000001E-2</c:v>
                </c:pt>
                <c:pt idx="24">
                  <c:v>7.6999999999999999E-2</c:v>
                </c:pt>
                <c:pt idx="25">
                  <c:v>0.11899999999999999</c:v>
                </c:pt>
                <c:pt idx="26">
                  <c:v>0.39130434782608697</c:v>
                </c:pt>
                <c:pt idx="27">
                  <c:v>0.41176470588235298</c:v>
                </c:pt>
                <c:pt idx="28">
                  <c:v>0.375</c:v>
                </c:pt>
                <c:pt idx="29">
                  <c:v>0.41176470588235298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E7-4B7E-8159-10D9A3444B88}"/>
            </c:ext>
          </c:extLst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FFC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A6E7-4B7E-8159-10D9A3444B8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Sheet1!$B$4:$AE$4</c:f>
              <c:numCache>
                <c:formatCode>0%</c:formatCode>
                <c:ptCount val="30"/>
                <c:pt idx="0" formatCode="#,##0.0%">
                  <c:v>0.40677966101694912</c:v>
                </c:pt>
                <c:pt idx="1">
                  <c:v>0.46575342465753422</c:v>
                </c:pt>
                <c:pt idx="2">
                  <c:v>0.68200000000000005</c:v>
                </c:pt>
                <c:pt idx="3">
                  <c:v>0.58730158730158732</c:v>
                </c:pt>
                <c:pt idx="4">
                  <c:v>0.62415079365079373</c:v>
                </c:pt>
                <c:pt idx="5">
                  <c:v>0.66100000000000003</c:v>
                </c:pt>
                <c:pt idx="6">
                  <c:v>0.66700000000000004</c:v>
                </c:pt>
                <c:pt idx="7">
                  <c:v>0.79</c:v>
                </c:pt>
                <c:pt idx="8">
                  <c:v>0.85699999999999998</c:v>
                </c:pt>
                <c:pt idx="9">
                  <c:v>0.746</c:v>
                </c:pt>
                <c:pt idx="10">
                  <c:v>0.69450000000000001</c:v>
                </c:pt>
                <c:pt idx="11">
                  <c:v>0.69399999999999995</c:v>
                </c:pt>
                <c:pt idx="12">
                  <c:v>0.66700000000000004</c:v>
                </c:pt>
                <c:pt idx="13">
                  <c:v>0.65900000000000003</c:v>
                </c:pt>
                <c:pt idx="14">
                  <c:v>0.56899999999999995</c:v>
                </c:pt>
                <c:pt idx="15">
                  <c:v>0.41700000000000004</c:v>
                </c:pt>
                <c:pt idx="16">
                  <c:v>0.5</c:v>
                </c:pt>
                <c:pt idx="17">
                  <c:v>0.5</c:v>
                </c:pt>
                <c:pt idx="18">
                  <c:v>0.44900000000000001</c:v>
                </c:pt>
                <c:pt idx="19">
                  <c:v>0.66</c:v>
                </c:pt>
                <c:pt idx="20">
                  <c:v>0.55300000000000005</c:v>
                </c:pt>
                <c:pt idx="21">
                  <c:v>0.53500000000000003</c:v>
                </c:pt>
                <c:pt idx="22">
                  <c:v>0.61899999999999999</c:v>
                </c:pt>
                <c:pt idx="23">
                  <c:v>0.5</c:v>
                </c:pt>
                <c:pt idx="24">
                  <c:v>0.61499999999999999</c:v>
                </c:pt>
                <c:pt idx="25">
                  <c:v>0.59499999999999997</c:v>
                </c:pt>
                <c:pt idx="26">
                  <c:v>0.36956521739130438</c:v>
                </c:pt>
                <c:pt idx="27">
                  <c:v>0.4705882352941177</c:v>
                </c:pt>
                <c:pt idx="28">
                  <c:v>0.46875</c:v>
                </c:pt>
                <c:pt idx="2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6E7-4B7E-8159-10D9A3444B88}"/>
            </c:ext>
          </c:extLst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Bona</c:v>
                </c:pt>
              </c:strCache>
            </c:strRef>
          </c:tx>
          <c:spPr>
            <a:solidFill>
              <a:srgbClr val="99CC00"/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rgbClr val="99C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A6E7-4B7E-8159-10D9A3444B8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Sheet1!$B$5:$AE$5</c:f>
              <c:numCache>
                <c:formatCode>General</c:formatCode>
                <c:ptCount val="30"/>
                <c:pt idx="0" formatCode="#,##0.0%">
                  <c:v>1.6949152542372881E-2</c:v>
                </c:pt>
                <c:pt idx="2" formatCode="0%">
                  <c:v>0.03</c:v>
                </c:pt>
                <c:pt idx="3" formatCode="0%">
                  <c:v>4.7619047619047616E-2</c:v>
                </c:pt>
                <c:pt idx="4" formatCode="0%">
                  <c:v>8.3309523809523806E-2</c:v>
                </c:pt>
                <c:pt idx="5" formatCode="0%">
                  <c:v>0.11899999999999999</c:v>
                </c:pt>
                <c:pt idx="6" formatCode="0%">
                  <c:v>5.2999999999999999E-2</c:v>
                </c:pt>
                <c:pt idx="7" formatCode="0%">
                  <c:v>0.06</c:v>
                </c:pt>
                <c:pt idx="8" formatCode="0%">
                  <c:v>7.0999999999999994E-2</c:v>
                </c:pt>
                <c:pt idx="9" formatCode="0%">
                  <c:v>0.13600000000000001</c:v>
                </c:pt>
                <c:pt idx="10" formatCode="0%">
                  <c:v>0.186</c:v>
                </c:pt>
                <c:pt idx="11" formatCode="0%">
                  <c:v>0.224</c:v>
                </c:pt>
                <c:pt idx="12" formatCode="0%">
                  <c:v>0.27300000000000002</c:v>
                </c:pt>
                <c:pt idx="13" formatCode="0%">
                  <c:v>0.26800000000000002</c:v>
                </c:pt>
                <c:pt idx="14" formatCode="0%">
                  <c:v>0.373</c:v>
                </c:pt>
                <c:pt idx="15" formatCode="0%">
                  <c:v>0.51700000000000002</c:v>
                </c:pt>
                <c:pt idx="16" formatCode="0%">
                  <c:v>0.4</c:v>
                </c:pt>
                <c:pt idx="17" formatCode="0%">
                  <c:v>0.45800000000000002</c:v>
                </c:pt>
                <c:pt idx="18" formatCode="0%">
                  <c:v>0.46899999999999997</c:v>
                </c:pt>
                <c:pt idx="19" formatCode="0%">
                  <c:v>0.28299999999999997</c:v>
                </c:pt>
                <c:pt idx="20" formatCode="0%">
                  <c:v>0.36199999999999999</c:v>
                </c:pt>
                <c:pt idx="21" formatCode="0%">
                  <c:v>0.372</c:v>
                </c:pt>
                <c:pt idx="22" formatCode="0%">
                  <c:v>0.31</c:v>
                </c:pt>
                <c:pt idx="23" formatCode="0%">
                  <c:v>0.45200000000000001</c:v>
                </c:pt>
                <c:pt idx="24" formatCode="0%">
                  <c:v>0.25600000000000001</c:v>
                </c:pt>
                <c:pt idx="25" formatCode="0%">
                  <c:v>0.214</c:v>
                </c:pt>
                <c:pt idx="26" formatCode="0%">
                  <c:v>8.6956521739130432E-2</c:v>
                </c:pt>
                <c:pt idx="29" formatCode="0%">
                  <c:v>2.9411764705882356E-2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6E7-4B7E-8159-10D9A3444B88}"/>
            </c:ext>
          </c:extLst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Molt Bona</c:v>
                </c:pt>
              </c:strCache>
            </c:strRef>
          </c:tx>
          <c:spPr>
            <a:solidFill>
              <a:srgbClr val="8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6.8571246537523266E-3"/>
                  <c:y val="-2.1329733640915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6E7-4B7E-8159-10D9A3444B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Sheet1!$B$6:$AE$6</c:f>
              <c:numCache>
                <c:formatCode>General</c:formatCode>
                <c:ptCount val="30"/>
                <c:pt idx="4" formatCode="0%">
                  <c:v>0</c:v>
                </c:pt>
                <c:pt idx="13" formatCode="0%">
                  <c:v>2.4E-2</c:v>
                </c:pt>
                <c:pt idx="16" formatCode="0%">
                  <c:v>0.05</c:v>
                </c:pt>
                <c:pt idx="18" formatCode="0%">
                  <c:v>0.02</c:v>
                </c:pt>
                <c:pt idx="20" formatCode="0%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6E7-4B7E-8159-10D9A3444B8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>
                <a:solidFill>
                  <a:schemeClr val="bg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10-A6E7-4B7E-8159-10D9A3444B88}"/>
              </c:ext>
            </c:extLst>
          </c:dPt>
          <c:dLbls>
            <c:dLbl>
              <c:idx val="4"/>
              <c:layout>
                <c:manualLayout>
                  <c:x val="1.8877794399761085E-2"/>
                  <c:y val="7.6812905535851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E7-4B7E-8159-10D9A3444B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Sheet1!$B$1:$AE$1</c:f>
              <c:strCache>
                <c:ptCount val="30"/>
                <c:pt idx="0">
                  <c:v>3T 2013</c:v>
                </c:pt>
                <c:pt idx="1">
                  <c:v>1T 2014</c:v>
                </c:pt>
                <c:pt idx="2">
                  <c:v>2T 2014</c:v>
                </c:pt>
                <c:pt idx="3">
                  <c:v>3T 2014</c:v>
                </c:pt>
                <c:pt idx="4">
                  <c:v>4T 2014*</c:v>
                </c:pt>
                <c:pt idx="5">
                  <c:v>1T 2015</c:v>
                </c:pt>
                <c:pt idx="6">
                  <c:v>2T 2015</c:v>
                </c:pt>
                <c:pt idx="7">
                  <c:v>3T 2015</c:v>
                </c:pt>
                <c:pt idx="8">
                  <c:v>4T 2015</c:v>
                </c:pt>
                <c:pt idx="9">
                  <c:v>1T 2016</c:v>
                </c:pt>
                <c:pt idx="10">
                  <c:v>2T 2016</c:v>
                </c:pt>
                <c:pt idx="11">
                  <c:v>3T 2016</c:v>
                </c:pt>
                <c:pt idx="12">
                  <c:v>4T 2016</c:v>
                </c:pt>
                <c:pt idx="13">
                  <c:v>1T 2017</c:v>
                </c:pt>
                <c:pt idx="14">
                  <c:v>2T 2017</c:v>
                </c:pt>
                <c:pt idx="15">
                  <c:v>3T 2017</c:v>
                </c:pt>
                <c:pt idx="16">
                  <c:v>4T 2017</c:v>
                </c:pt>
                <c:pt idx="17">
                  <c:v>1T 2018</c:v>
                </c:pt>
                <c:pt idx="18">
                  <c:v>2T 2018</c:v>
                </c:pt>
                <c:pt idx="19">
                  <c:v>3T 2018</c:v>
                </c:pt>
                <c:pt idx="20">
                  <c:v>4T 2018</c:v>
                </c:pt>
                <c:pt idx="21">
                  <c:v>1T 2019</c:v>
                </c:pt>
                <c:pt idx="22">
                  <c:v>2T 2019</c:v>
                </c:pt>
                <c:pt idx="23">
                  <c:v>3T 2019</c:v>
                </c:pt>
                <c:pt idx="24">
                  <c:v>4T 2019</c:v>
                </c:pt>
                <c:pt idx="25">
                  <c:v>1T 2020</c:v>
                </c:pt>
                <c:pt idx="26">
                  <c:v>2T 2020</c:v>
                </c:pt>
                <c:pt idx="27">
                  <c:v>3T 2020</c:v>
                </c:pt>
                <c:pt idx="28">
                  <c:v>4T 2020</c:v>
                </c:pt>
                <c:pt idx="29">
                  <c:v>1T 2021</c:v>
                </c:pt>
              </c:strCache>
            </c:strRef>
          </c:cat>
          <c:val>
            <c:numRef>
              <c:f>Sheet1!$B$7:$AE$7</c:f>
              <c:numCache>
                <c:formatCode>0%</c:formatCode>
                <c:ptCount val="30"/>
                <c:pt idx="1">
                  <c:v>2.7397260273972601E-2</c:v>
                </c:pt>
                <c:pt idx="3">
                  <c:v>1.5873015873015872E-2</c:v>
                </c:pt>
                <c:pt idx="4">
                  <c:v>1.5873015873015872E-2</c:v>
                </c:pt>
                <c:pt idx="7">
                  <c:v>0.02</c:v>
                </c:pt>
                <c:pt idx="9">
                  <c:v>1.7000000000000001E-2</c:v>
                </c:pt>
                <c:pt idx="11">
                  <c:v>4.0999999999999995E-2</c:v>
                </c:pt>
                <c:pt idx="13">
                  <c:v>2.4E-2</c:v>
                </c:pt>
                <c:pt idx="15">
                  <c:v>1.7000000000000001E-2</c:v>
                </c:pt>
                <c:pt idx="21">
                  <c:v>2.3E-2</c:v>
                </c:pt>
                <c:pt idx="22">
                  <c:v>2.4E-2</c:v>
                </c:pt>
                <c:pt idx="24">
                  <c:v>2.6000000000000002E-2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6E7-4B7E-8159-10D9A3444B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58824408"/>
        <c:axId val="362628672"/>
      </c:barChart>
      <c:catAx>
        <c:axId val="358824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>
                <a:solidFill>
                  <a:schemeClr val="bg1">
                    <a:lumMod val="50000"/>
                  </a:schemeClr>
                </a:solidFill>
              </a:defRPr>
            </a:pPr>
            <a:endParaRPr lang="es-ES"/>
          </a:p>
        </c:txPr>
        <c:crossAx val="362628672"/>
        <c:crosses val="autoZero"/>
        <c:auto val="1"/>
        <c:lblAlgn val="ctr"/>
        <c:lblOffset val="100"/>
        <c:noMultiLvlLbl val="0"/>
      </c:catAx>
      <c:valAx>
        <c:axId val="3626286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58824408"/>
        <c:crosses val="autoZero"/>
        <c:crossBetween val="between"/>
      </c:valAx>
      <c:spPr>
        <a:noFill/>
        <a:ln w="20706">
          <a:noFill/>
        </a:ln>
      </c:spPr>
    </c:plotArea>
    <c:legend>
      <c:legendPos val="b"/>
      <c:layout>
        <c:manualLayout>
          <c:xMode val="edge"/>
          <c:yMode val="edge"/>
          <c:x val="0.22459999999999999"/>
          <c:y val="0.91246836759874395"/>
          <c:w val="0.60724191336108146"/>
          <c:h val="7.0609507381296843E-2"/>
        </c:manualLayout>
      </c:layout>
      <c:overlay val="0"/>
      <c:spPr>
        <a:noFill/>
      </c:spPr>
      <c:txPr>
        <a:bodyPr/>
        <a:lstStyle/>
        <a:p>
          <a:pPr>
            <a:defRPr sz="1050" b="0"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Century Gothic" panose="020B0502020202020204" pitchFamily="34" charset="0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824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8" tIns="45659" rIns="91318" bIns="4565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58" y="1"/>
            <a:ext cx="2946824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8" tIns="45659" rIns="91318" bIns="4565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21"/>
            <a:ext cx="294682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8" tIns="45659" rIns="91318" bIns="4565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58" y="9431821"/>
            <a:ext cx="294682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8" tIns="45659" rIns="91318" bIns="4565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EFA1873-8D56-4329-9B9E-676D1A4ABAE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27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237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defTabSz="914776">
              <a:defRPr sz="1200">
                <a:latin typeface="Arial" charset="0"/>
              </a:defRPr>
            </a:lvl1pPr>
          </a:lstStyle>
          <a:p>
            <a:endParaRPr lang="ca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58" y="1"/>
            <a:ext cx="2946824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algn="r" defTabSz="914776">
              <a:defRPr sz="1200">
                <a:latin typeface="Arial" charset="0"/>
              </a:defRPr>
            </a:lvl1pPr>
          </a:lstStyle>
          <a:p>
            <a:endParaRPr lang="ca-E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19" y="4716701"/>
            <a:ext cx="5441631" cy="4467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Haga clic para modificar el estilo de texto del patrón</a:t>
            </a:r>
          </a:p>
          <a:p>
            <a:pPr lvl="1"/>
            <a:r>
              <a:rPr lang="ca-ES"/>
              <a:t>Segundo nivel</a:t>
            </a:r>
          </a:p>
          <a:p>
            <a:pPr lvl="2"/>
            <a:r>
              <a:rPr lang="ca-ES"/>
              <a:t>Tercer nivel</a:t>
            </a:r>
          </a:p>
          <a:p>
            <a:pPr lvl="3"/>
            <a:r>
              <a:rPr lang="ca-ES"/>
              <a:t>Cuarto nivel</a:t>
            </a:r>
          </a:p>
          <a:p>
            <a:pPr lvl="4"/>
            <a:r>
              <a:rPr lang="ca-ES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21"/>
            <a:ext cx="2945237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defTabSz="914776">
              <a:defRPr sz="1200">
                <a:latin typeface="Arial" charset="0"/>
              </a:defRPr>
            </a:lvl1pPr>
          </a:lstStyle>
          <a:p>
            <a:endParaRPr lang="ca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58" y="9431821"/>
            <a:ext cx="294682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 defTabSz="914776">
              <a:defRPr sz="1200">
                <a:latin typeface="Arial" charset="0"/>
              </a:defRPr>
            </a:lvl1pPr>
          </a:lstStyle>
          <a:p>
            <a:fld id="{6F20635B-D0C2-4241-92E7-17F99858F8AC}" type="slidenum">
              <a:rPr lang="ca-ES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29501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0635B-D0C2-4241-92E7-17F99858F8AC}" type="slidenum">
              <a:rPr lang="ca-ES" smtClean="0"/>
              <a:pPr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90427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6154F-CDBA-4FA2-BE1D-8906433D884C}" type="slidenum">
              <a:rPr lang="ca-ES" altLang="es-ES"/>
              <a:pPr/>
              <a:t>17</a:t>
            </a:fld>
            <a:endParaRPr lang="ca-ES" altLang="es-E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69585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6154F-CDBA-4FA2-BE1D-8906433D884C}" type="slidenum">
              <a:rPr lang="ca-ES" altLang="es-ES"/>
              <a:pPr/>
              <a:t>18</a:t>
            </a:fld>
            <a:endParaRPr lang="ca-ES" altLang="es-E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2394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6154F-CDBA-4FA2-BE1D-8906433D884C}" type="slidenum">
              <a:rPr lang="ca-ES" altLang="es-ES"/>
              <a:pPr/>
              <a:t>21</a:t>
            </a:fld>
            <a:endParaRPr lang="ca-ES" altLang="es-E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05263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6154F-CDBA-4FA2-BE1D-8906433D884C}" type="slidenum">
              <a:rPr lang="ca-ES" altLang="es-ES"/>
              <a:pPr/>
              <a:t>22</a:t>
            </a:fld>
            <a:endParaRPr lang="ca-ES" altLang="es-E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88870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0635B-D0C2-4241-92E7-17F99858F8AC}" type="slidenum">
              <a:rPr lang="ca-ES" smtClean="0"/>
              <a:pPr/>
              <a:t>23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70131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0635B-D0C2-4241-92E7-17F99858F8AC}" type="slidenum">
              <a:rPr lang="ca-ES" smtClean="0"/>
              <a:pPr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2112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>
                <a:solidFill>
                  <a:srgbClr val="000000"/>
                </a:solidFill>
              </a:rPr>
              <a:pPr/>
              <a:t>8</a:t>
            </a:fld>
            <a:endParaRPr lang="ca-ES" altLang="es-ES">
              <a:solidFill>
                <a:srgbClr val="000000"/>
              </a:solidFill>
            </a:endParaRPr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275934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>
                <a:solidFill>
                  <a:srgbClr val="000000"/>
                </a:solidFill>
              </a:rPr>
              <a:pPr/>
              <a:t>9</a:t>
            </a:fld>
            <a:endParaRPr lang="ca-ES" altLang="es-ES">
              <a:solidFill>
                <a:srgbClr val="000000"/>
              </a:solidFill>
            </a:endParaRPr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503629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>
                <a:solidFill>
                  <a:srgbClr val="000000"/>
                </a:solidFill>
              </a:rPr>
              <a:pPr/>
              <a:t>10</a:t>
            </a:fld>
            <a:endParaRPr lang="ca-ES" altLang="es-ES">
              <a:solidFill>
                <a:srgbClr val="000000"/>
              </a:solidFill>
            </a:endParaRPr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869011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/>
              <a:pPr/>
              <a:t>12</a:t>
            </a:fld>
            <a:endParaRPr lang="ca-ES" altLang="es-E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1701032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/>
              <a:pPr/>
              <a:t>13</a:t>
            </a:fld>
            <a:endParaRPr lang="ca-ES" altLang="es-E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4028693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2A023-AE2D-4AEE-B898-CAD787D8C86A}" type="slidenum">
              <a:rPr lang="ca-ES" altLang="es-ES"/>
              <a:pPr/>
              <a:t>14</a:t>
            </a:fld>
            <a:endParaRPr lang="ca-ES" altLang="es-E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141345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6154F-CDBA-4FA2-BE1D-8906433D884C}" type="slidenum">
              <a:rPr lang="ca-ES" altLang="es-ES"/>
              <a:pPr/>
              <a:t>16</a:t>
            </a:fld>
            <a:endParaRPr lang="ca-ES" altLang="es-E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482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4"/>
          </p:nvPr>
        </p:nvSpPr>
        <p:spPr>
          <a:xfrm>
            <a:off x="7460140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0DB0-4C43-45CD-A043-B77402D452F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>
          <a:xfrm>
            <a:off x="7460140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0DB0-4C43-45CD-A043-B77402D452F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Marcador de número de diapositiva 3">
            <a:extLst>
              <a:ext uri="{FF2B5EF4-FFF2-40B4-BE49-F238E27FC236}">
                <a16:creationId xmlns:a16="http://schemas.microsoft.com/office/drawing/2014/main" id="{A825BA58-3CA9-480F-B9A0-20967D7D9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60140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0DB0-4C43-45CD-A043-B77402D452F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469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 descr="06L_CER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08" y="6423152"/>
            <a:ext cx="757519" cy="25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>
          <a:xfrm>
            <a:off x="7460140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0DB0-4C43-45CD-A043-B77402D452F6}" type="slidenum">
              <a:rPr lang="ca-ES" smtClean="0"/>
              <a:t>‹Nº›</a:t>
            </a:fld>
            <a:endParaRPr lang="ca-E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B89FF63-F48D-4221-8AC4-5EB807CA559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51"/>
          <a:stretch/>
        </p:blipFill>
        <p:spPr bwMode="auto">
          <a:xfrm>
            <a:off x="7196441" y="6388944"/>
            <a:ext cx="1188433" cy="30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3E235F7-71EB-45D9-A176-D72AC9D541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t="34313" b="27109"/>
          <a:stretch/>
        </p:blipFill>
        <p:spPr>
          <a:xfrm>
            <a:off x="5689060" y="6336748"/>
            <a:ext cx="1384347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6" r:id="rId2"/>
    <p:sldLayoutId id="2147483777" r:id="rId3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547361" y="5902036"/>
            <a:ext cx="4312478" cy="1092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713"/>
          <a:stretch/>
        </p:blipFill>
        <p:spPr bwMode="auto">
          <a:xfrm>
            <a:off x="2701275" y="5548026"/>
            <a:ext cx="1362355" cy="35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0" y="0"/>
            <a:ext cx="9906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a-ES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 flipV="1">
            <a:off x="0" y="6857999"/>
            <a:ext cx="9906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a-ES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0548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630179" y="3363517"/>
            <a:ext cx="3808721" cy="1138773"/>
          </a:xfrm>
        </p:spPr>
        <p:txBody>
          <a:bodyPr wrap="square" anchor="b">
            <a:spAutoFit/>
          </a:bodyPr>
          <a:lstStyle/>
          <a:p>
            <a:pPr algn="l">
              <a:lnSpc>
                <a:spcPct val="100000"/>
              </a:lnSpc>
            </a:pPr>
            <a:r>
              <a:rPr lang="ca-ES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1r Trimestre de 2021</a:t>
            </a:r>
            <a:br>
              <a:rPr lang="ca-ES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</a:br>
            <a:r>
              <a:rPr lang="ca-ES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29ª Onada </a:t>
            </a:r>
            <a:br>
              <a:rPr lang="ca-ES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</a:br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72" y="909397"/>
            <a:ext cx="5327867" cy="24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8" descr="06L_CER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524" y="5530666"/>
            <a:ext cx="1169452" cy="39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Resultat d'imatges de logo cambra r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E9210E7-D933-4334-B05E-1738B24134E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4313" b="27109"/>
          <a:stretch/>
        </p:blipFill>
        <p:spPr>
          <a:xfrm>
            <a:off x="4196404" y="5474490"/>
            <a:ext cx="1384347" cy="504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41DD9E5-1D23-4457-8F35-4992643A126D}"/>
              </a:ext>
            </a:extLst>
          </p:cNvPr>
          <p:cNvSpPr txBox="1"/>
          <p:nvPr/>
        </p:nvSpPr>
        <p:spPr>
          <a:xfrm>
            <a:off x="2628164" y="5152169"/>
            <a:ext cx="3268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>
                <a:solidFill>
                  <a:srgbClr val="B00000"/>
                </a:solidFill>
              </a:rPr>
              <a:t>Projecte promogut per: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ChangeArrowheads="1"/>
          </p:cNvSpPr>
          <p:nvPr/>
        </p:nvSpPr>
        <p:spPr bwMode="auto">
          <a:xfrm>
            <a:off x="-380998" y="1948584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5" name="Rectangle 3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7" name="Rectangle 5"/>
          <p:cNvSpPr>
            <a:spLocks noChangeArrowheads="1"/>
          </p:cNvSpPr>
          <p:nvPr/>
        </p:nvSpPr>
        <p:spPr bwMode="auto">
          <a:xfrm>
            <a:off x="-380998" y="1967633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4" y="576004"/>
            <a:ext cx="72723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Previsions de futur: Situació econòmica </a:t>
            </a:r>
            <a:r>
              <a:rPr lang="ca-ES" altLang="es-ES" sz="1800" b="1" dirty="0" err="1">
                <a:solidFill>
                  <a:srgbClr val="6B5C4F"/>
                </a:solidFill>
                <a:latin typeface="Century Gothic" pitchFamily="34" charset="0"/>
              </a:rPr>
              <a:t>vs</a:t>
            </a: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 un any vista</a:t>
            </a:r>
          </a:p>
        </p:txBody>
      </p:sp>
      <p:graphicFrame>
        <p:nvGraphicFramePr>
          <p:cNvPr id="32" name="Object 8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040070"/>
              </p:ext>
            </p:extLst>
          </p:nvPr>
        </p:nvGraphicFramePr>
        <p:xfrm>
          <a:off x="344488" y="1615975"/>
          <a:ext cx="9361147" cy="354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55172" y="1280397"/>
            <a:ext cx="79793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a-ES" sz="1400" b="1" dirty="0">
                <a:solidFill>
                  <a:srgbClr val="6B5C4F"/>
                </a:solidFill>
              </a:rPr>
              <a:t>I de cara al futur, com creus que serà la situació econòmica de la teva zona?</a:t>
            </a:r>
            <a:endParaRPr lang="ca-ES" altLang="es-ES" sz="1400" b="1" i="1" dirty="0">
              <a:solidFill>
                <a:srgbClr val="6B5C4F"/>
              </a:solidFill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5890241" y="1098708"/>
            <a:ext cx="3598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0000" y="252004"/>
            <a:ext cx="8737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Percepcions sobre la zona►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12 CuadroTexto">
            <a:extLst>
              <a:ext uri="{FF2B5EF4-FFF2-40B4-BE49-F238E27FC236}">
                <a16:creationId xmlns:a16="http://schemas.microsoft.com/office/drawing/2014/main" id="{A356206D-05C7-4631-A1E5-CEB448C0A430}"/>
              </a:ext>
            </a:extLst>
          </p:cNvPr>
          <p:cNvSpPr txBox="1"/>
          <p:nvPr/>
        </p:nvSpPr>
        <p:spPr>
          <a:xfrm>
            <a:off x="525639" y="6082477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 dirty="0">
                <a:solidFill>
                  <a:prstClr val="white">
                    <a:lumMod val="50000"/>
                  </a:prstClr>
                </a:solidFill>
              </a:rPr>
              <a:t>*Nota: els valors “4T 2014” corresponen a una estimació en base els valors mitjos del 3T 2014 i 1T 2015.v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0A21CF99-F30F-4823-896D-C6DC426C7106}"/>
              </a:ext>
            </a:extLst>
          </p:cNvPr>
          <p:cNvSpPr txBox="1"/>
          <p:nvPr/>
        </p:nvSpPr>
        <p:spPr>
          <a:xfrm>
            <a:off x="525639" y="6275445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>
                <a:solidFill>
                  <a:prstClr val="white">
                    <a:lumMod val="50000"/>
                  </a:prstClr>
                </a:solidFill>
              </a:rPr>
              <a:t>*Nota: el Treball de Camp de la 1a onada de 2020 es va realitzar entre el 4 i el 28 de març.</a:t>
            </a:r>
          </a:p>
        </p:txBody>
      </p:sp>
    </p:spTree>
    <p:extLst>
      <p:ext uri="{BB962C8B-B14F-4D97-AF65-F5344CB8AC3E}">
        <p14:creationId xmlns:p14="http://schemas.microsoft.com/office/powerpoint/2010/main" val="343151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216150" y="1268413"/>
            <a:ext cx="0" cy="5329237"/>
          </a:xfrm>
          <a:prstGeom prst="line">
            <a:avLst/>
          </a:prstGeom>
          <a:noFill/>
          <a:ln w="9525">
            <a:solidFill>
              <a:srgbClr val="8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15959" y="2878685"/>
            <a:ext cx="6048375" cy="239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endParaRPr lang="es-ES" noProof="1">
              <a:solidFill>
                <a:schemeClr val="bg1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60613" y="1916113"/>
            <a:ext cx="6337300" cy="166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E17B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Aspectes metodològics 				2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Percepcions sobre la zona 				7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chemeClr val="bg1"/>
                </a:solidFill>
                <a:latin typeface="Century Gothic" pitchFamily="34" charset="0"/>
              </a:rPr>
              <a:t>Índex de Confiança Empresarial			11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Temes d’Actualitat 					15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1597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Conector recto"/>
          <p:cNvCxnSpPr>
            <a:cxnSpLocks/>
          </p:cNvCxnSpPr>
          <p:nvPr/>
        </p:nvCxnSpPr>
        <p:spPr>
          <a:xfrm flipV="1">
            <a:off x="2004674" y="3586979"/>
            <a:ext cx="621331" cy="541752"/>
          </a:xfrm>
          <a:prstGeom prst="line">
            <a:avLst/>
          </a:prstGeom>
          <a:ln w="19050">
            <a:solidFill>
              <a:srgbClr val="6B5C4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cxnSpLocks/>
          </p:cNvCxnSpPr>
          <p:nvPr/>
        </p:nvCxnSpPr>
        <p:spPr>
          <a:xfrm>
            <a:off x="2004674" y="4128728"/>
            <a:ext cx="621331" cy="53563"/>
          </a:xfrm>
          <a:prstGeom prst="line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>
            <a:cxnSpLocks/>
          </p:cNvCxnSpPr>
          <p:nvPr/>
        </p:nvCxnSpPr>
        <p:spPr>
          <a:xfrm flipV="1">
            <a:off x="2004674" y="3887268"/>
            <a:ext cx="621331" cy="241462"/>
          </a:xfrm>
          <a:prstGeom prst="line">
            <a:avLst/>
          </a:prstGeom>
          <a:ln w="19050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10 Gráfico"/>
          <p:cNvGraphicFramePr/>
          <p:nvPr>
            <p:extLst>
              <p:ext uri="{D42A27DB-BD31-4B8C-83A1-F6EECF244321}">
                <p14:modId xmlns:p14="http://schemas.microsoft.com/office/powerpoint/2010/main" val="2015820758"/>
              </p:ext>
            </p:extLst>
          </p:nvPr>
        </p:nvGraphicFramePr>
        <p:xfrm>
          <a:off x="327636" y="2006613"/>
          <a:ext cx="9471457" cy="470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0" y="576000"/>
            <a:ext cx="72723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Índex de Confiança Empresarial </a:t>
            </a:r>
            <a:r>
              <a:rPr lang="ca-ES" altLang="es-ES" sz="1800" b="1" baseline="30000" dirty="0">
                <a:solidFill>
                  <a:srgbClr val="6B5C4F"/>
                </a:solidFill>
                <a:latin typeface="Century Gothic" pitchFamily="34" charset="0"/>
              </a:rPr>
              <a:t>(1)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Índex de Confiança Empresarial ►</a:t>
            </a:r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327637" y="5882285"/>
            <a:ext cx="896440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28600" indent="-228600" algn="just">
              <a:buAutoNum type="arabicParenBoth"/>
            </a:pPr>
            <a:r>
              <a:rPr lang="ca-ES" altLang="es-ES" sz="1000" dirty="0">
                <a:solidFill>
                  <a:srgbClr val="8A0000"/>
                </a:solidFill>
              </a:rPr>
              <a:t>l’índex de Confiança Empresarial està calculat segons la metodologia establerta pel Consell de Cambres</a:t>
            </a:r>
            <a:r>
              <a:rPr lang="ca-ES" altLang="es-ES" baseline="30000" dirty="0">
                <a:solidFill>
                  <a:srgbClr val="8A0000"/>
                </a:solidFill>
              </a:rPr>
              <a:t>. </a:t>
            </a:r>
            <a:r>
              <a:rPr lang="ca-ES" altLang="es-ES" dirty="0">
                <a:solidFill>
                  <a:srgbClr val="8A0000"/>
                </a:solidFill>
              </a:rPr>
              <a:t> L’ICE es la </a:t>
            </a:r>
            <a:r>
              <a:rPr lang="ca-ES" altLang="es-ES" b="1" dirty="0">
                <a:solidFill>
                  <a:srgbClr val="8A0000"/>
                </a:solidFill>
              </a:rPr>
              <a:t>mitjana de la Situació i les Expectatives</a:t>
            </a:r>
            <a:r>
              <a:rPr lang="ca-ES" altLang="es-ES" dirty="0">
                <a:solidFill>
                  <a:srgbClr val="8A0000"/>
                </a:solidFill>
              </a:rPr>
              <a:t>. Ambdós indicadors parcials es calculen a partir de les mitjanes de les diferències entre els valors positius i negatius de la xifra de negoci, nombre de treballadors i inversió. (Veure diapositiva següent)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12</a:t>
            </a:fld>
            <a:endParaRPr lang="ca-ES"/>
          </a:p>
        </p:txBody>
      </p:sp>
      <p:sp>
        <p:nvSpPr>
          <p:cNvPr id="12" name="12 CuadroTexto">
            <a:extLst>
              <a:ext uri="{FF2B5EF4-FFF2-40B4-BE49-F238E27FC236}">
                <a16:creationId xmlns:a16="http://schemas.microsoft.com/office/drawing/2014/main" id="{488C4D36-5587-4EC1-9C72-D9BC4C4A883F}"/>
              </a:ext>
            </a:extLst>
          </p:cNvPr>
          <p:cNvSpPr txBox="1"/>
          <p:nvPr/>
        </p:nvSpPr>
        <p:spPr>
          <a:xfrm>
            <a:off x="327635" y="6423496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>
                <a:solidFill>
                  <a:prstClr val="white">
                    <a:lumMod val="50000"/>
                  </a:prstClr>
                </a:solidFill>
              </a:rPr>
              <a:t>*Nota: el Treball de Camp de la 1a onada de 2020 es va realitzar entre el 4 i el 28 de març.</a:t>
            </a:r>
          </a:p>
        </p:txBody>
      </p:sp>
    </p:spTree>
    <p:extLst>
      <p:ext uri="{BB962C8B-B14F-4D97-AF65-F5344CB8AC3E}">
        <p14:creationId xmlns:p14="http://schemas.microsoft.com/office/powerpoint/2010/main" val="1648790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0" y="576000"/>
            <a:ext cx="885993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Situació i Expectatives de la 28a Onada (4t Trimestre de 2020)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62791" y="1063354"/>
            <a:ext cx="5137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	SITUACIÓ (comparació amb el trimestre anterior)</a:t>
            </a:r>
            <a:endParaRPr lang="ca-ES" sz="1400" b="1" dirty="0">
              <a:solidFill>
                <a:srgbClr val="725C4F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62791" y="3827944"/>
            <a:ext cx="4282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	EXPECTATIVES (previsió del proper trimestre)</a:t>
            </a:r>
            <a:endParaRPr lang="ca-ES" sz="1400" b="1" dirty="0">
              <a:solidFill>
                <a:srgbClr val="725C4F"/>
              </a:solidFill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03993"/>
              </p:ext>
            </p:extLst>
          </p:nvPr>
        </p:nvGraphicFramePr>
        <p:xfrm>
          <a:off x="524092" y="1372854"/>
          <a:ext cx="5741600" cy="2060685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Augmentat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Segueix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disminuït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DIFERÈNCIES </a:t>
                      </a:r>
                    </a:p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entre “Ha augmentat” i “Ha disminuït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72348"/>
              </p:ext>
            </p:extLst>
          </p:nvPr>
        </p:nvGraphicFramePr>
        <p:xfrm>
          <a:off x="524092" y="4135721"/>
          <a:ext cx="5740400" cy="206211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8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Augmentarà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Seguirà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Disminuirà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DIFERÈNCIES entre “Augmentarà” i “Disminuirà”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524093" y="6237877"/>
            <a:ext cx="5740400" cy="261610"/>
          </a:xfrm>
          <a:prstGeom prst="rect">
            <a:avLst/>
          </a:prstGeom>
          <a:noFill/>
          <a:ln>
            <a:solidFill>
              <a:srgbClr val="6B5C4F"/>
            </a:solidFill>
          </a:ln>
        </p:spPr>
        <p:txBody>
          <a:bodyPr wrap="square" rtlCol="0">
            <a:spAutoFit/>
          </a:bodyPr>
          <a:lstStyle/>
          <a:p>
            <a:pPr marL="174625" indent="-174625" algn="l">
              <a:tabLst>
                <a:tab pos="4843463" algn="l"/>
              </a:tabLst>
            </a:pPr>
            <a:r>
              <a:rPr lang="ca-ES" sz="1100" b="1" dirty="0">
                <a:cs typeface="Times New Roman" pitchFamily="18" charset="0"/>
              </a:rPr>
              <a:t>INDICADOR EXPECTATIVES </a:t>
            </a:r>
            <a:r>
              <a:rPr lang="ca-ES" dirty="0">
                <a:cs typeface="Times New Roman" pitchFamily="18" charset="0"/>
              </a:rPr>
              <a:t>(Mitjana Xifra Negoci, Treballadors, Inversió)</a:t>
            </a:r>
            <a:r>
              <a:rPr lang="ca-ES" sz="1100" b="1" dirty="0">
                <a:cs typeface="Times New Roman" pitchFamily="18" charset="0"/>
              </a:rPr>
              <a:t>:	      32,4%</a:t>
            </a:r>
            <a:endParaRPr lang="ca-ES" sz="11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24092" y="3459336"/>
            <a:ext cx="5740400" cy="261610"/>
          </a:xfrm>
          <a:prstGeom prst="rect">
            <a:avLst/>
          </a:prstGeom>
          <a:noFill/>
          <a:ln>
            <a:solidFill>
              <a:srgbClr val="6B5C4F"/>
            </a:solidFill>
          </a:ln>
        </p:spPr>
        <p:txBody>
          <a:bodyPr wrap="square" rtlCol="0">
            <a:spAutoFit/>
          </a:bodyPr>
          <a:lstStyle/>
          <a:p>
            <a:pPr marL="174625" indent="-174625" algn="l">
              <a:tabLst>
                <a:tab pos="4843463" algn="l"/>
              </a:tabLst>
            </a:pPr>
            <a:r>
              <a:rPr lang="ca-ES" sz="1100" b="1" dirty="0">
                <a:cs typeface="Times New Roman" pitchFamily="18" charset="0"/>
              </a:rPr>
              <a:t>INDICADOR SITUACIÓ </a:t>
            </a:r>
            <a:r>
              <a:rPr lang="ca-ES" dirty="0">
                <a:cs typeface="Times New Roman" pitchFamily="18" charset="0"/>
              </a:rPr>
              <a:t>(Mitjana Xifra Negoci, Treballadors, Inversió)</a:t>
            </a:r>
            <a:r>
              <a:rPr lang="ca-ES" sz="1100" b="1" dirty="0">
                <a:cs typeface="Times New Roman" pitchFamily="18" charset="0"/>
              </a:rPr>
              <a:t>:	       3,9%</a:t>
            </a:r>
            <a:endParaRPr lang="ca-ES" sz="1100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Índex de Confiança Empresarial ►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13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78469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96554"/>
              </p:ext>
            </p:extLst>
          </p:nvPr>
        </p:nvGraphicFramePr>
        <p:xfrm>
          <a:off x="3911078" y="1549069"/>
          <a:ext cx="5741600" cy="206586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Augmentat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Segueix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disminuït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DIFERÈNCIES </a:t>
                      </a:r>
                    </a:p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entre “Ha augmentat” i “Ha disminuït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191897"/>
              </p:ext>
            </p:extLst>
          </p:nvPr>
        </p:nvGraphicFramePr>
        <p:xfrm>
          <a:off x="3910081" y="4183822"/>
          <a:ext cx="5734400" cy="2062802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5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Augmentarà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Seguirà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Disminuirà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DIFERÈNCIES entre “Augmentarà” i “Disminuirà”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43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763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792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763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763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763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0" y="576000"/>
            <a:ext cx="885993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Evolució Situació i Expectatives de 3T 2020 </a:t>
            </a:r>
            <a:r>
              <a:rPr lang="ca-ES" altLang="es-ES" sz="1800" b="1" dirty="0" err="1">
                <a:solidFill>
                  <a:srgbClr val="6B5C4F"/>
                </a:solidFill>
                <a:latin typeface="Century Gothic" pitchFamily="34" charset="0"/>
              </a:rPr>
              <a:t>vs</a:t>
            </a: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 2T 2020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52880" y="985129"/>
            <a:ext cx="4590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SITUACIÓ (comparació amb el trimestre anterior)</a:t>
            </a:r>
            <a:endParaRPr lang="ca-ES" sz="1400" b="1" dirty="0">
              <a:solidFill>
                <a:srgbClr val="725C4F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10828" y="3913665"/>
            <a:ext cx="4321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EXPECTATIVES (previsió del proper trimestre)</a:t>
            </a:r>
            <a:endParaRPr lang="ca-ES" sz="1400" b="1" dirty="0">
              <a:solidFill>
                <a:srgbClr val="725C4F"/>
              </a:solidFill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84672"/>
              </p:ext>
            </p:extLst>
          </p:nvPr>
        </p:nvGraphicFramePr>
        <p:xfrm>
          <a:off x="110827" y="1553522"/>
          <a:ext cx="5741600" cy="2060685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Augmentat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Segueix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Ha disminuït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DIFERÈNCIES </a:t>
                      </a:r>
                    </a:p>
                    <a:p>
                      <a:pPr algn="ctr" fontAlgn="ctr"/>
                      <a:r>
                        <a:rPr lang="ca-ES" sz="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entre “Ha augmentat” i “Ha disminuït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vs</a:t>
                      </a:r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trimestre anterior</a:t>
                      </a:r>
                    </a:p>
                  </a:txBody>
                  <a:tcPr marL="9525" marR="7200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a-E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463450"/>
              </p:ext>
            </p:extLst>
          </p:nvPr>
        </p:nvGraphicFramePr>
        <p:xfrm>
          <a:off x="105265" y="4188125"/>
          <a:ext cx="5740400" cy="206211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8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9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Augmentarà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Seguirà Igual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Disminuirà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Ns</a:t>
                      </a:r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/</a:t>
                      </a:r>
                      <a:r>
                        <a:rPr lang="ca-ES" sz="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Nc</a:t>
                      </a:r>
                      <a:endParaRPr lang="ca-ES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DIFERÈNCIES entre “Augmentarà” i “Disminuirà”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 de la fila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XIFRA DE NEGOCI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545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NOMBRE DE TREBALLADORS AMB CONTRACTE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ELS PREUS DE VENDA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LA INVERSIÓ </a:t>
                      </a:r>
                    </a:p>
                    <a:p>
                      <a:pPr algn="r" fontAlgn="ctr"/>
                      <a:r>
                        <a:rPr lang="ca-E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LES EXPORTACIONS </a:t>
                      </a:r>
                    </a:p>
                    <a:p>
                      <a:pPr algn="r" fontAlgn="ctr"/>
                      <a:r>
                        <a:rPr lang="ca-ES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proper trimestre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05264" y="6259760"/>
            <a:ext cx="5791201" cy="261610"/>
          </a:xfrm>
          <a:prstGeom prst="rect">
            <a:avLst/>
          </a:prstGeom>
          <a:noFill/>
          <a:ln>
            <a:solidFill>
              <a:srgbClr val="6B5C4F"/>
            </a:solidFill>
          </a:ln>
        </p:spPr>
        <p:txBody>
          <a:bodyPr wrap="square" rtlCol="0">
            <a:spAutoFit/>
          </a:bodyPr>
          <a:lstStyle/>
          <a:p>
            <a:pPr marL="174625" indent="-174625" algn="l">
              <a:tabLst>
                <a:tab pos="4843463" algn="l"/>
              </a:tabLst>
            </a:pPr>
            <a:r>
              <a:rPr lang="ca-ES" sz="1100" b="1" dirty="0">
                <a:cs typeface="Times New Roman" pitchFamily="18" charset="0"/>
              </a:rPr>
              <a:t>INDICADOR EXPECTATIVES </a:t>
            </a:r>
            <a:r>
              <a:rPr lang="ca-ES" dirty="0">
                <a:cs typeface="Times New Roman" pitchFamily="18" charset="0"/>
              </a:rPr>
              <a:t>(Mitjana Xifra Negoci, Treballadors, Inversió)</a:t>
            </a:r>
            <a:r>
              <a:rPr lang="ca-ES" sz="1100" b="1" dirty="0">
                <a:cs typeface="Times New Roman" pitchFamily="18" charset="0"/>
              </a:rPr>
              <a:t>:	      32,4%</a:t>
            </a:r>
            <a:endParaRPr lang="ca-ES" sz="11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05265" y="3625031"/>
            <a:ext cx="5791201" cy="261610"/>
          </a:xfrm>
          <a:prstGeom prst="rect">
            <a:avLst/>
          </a:prstGeom>
          <a:noFill/>
          <a:ln>
            <a:solidFill>
              <a:srgbClr val="6B5C4F"/>
            </a:solidFill>
          </a:ln>
        </p:spPr>
        <p:txBody>
          <a:bodyPr wrap="square" rtlCol="0">
            <a:spAutoFit/>
          </a:bodyPr>
          <a:lstStyle/>
          <a:p>
            <a:pPr marL="174625" indent="-174625">
              <a:tabLst>
                <a:tab pos="4843463" algn="l"/>
              </a:tabLst>
            </a:pPr>
            <a:r>
              <a:rPr lang="ca-ES" sz="1100" b="1" dirty="0">
                <a:cs typeface="Times New Roman" pitchFamily="18" charset="0"/>
              </a:rPr>
              <a:t>INDICADOR SITUACIÓ </a:t>
            </a:r>
            <a:r>
              <a:rPr lang="ca-ES" dirty="0">
                <a:cs typeface="Times New Roman" pitchFamily="18" charset="0"/>
              </a:rPr>
              <a:t>(Mitjana Xifra Negoci, Treballadors, Inversió)</a:t>
            </a:r>
            <a:r>
              <a:rPr lang="ca-ES" sz="1100" b="1" dirty="0">
                <a:cs typeface="Times New Roman" pitchFamily="18" charset="0"/>
              </a:rPr>
              <a:t>:	       3,9%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Índex de Confiança Empresarial ►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3252268" y="1252394"/>
            <a:ext cx="1392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ctr"/>
            <a:r>
              <a:rPr lang="ca-ES" sz="1400" b="1" dirty="0">
                <a:solidFill>
                  <a:srgbClr val="6B5C4F"/>
                </a:solidFill>
                <a:cs typeface="Times New Roman" pitchFamily="18" charset="0"/>
              </a:rPr>
              <a:t>1T 2021</a:t>
            </a:r>
            <a:endParaRPr lang="ca-ES" sz="1400" b="1" dirty="0">
              <a:solidFill>
                <a:srgbClr val="6B5C4F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048064" y="1252394"/>
            <a:ext cx="1392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ctr"/>
            <a:r>
              <a:rPr lang="ca-ES" sz="1400" b="1" dirty="0">
                <a:solidFill>
                  <a:srgbClr val="6B5C4F"/>
                </a:solidFill>
                <a:cs typeface="Times New Roman" pitchFamily="18" charset="0"/>
              </a:rPr>
              <a:t>4T 2020</a:t>
            </a:r>
            <a:endParaRPr lang="ca-ES" sz="1400" b="1" dirty="0">
              <a:solidFill>
                <a:srgbClr val="6B5C4F"/>
              </a:solidFill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14</a:t>
            </a:fld>
            <a:endParaRPr lang="ca-ES"/>
          </a:p>
        </p:txBody>
      </p:sp>
      <p:sp>
        <p:nvSpPr>
          <p:cNvPr id="24" name="23 Elipse">
            <a:extLst>
              <a:ext uri="{FF2B5EF4-FFF2-40B4-BE49-F238E27FC236}">
                <a16:creationId xmlns:a16="http://schemas.microsoft.com/office/drawing/2014/main" id="{BC9BA1FD-20B9-47CF-8E46-BA2BF41085BF}"/>
              </a:ext>
            </a:extLst>
          </p:cNvPr>
          <p:cNvSpPr/>
          <p:nvPr/>
        </p:nvSpPr>
        <p:spPr>
          <a:xfrm>
            <a:off x="2088713" y="2402306"/>
            <a:ext cx="626728" cy="307777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27" name="23 Elipse">
            <a:extLst>
              <a:ext uri="{FF2B5EF4-FFF2-40B4-BE49-F238E27FC236}">
                <a16:creationId xmlns:a16="http://schemas.microsoft.com/office/drawing/2014/main" id="{6BF98E8A-1297-4F88-8289-EFA11C19B85B}"/>
              </a:ext>
            </a:extLst>
          </p:cNvPr>
          <p:cNvSpPr/>
          <p:nvPr/>
        </p:nvSpPr>
        <p:spPr>
          <a:xfrm>
            <a:off x="2098503" y="4727723"/>
            <a:ext cx="629392" cy="1518901"/>
          </a:xfrm>
          <a:prstGeom prst="ellipse">
            <a:avLst/>
          </a:prstGeom>
          <a:noFill/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2" name="23 Elipse">
            <a:extLst>
              <a:ext uri="{FF2B5EF4-FFF2-40B4-BE49-F238E27FC236}">
                <a16:creationId xmlns:a16="http://schemas.microsoft.com/office/drawing/2014/main" id="{D5A1756C-16EA-486B-BD6A-D0D33AB9C3CE}"/>
              </a:ext>
            </a:extLst>
          </p:cNvPr>
          <p:cNvSpPr/>
          <p:nvPr/>
        </p:nvSpPr>
        <p:spPr>
          <a:xfrm>
            <a:off x="2098503" y="2088354"/>
            <a:ext cx="629392" cy="279000"/>
          </a:xfrm>
          <a:prstGeom prst="ellipse">
            <a:avLst/>
          </a:prstGeom>
          <a:noFill/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22" name="23 Elipse">
            <a:extLst>
              <a:ext uri="{FF2B5EF4-FFF2-40B4-BE49-F238E27FC236}">
                <a16:creationId xmlns:a16="http://schemas.microsoft.com/office/drawing/2014/main" id="{D8F96B39-FEC1-4FD2-BBCD-646228CCDFE9}"/>
              </a:ext>
            </a:extLst>
          </p:cNvPr>
          <p:cNvSpPr/>
          <p:nvPr/>
        </p:nvSpPr>
        <p:spPr>
          <a:xfrm>
            <a:off x="2098503" y="2752725"/>
            <a:ext cx="629392" cy="857250"/>
          </a:xfrm>
          <a:prstGeom prst="ellipse">
            <a:avLst/>
          </a:prstGeom>
          <a:noFill/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593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216150" y="1268413"/>
            <a:ext cx="0" cy="5329237"/>
          </a:xfrm>
          <a:prstGeom prst="line">
            <a:avLst/>
          </a:prstGeom>
          <a:noFill/>
          <a:ln w="9525">
            <a:solidFill>
              <a:srgbClr val="8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15959" y="3311723"/>
            <a:ext cx="6048375" cy="239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endParaRPr lang="es-ES" noProof="1">
              <a:solidFill>
                <a:schemeClr val="bg1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60613" y="1916113"/>
            <a:ext cx="63373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E17B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Aspectes metodològics 			                     2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Percepcions sobre la zona 				  7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Índex de Confiança Empresarial			11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chemeClr val="bg1"/>
                </a:solidFill>
                <a:latin typeface="Century Gothic" pitchFamily="34" charset="0"/>
              </a:rPr>
              <a:t>Temes d’Actualitat 					15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15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3584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Text Box 2"/>
          <p:cNvSpPr txBox="1">
            <a:spLocks noChangeArrowheads="1"/>
          </p:cNvSpPr>
          <p:nvPr/>
        </p:nvSpPr>
        <p:spPr bwMode="auto">
          <a:xfrm>
            <a:off x="750890" y="1272587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Es probable una quarta onada a Espanya?</a:t>
            </a: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20000" y="576000"/>
            <a:ext cx="82620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COVID19: Quarta onada i quan es recuperarà l’activitat econòmica</a:t>
            </a: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5948000" y="1427325"/>
            <a:ext cx="3598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endParaRPr lang="ca-ES" altLang="es-ES" sz="1200" dirty="0"/>
          </a:p>
          <a:p>
            <a:pPr algn="just"/>
            <a:endParaRPr lang="ca-ES" altLang="es-ES" sz="1200" dirty="0"/>
          </a:p>
        </p:txBody>
      </p:sp>
      <p:sp>
        <p:nvSpPr>
          <p:cNvPr id="11" name="Marcador de número de diapositiva 1"/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graphicFrame>
        <p:nvGraphicFramePr>
          <p:cNvPr id="13" name="1 Gráfico">
            <a:extLst>
              <a:ext uri="{FF2B5EF4-FFF2-40B4-BE49-F238E27FC236}">
                <a16:creationId xmlns:a16="http://schemas.microsoft.com/office/drawing/2014/main" id="{3551A78F-3E6B-46B5-A303-6B064FA77E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600109"/>
              </p:ext>
            </p:extLst>
          </p:nvPr>
        </p:nvGraphicFramePr>
        <p:xfrm>
          <a:off x="5630103" y="1888990"/>
          <a:ext cx="3625116" cy="282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DB7F91FE-A7C4-4E69-BAA0-DE43A04B19B6}"/>
              </a:ext>
            </a:extLst>
          </p:cNvPr>
          <p:cNvSpPr txBox="1"/>
          <p:nvPr/>
        </p:nvSpPr>
        <p:spPr>
          <a:xfrm>
            <a:off x="775059" y="5980550"/>
            <a:ext cx="87499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Preguntes: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“Fins a quin punt creus probable una quarta onada de l’epidèmia a Espanya?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“I quin preveus que pot ser el termini per a que l’activitat econòmica del teu sector es situï en nivells similars als d’abans d’aquesta crisi?”</a:t>
            </a:r>
          </a:p>
        </p:txBody>
      </p:sp>
      <p:graphicFrame>
        <p:nvGraphicFramePr>
          <p:cNvPr id="15" name="13 Gráfico">
            <a:extLst>
              <a:ext uri="{FF2B5EF4-FFF2-40B4-BE49-F238E27FC236}">
                <a16:creationId xmlns:a16="http://schemas.microsoft.com/office/drawing/2014/main" id="{350C03E5-2E8A-4C37-A154-3536BF014D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011920"/>
              </p:ext>
            </p:extLst>
          </p:nvPr>
        </p:nvGraphicFramePr>
        <p:xfrm>
          <a:off x="510549" y="1887036"/>
          <a:ext cx="4340488" cy="293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Box 2">
            <a:extLst>
              <a:ext uri="{FF2B5EF4-FFF2-40B4-BE49-F238E27FC236}">
                <a16:creationId xmlns:a16="http://schemas.microsoft.com/office/drawing/2014/main" id="{134CF384-14C5-48F3-8267-155849E8D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310" y="1272587"/>
            <a:ext cx="4378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Termini per a que es recuperi l’activitat econòmica del sector?</a:t>
            </a:r>
          </a:p>
        </p:txBody>
      </p:sp>
    </p:spTree>
    <p:extLst>
      <p:ext uri="{BB962C8B-B14F-4D97-AF65-F5344CB8AC3E}">
        <p14:creationId xmlns:p14="http://schemas.microsoft.com/office/powerpoint/2010/main" val="1787262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Text Box 2"/>
          <p:cNvSpPr txBox="1">
            <a:spLocks noChangeArrowheads="1"/>
          </p:cNvSpPr>
          <p:nvPr/>
        </p:nvSpPr>
        <p:spPr bwMode="auto">
          <a:xfrm>
            <a:off x="750889" y="1272587"/>
            <a:ext cx="52602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Principals afectacions de la pandèmia a l’empresa*</a:t>
            </a: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20000" y="576000"/>
            <a:ext cx="72723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s-ES" altLang="es-ES" sz="1900" b="1" dirty="0">
                <a:solidFill>
                  <a:srgbClr val="6B5C4F"/>
                </a:solidFill>
                <a:latin typeface="Century Gothic" pitchFamily="34" charset="0"/>
              </a:rPr>
              <a:t>COVID19: </a:t>
            </a:r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Afectació a l’empresa</a:t>
            </a:r>
          </a:p>
        </p:txBody>
      </p:sp>
      <p:sp>
        <p:nvSpPr>
          <p:cNvPr id="11" name="Marcador de número de diapositiva 1"/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496653-7E93-49A3-85F1-FE6A7A2BE4AB}"/>
              </a:ext>
            </a:extLst>
          </p:cNvPr>
          <p:cNvSpPr txBox="1"/>
          <p:nvPr/>
        </p:nvSpPr>
        <p:spPr>
          <a:xfrm>
            <a:off x="719999" y="5964335"/>
            <a:ext cx="880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Pregunta: “Quina ha sigut la principal afectació de la pandèmia del coronavirus a la teva empresa?”</a:t>
            </a:r>
          </a:p>
          <a:p>
            <a:r>
              <a:rPr lang="ca-ES" sz="900" dirty="0">
                <a:solidFill>
                  <a:srgbClr val="6B5C4F"/>
                </a:solidFill>
              </a:rPr>
              <a:t>*Nota: Pregunta de resposta múltiple, els percentatges no sumen 100.</a:t>
            </a:r>
          </a:p>
        </p:txBody>
      </p:sp>
      <p:graphicFrame>
        <p:nvGraphicFramePr>
          <p:cNvPr id="12" name="1 Gráfico">
            <a:extLst>
              <a:ext uri="{FF2B5EF4-FFF2-40B4-BE49-F238E27FC236}">
                <a16:creationId xmlns:a16="http://schemas.microsoft.com/office/drawing/2014/main" id="{7B1B2D2A-79C9-4670-9F87-A39C971D8C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3242255"/>
              </p:ext>
            </p:extLst>
          </p:nvPr>
        </p:nvGraphicFramePr>
        <p:xfrm>
          <a:off x="750890" y="1597057"/>
          <a:ext cx="6416264" cy="4193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3242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Text Box 2"/>
          <p:cNvSpPr txBox="1">
            <a:spLocks noChangeArrowheads="1"/>
          </p:cNvSpPr>
          <p:nvPr/>
        </p:nvSpPr>
        <p:spPr bwMode="auto">
          <a:xfrm>
            <a:off x="750890" y="1272587"/>
            <a:ext cx="4378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S’han considerat accions en base a una possible recuperació de l’economia?</a:t>
            </a: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20000" y="576000"/>
            <a:ext cx="82620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COVID19: Accions en base a la recuperació de l’economia</a:t>
            </a:r>
          </a:p>
        </p:txBody>
      </p:sp>
      <p:sp>
        <p:nvSpPr>
          <p:cNvPr id="11" name="Marcador de número de diapositiva 1"/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B7F91FE-A7C4-4E69-BAA0-DE43A04B19B6}"/>
              </a:ext>
            </a:extLst>
          </p:cNvPr>
          <p:cNvSpPr txBox="1"/>
          <p:nvPr/>
        </p:nvSpPr>
        <p:spPr>
          <a:xfrm>
            <a:off x="775059" y="5847200"/>
            <a:ext cx="87499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Preguntes: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“A</a:t>
            </a:r>
            <a:r>
              <a:rPr lang="es-ES" sz="900" dirty="0">
                <a:solidFill>
                  <a:srgbClr val="6B5C4F"/>
                </a:solidFill>
              </a:rPr>
              <a:t>l a </a:t>
            </a:r>
            <a:r>
              <a:rPr lang="es-ES" sz="900" dirty="0" err="1">
                <a:solidFill>
                  <a:srgbClr val="6B5C4F"/>
                </a:solidFill>
              </a:rPr>
              <a:t>teva</a:t>
            </a:r>
            <a:r>
              <a:rPr lang="es-ES" sz="900" dirty="0">
                <a:solidFill>
                  <a:srgbClr val="6B5C4F"/>
                </a:solidFill>
              </a:rPr>
              <a:t> empresa, </a:t>
            </a:r>
            <a:r>
              <a:rPr lang="es-ES" sz="900" dirty="0" err="1">
                <a:solidFill>
                  <a:srgbClr val="6B5C4F"/>
                </a:solidFill>
              </a:rPr>
              <a:t>s’han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considerat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accions</a:t>
            </a:r>
            <a:r>
              <a:rPr lang="es-ES" sz="900" dirty="0">
                <a:solidFill>
                  <a:srgbClr val="6B5C4F"/>
                </a:solidFill>
              </a:rPr>
              <a:t> en base a una </a:t>
            </a:r>
            <a:r>
              <a:rPr lang="es-ES" sz="900" dirty="0" err="1">
                <a:solidFill>
                  <a:srgbClr val="6B5C4F"/>
                </a:solidFill>
              </a:rPr>
              <a:t>possible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recuperació</a:t>
            </a:r>
            <a:r>
              <a:rPr lang="es-ES" sz="900" dirty="0">
                <a:solidFill>
                  <a:srgbClr val="6B5C4F"/>
                </a:solidFill>
              </a:rPr>
              <a:t> de </a:t>
            </a:r>
            <a:r>
              <a:rPr lang="es-ES" sz="900" dirty="0" err="1">
                <a:solidFill>
                  <a:srgbClr val="6B5C4F"/>
                </a:solidFill>
              </a:rPr>
              <a:t>l’economia</a:t>
            </a:r>
            <a:r>
              <a:rPr lang="ca-ES" sz="900" dirty="0">
                <a:solidFill>
                  <a:srgbClr val="6B5C4F"/>
                </a:solidFill>
              </a:rPr>
              <a:t>?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“Quines accions?”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134CF384-14C5-48F3-8267-155849E8D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310" y="1272587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Quines accions?</a:t>
            </a:r>
          </a:p>
        </p:txBody>
      </p:sp>
      <p:graphicFrame>
        <p:nvGraphicFramePr>
          <p:cNvPr id="18" name="1 Gráfico">
            <a:extLst>
              <a:ext uri="{FF2B5EF4-FFF2-40B4-BE49-F238E27FC236}">
                <a16:creationId xmlns:a16="http://schemas.microsoft.com/office/drawing/2014/main" id="{B1F2A80D-980E-4A8F-A46D-0D6C469679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80542"/>
              </p:ext>
            </p:extLst>
          </p:nvPr>
        </p:nvGraphicFramePr>
        <p:xfrm>
          <a:off x="1897132" y="1878121"/>
          <a:ext cx="2085975" cy="2794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F5C10D9A-DB24-4E05-A216-89BAC15942BA}"/>
              </a:ext>
            </a:extLst>
          </p:cNvPr>
          <p:cNvCxnSpPr>
            <a:cxnSpLocks/>
          </p:cNvCxnSpPr>
          <p:nvPr/>
        </p:nvCxnSpPr>
        <p:spPr>
          <a:xfrm>
            <a:off x="3562350" y="2047875"/>
            <a:ext cx="1797050" cy="0"/>
          </a:xfrm>
          <a:prstGeom prst="line">
            <a:avLst/>
          </a:prstGeom>
          <a:ln w="127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CE0604C-12B1-4A70-BE6A-4612AC66A449}"/>
              </a:ext>
            </a:extLst>
          </p:cNvPr>
          <p:cNvCxnSpPr>
            <a:cxnSpLocks/>
          </p:cNvCxnSpPr>
          <p:nvPr/>
        </p:nvCxnSpPr>
        <p:spPr>
          <a:xfrm>
            <a:off x="3562350" y="2647950"/>
            <a:ext cx="1567000" cy="1398588"/>
          </a:xfrm>
          <a:prstGeom prst="line">
            <a:avLst/>
          </a:prstGeom>
          <a:ln w="127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8">
            <a:extLst>
              <a:ext uri="{FF2B5EF4-FFF2-40B4-BE49-F238E27FC236}">
                <a16:creationId xmlns:a16="http://schemas.microsoft.com/office/drawing/2014/main" id="{91B7FFE6-D064-408B-AB62-9F0D6FB7B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310" y="1835621"/>
            <a:ext cx="3773290" cy="2923877"/>
          </a:xfrm>
          <a:prstGeom prst="rect">
            <a:avLst/>
          </a:prstGeom>
          <a:noFill/>
          <a:ln w="19050">
            <a:solidFill>
              <a:srgbClr val="8A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ca-ES" altLang="es-ES" sz="1000" b="1" dirty="0">
                <a:solidFill>
                  <a:srgbClr val="8A0000"/>
                </a:solidFill>
              </a:rPr>
              <a:t>Diversificació o ampliació del negoci</a:t>
            </a:r>
            <a:endParaRPr lang="ca-ES" altLang="es-ES" sz="1000" dirty="0">
              <a:solidFill>
                <a:srgbClr val="8A0000"/>
              </a:solidFill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Diversificar el model de negoci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Obrir noves oportunitats amb solucions de control, gestió i seguiment intern.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Canvis en la relació amb els Clients i en el contingut dels serveis a prestar.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Eixamplar l’abast de les nostres activitats.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a-ES" altLang="es-ES" b="1" dirty="0">
                <a:solidFill>
                  <a:srgbClr val="8A0000"/>
                </a:solidFill>
              </a:rPr>
              <a:t>Inversió en TIC / digitalització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Adquisició d’eines i instruments telemàtics, però amb una visió </a:t>
            </a:r>
            <a:r>
              <a:rPr lang="ca-ES" altLang="es-ES" sz="950" dirty="0" err="1">
                <a:solidFill>
                  <a:srgbClr val="8A0000"/>
                </a:solidFill>
              </a:rPr>
              <a:t>sostenibilítica</a:t>
            </a:r>
            <a:r>
              <a:rPr lang="ca-ES" altLang="es-ES" sz="950" dirty="0">
                <a:solidFill>
                  <a:srgbClr val="8A0000"/>
                </a:solidFill>
              </a:rPr>
              <a:t>, amb prudència.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Digitalització.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Inversions tecnològiques especialment.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Inversió en presència i venda a la xarxa.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a-ES" altLang="es-ES" b="1" dirty="0">
                <a:solidFill>
                  <a:srgbClr val="8A0000"/>
                </a:solidFill>
              </a:rPr>
              <a:t>Inversió addicional</a:t>
            </a:r>
            <a:endParaRPr lang="ca-ES" altLang="es-ES" dirty="0">
              <a:solidFill>
                <a:srgbClr val="8A0000"/>
              </a:solidFill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Increment en la cerca de clients.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ca-ES" altLang="es-ES" sz="950" dirty="0">
                <a:solidFill>
                  <a:srgbClr val="8A0000"/>
                </a:solidFill>
              </a:rPr>
              <a:t>Augment de plantilla.  </a:t>
            </a:r>
          </a:p>
        </p:txBody>
      </p:sp>
    </p:spTree>
    <p:extLst>
      <p:ext uri="{BB962C8B-B14F-4D97-AF65-F5344CB8AC3E}">
        <p14:creationId xmlns:p14="http://schemas.microsoft.com/office/powerpoint/2010/main" val="3539390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3 Gráfico">
            <a:extLst>
              <a:ext uri="{FF2B5EF4-FFF2-40B4-BE49-F238E27FC236}">
                <a16:creationId xmlns:a16="http://schemas.microsoft.com/office/drawing/2014/main" id="{59FE712E-4A5B-4E98-B69A-183392EDE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761209"/>
              </p:ext>
            </p:extLst>
          </p:nvPr>
        </p:nvGraphicFramePr>
        <p:xfrm>
          <a:off x="928065" y="1835009"/>
          <a:ext cx="8443927" cy="3680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EAE3B9-5213-4A9A-8111-DFA364A02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19</a:t>
            </a:fld>
            <a:endParaRPr lang="ca-ES"/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D7196343-2C26-423B-92C6-62FA445EC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90" y="1272587"/>
            <a:ext cx="4378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En una escala del 0 al 10, indica fins a quin punt es reflecteix el teu estat d’ànim.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4511B54-CA58-4A1A-91B5-28F025F7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54BEF49C-0E10-47E8-BBB8-66041E6FD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576000"/>
            <a:ext cx="82620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COVID19: Estat d’ànim com a responsable d’una empresa</a:t>
            </a:r>
          </a:p>
        </p:txBody>
      </p:sp>
      <p:sp>
        <p:nvSpPr>
          <p:cNvPr id="21" name="Marcador de número de diapositiva 1">
            <a:extLst>
              <a:ext uri="{FF2B5EF4-FFF2-40B4-BE49-F238E27FC236}">
                <a16:creationId xmlns:a16="http://schemas.microsoft.com/office/drawing/2014/main" id="{32596DD5-6054-4A49-B0C0-B32FECFDC6C9}"/>
              </a:ext>
            </a:extLst>
          </p:cNvPr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811788-A1DB-4008-B9A0-4FDE48B17C31}"/>
              </a:ext>
            </a:extLst>
          </p:cNvPr>
          <p:cNvSpPr txBox="1"/>
          <p:nvPr/>
        </p:nvSpPr>
        <p:spPr>
          <a:xfrm>
            <a:off x="775059" y="5847200"/>
            <a:ext cx="874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Preguntes: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</a:t>
            </a:r>
            <a:r>
              <a:rPr lang="es-ES" sz="900" dirty="0">
                <a:solidFill>
                  <a:srgbClr val="6B5C4F"/>
                </a:solidFill>
              </a:rPr>
              <a:t>En una escala del 0 al 10, indica </a:t>
            </a:r>
            <a:r>
              <a:rPr lang="es-ES" sz="900" dirty="0" err="1">
                <a:solidFill>
                  <a:srgbClr val="6B5C4F"/>
                </a:solidFill>
              </a:rPr>
              <a:t>fins</a:t>
            </a:r>
            <a:r>
              <a:rPr lang="es-ES" sz="900" dirty="0">
                <a:solidFill>
                  <a:srgbClr val="6B5C4F"/>
                </a:solidFill>
              </a:rPr>
              <a:t> a </a:t>
            </a:r>
            <a:r>
              <a:rPr lang="es-ES" sz="900" dirty="0" err="1">
                <a:solidFill>
                  <a:srgbClr val="6B5C4F"/>
                </a:solidFill>
              </a:rPr>
              <a:t>quin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punt</a:t>
            </a:r>
            <a:r>
              <a:rPr lang="es-ES" sz="900" dirty="0">
                <a:solidFill>
                  <a:srgbClr val="6B5C4F"/>
                </a:solidFill>
              </a:rPr>
              <a:t> es </a:t>
            </a:r>
            <a:r>
              <a:rPr lang="es-ES" sz="900" dirty="0" err="1">
                <a:solidFill>
                  <a:srgbClr val="6B5C4F"/>
                </a:solidFill>
              </a:rPr>
              <a:t>reflecteix</a:t>
            </a:r>
            <a:r>
              <a:rPr lang="es-ES" sz="900" dirty="0">
                <a:solidFill>
                  <a:srgbClr val="6B5C4F"/>
                </a:solidFill>
              </a:rPr>
              <a:t> el </a:t>
            </a:r>
            <a:r>
              <a:rPr lang="es-ES" sz="900" dirty="0" err="1">
                <a:solidFill>
                  <a:srgbClr val="6B5C4F"/>
                </a:solidFill>
              </a:rPr>
              <a:t>teu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estat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d’ànim</a:t>
            </a:r>
            <a:r>
              <a:rPr lang="es-ES" sz="900" dirty="0">
                <a:solidFill>
                  <a:srgbClr val="6B5C4F"/>
                </a:solidFill>
              </a:rPr>
              <a:t> </a:t>
            </a:r>
            <a:r>
              <a:rPr lang="es-ES" sz="900" dirty="0" err="1">
                <a:solidFill>
                  <a:srgbClr val="6B5C4F"/>
                </a:solidFill>
              </a:rPr>
              <a:t>com</a:t>
            </a:r>
            <a:r>
              <a:rPr lang="es-ES" sz="900" dirty="0">
                <a:solidFill>
                  <a:srgbClr val="6B5C4F"/>
                </a:solidFill>
              </a:rPr>
              <a:t> a responsable </a:t>
            </a:r>
            <a:r>
              <a:rPr lang="es-ES" sz="900" dirty="0" err="1">
                <a:solidFill>
                  <a:srgbClr val="6B5C4F"/>
                </a:solidFill>
              </a:rPr>
              <a:t>d’una</a:t>
            </a:r>
            <a:r>
              <a:rPr lang="es-ES" sz="900" dirty="0">
                <a:solidFill>
                  <a:srgbClr val="6B5C4F"/>
                </a:solidFill>
              </a:rPr>
              <a:t> empresa</a:t>
            </a:r>
            <a:r>
              <a:rPr lang="ca-ES" sz="900" dirty="0">
                <a:solidFill>
                  <a:srgbClr val="6B5C4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991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216150" y="1268413"/>
            <a:ext cx="0" cy="5329237"/>
          </a:xfrm>
          <a:prstGeom prst="line">
            <a:avLst/>
          </a:prstGeom>
          <a:noFill/>
          <a:ln w="9525">
            <a:solidFill>
              <a:srgbClr val="8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15959" y="2030960"/>
            <a:ext cx="6048375" cy="239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endParaRPr lang="es-ES" noProof="1">
              <a:solidFill>
                <a:schemeClr val="bg1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60613" y="1916113"/>
            <a:ext cx="6337300" cy="166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E17B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chemeClr val="bg1"/>
                </a:solidFill>
                <a:latin typeface="Century Gothic" pitchFamily="34" charset="0"/>
              </a:rPr>
              <a:t>Aspectes metodològics 				2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Percepcions sobre la zona 				7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Índex de Confiança Empresarial			11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Temes d’Actualitat 					15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83212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EAE3B9-5213-4A9A-8111-DFA364A02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20</a:t>
            </a:fld>
            <a:endParaRPr lang="ca-ES"/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D7196343-2C26-423B-92C6-62FA445EC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90" y="1272587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Coneixes els Fons Europeus de Recuperació?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4511B54-CA58-4A1A-91B5-28F025F7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54BEF49C-0E10-47E8-BBB8-66041E6FD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576000"/>
            <a:ext cx="82620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Fons Europeus de Recuperació</a:t>
            </a:r>
          </a:p>
        </p:txBody>
      </p:sp>
      <p:sp>
        <p:nvSpPr>
          <p:cNvPr id="21" name="Marcador de número de diapositiva 1">
            <a:extLst>
              <a:ext uri="{FF2B5EF4-FFF2-40B4-BE49-F238E27FC236}">
                <a16:creationId xmlns:a16="http://schemas.microsoft.com/office/drawing/2014/main" id="{32596DD5-6054-4A49-B0C0-B32FECFDC6C9}"/>
              </a:ext>
            </a:extLst>
          </p:cNvPr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811788-A1DB-4008-B9A0-4FDE48B17C31}"/>
              </a:ext>
            </a:extLst>
          </p:cNvPr>
          <p:cNvSpPr txBox="1"/>
          <p:nvPr/>
        </p:nvSpPr>
        <p:spPr>
          <a:xfrm>
            <a:off x="775059" y="6056750"/>
            <a:ext cx="8749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Preguntes: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“Fins a quin punt coneixes els Fons Europeus de Recuperació?”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“Quin impacte creus que tindran aquests fons en relació a l’economia del territori?”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“I en la teva empresa, quin impacte creus que tindran?”</a:t>
            </a:r>
          </a:p>
        </p:txBody>
      </p:sp>
      <p:graphicFrame>
        <p:nvGraphicFramePr>
          <p:cNvPr id="13" name="13 Gráfico">
            <a:extLst>
              <a:ext uri="{FF2B5EF4-FFF2-40B4-BE49-F238E27FC236}">
                <a16:creationId xmlns:a16="http://schemas.microsoft.com/office/drawing/2014/main" id="{17F7ABA3-51F5-4229-9295-E38A9B4091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2467238"/>
              </p:ext>
            </p:extLst>
          </p:nvPr>
        </p:nvGraphicFramePr>
        <p:xfrm>
          <a:off x="596761" y="1888991"/>
          <a:ext cx="4340488" cy="293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 Box 2">
            <a:extLst>
              <a:ext uri="{FF2B5EF4-FFF2-40B4-BE49-F238E27FC236}">
                <a16:creationId xmlns:a16="http://schemas.microsoft.com/office/drawing/2014/main" id="{4B8F89EA-2DE3-46C7-83A2-EDF30539A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5" y="1272587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Quin impacte creus que tindran aquests fons?</a:t>
            </a:r>
          </a:p>
        </p:txBody>
      </p:sp>
      <p:graphicFrame>
        <p:nvGraphicFramePr>
          <p:cNvPr id="20" name="13 Gráfico">
            <a:extLst>
              <a:ext uri="{FF2B5EF4-FFF2-40B4-BE49-F238E27FC236}">
                <a16:creationId xmlns:a16="http://schemas.microsoft.com/office/drawing/2014/main" id="{C87CE546-21D3-4CD1-B448-7CD8DCB683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3124962"/>
              </p:ext>
            </p:extLst>
          </p:nvPr>
        </p:nvGraphicFramePr>
        <p:xfrm>
          <a:off x="5063986" y="1888991"/>
          <a:ext cx="4340488" cy="293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4657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Text Box 2"/>
          <p:cNvSpPr txBox="1">
            <a:spLocks noChangeArrowheads="1"/>
          </p:cNvSpPr>
          <p:nvPr/>
        </p:nvSpPr>
        <p:spPr bwMode="auto">
          <a:xfrm>
            <a:off x="750890" y="1272587"/>
            <a:ext cx="42021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altLang="es-ES" sz="1400" b="1" dirty="0">
                <a:solidFill>
                  <a:srgbClr val="6B5C4F"/>
                </a:solidFill>
              </a:rPr>
              <a:t>Creus que les eleccions eren necessàries o s’havien de posposar?</a:t>
            </a:r>
            <a:endParaRPr lang="ca-ES" sz="1400" b="1" dirty="0">
              <a:solidFill>
                <a:srgbClr val="6B5C4F"/>
              </a:solidFill>
            </a:endParaRP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20000" y="576000"/>
            <a:ext cx="897264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Eleccions catalanes</a:t>
            </a:r>
            <a:r>
              <a:rPr lang="es-ES" altLang="es-ES" sz="1900" b="1" dirty="0">
                <a:solidFill>
                  <a:srgbClr val="6B5C4F"/>
                </a:solidFill>
                <a:latin typeface="Century Gothic" pitchFamily="34" charset="0"/>
              </a:rPr>
              <a:t>:</a:t>
            </a:r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 Necessitat de celebrar-les</a:t>
            </a:r>
            <a:endParaRPr lang="ca-ES" altLang="es-ES" sz="1900" b="1" dirty="0">
              <a:solidFill>
                <a:srgbClr val="6B5C4F"/>
              </a:solidFill>
              <a:latin typeface="+mj-lt"/>
            </a:endParaRPr>
          </a:p>
        </p:txBody>
      </p:sp>
      <p:sp>
        <p:nvSpPr>
          <p:cNvPr id="11" name="Marcador de número de diapositiva 1"/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graphicFrame>
        <p:nvGraphicFramePr>
          <p:cNvPr id="12" name="1 Gráfico">
            <a:extLst>
              <a:ext uri="{FF2B5EF4-FFF2-40B4-BE49-F238E27FC236}">
                <a16:creationId xmlns:a16="http://schemas.microsoft.com/office/drawing/2014/main" id="{944809F6-B82A-4A6F-90D1-96ED811A7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822980"/>
              </p:ext>
            </p:extLst>
          </p:nvPr>
        </p:nvGraphicFramePr>
        <p:xfrm>
          <a:off x="719999" y="1892030"/>
          <a:ext cx="4118400" cy="293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Box 2">
            <a:extLst>
              <a:ext uri="{FF2B5EF4-FFF2-40B4-BE49-F238E27FC236}">
                <a16:creationId xmlns:a16="http://schemas.microsoft.com/office/drawing/2014/main" id="{3BBAD11E-FEEE-4BB7-9486-FED5BD38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310" y="1795807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Per quin motiu?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9B81341-879F-4B2B-91CE-B8255E16BD81}"/>
              </a:ext>
            </a:extLst>
          </p:cNvPr>
          <p:cNvCxnSpPr>
            <a:cxnSpLocks/>
          </p:cNvCxnSpPr>
          <p:nvPr/>
        </p:nvCxnSpPr>
        <p:spPr>
          <a:xfrm>
            <a:off x="4650433" y="2366656"/>
            <a:ext cx="822715" cy="0"/>
          </a:xfrm>
          <a:prstGeom prst="line">
            <a:avLst/>
          </a:prstGeom>
          <a:ln w="12700">
            <a:solidFill>
              <a:srgbClr val="8A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38D81113-2437-489C-B311-2773D9C78869}"/>
              </a:ext>
            </a:extLst>
          </p:cNvPr>
          <p:cNvSpPr txBox="1"/>
          <p:nvPr/>
        </p:nvSpPr>
        <p:spPr>
          <a:xfrm>
            <a:off x="5684311" y="2043490"/>
            <a:ext cx="37732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a-ES" sz="1100" dirty="0"/>
              <a:t>Desgovern (71%)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a-ES" sz="1100" dirty="0"/>
              <a:t>Necessitat </a:t>
            </a:r>
            <a:r>
              <a:rPr lang="ca-ES" sz="1100" dirty="0" err="1"/>
              <a:t>d’aprobar</a:t>
            </a:r>
            <a:r>
              <a:rPr lang="ca-ES" sz="1100" dirty="0"/>
              <a:t> els pressupostos (14%)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a-ES" sz="1100" dirty="0"/>
              <a:t>Situació general (14%)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56A1853-36B3-4917-BCEF-C661F20CB043}"/>
              </a:ext>
            </a:extLst>
          </p:cNvPr>
          <p:cNvCxnSpPr>
            <a:cxnSpLocks/>
          </p:cNvCxnSpPr>
          <p:nvPr/>
        </p:nvCxnSpPr>
        <p:spPr>
          <a:xfrm>
            <a:off x="3424606" y="3698500"/>
            <a:ext cx="2048542" cy="0"/>
          </a:xfrm>
          <a:prstGeom prst="line">
            <a:avLst/>
          </a:prstGeom>
          <a:ln w="12700">
            <a:solidFill>
              <a:srgbClr val="8A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A76918C-9214-4AB4-8B47-7E000CB58C52}"/>
              </a:ext>
            </a:extLst>
          </p:cNvPr>
          <p:cNvSpPr txBox="1"/>
          <p:nvPr/>
        </p:nvSpPr>
        <p:spPr>
          <a:xfrm>
            <a:off x="5684310" y="3467667"/>
            <a:ext cx="3773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a-ES" sz="1100" dirty="0"/>
              <a:t>Raons polítiques (50%)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a-ES" sz="1100" dirty="0"/>
              <a:t>Per la pandèmia(14%)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3F3AABA-A35F-4658-9D5D-EF5B492E141F}"/>
              </a:ext>
            </a:extLst>
          </p:cNvPr>
          <p:cNvSpPr txBox="1"/>
          <p:nvPr/>
        </p:nvSpPr>
        <p:spPr>
          <a:xfrm>
            <a:off x="775059" y="6056750"/>
            <a:ext cx="87499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Preguntes: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“Creus que les eleccions eren necessàries o s’havien de posposar?”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“Per quin motiu? (Oberta)”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690DD2E3-674C-4198-839A-F6A50B1A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995" y="3203719"/>
            <a:ext cx="43784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</a:rPr>
              <a:t>Per quin motiu?</a:t>
            </a:r>
          </a:p>
        </p:txBody>
      </p:sp>
    </p:spTree>
    <p:extLst>
      <p:ext uri="{BB962C8B-B14F-4D97-AF65-F5344CB8AC3E}">
        <p14:creationId xmlns:p14="http://schemas.microsoft.com/office/powerpoint/2010/main" val="1630035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Text Box 2"/>
          <p:cNvSpPr txBox="1">
            <a:spLocks noChangeArrowheads="1"/>
          </p:cNvSpPr>
          <p:nvPr/>
        </p:nvSpPr>
        <p:spPr bwMode="auto">
          <a:xfrm>
            <a:off x="750890" y="1272587"/>
            <a:ext cx="48752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a-ES" altLang="es-ES" sz="1400" b="1" dirty="0">
                <a:solidFill>
                  <a:srgbClr val="6B5C4F"/>
                </a:solidFill>
              </a:rPr>
              <a:t>Quines haurien de ser les prioritats del nou Govern?*</a:t>
            </a:r>
            <a:endParaRPr lang="ca-ES" sz="1400" b="1" dirty="0">
              <a:solidFill>
                <a:srgbClr val="6B5C4F"/>
              </a:solidFill>
            </a:endParaRP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720000" y="252000"/>
            <a:ext cx="873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Temes d’Actualitat ►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20000" y="576000"/>
            <a:ext cx="897264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Eleccions catalanes</a:t>
            </a:r>
            <a:r>
              <a:rPr lang="es-ES" altLang="es-ES" sz="1900" b="1" dirty="0">
                <a:solidFill>
                  <a:srgbClr val="6B5C4F"/>
                </a:solidFill>
                <a:latin typeface="Century Gothic" pitchFamily="34" charset="0"/>
              </a:rPr>
              <a:t>:</a:t>
            </a:r>
            <a:r>
              <a:rPr lang="ca-ES" altLang="es-ES" sz="1900" b="1" dirty="0">
                <a:solidFill>
                  <a:srgbClr val="6B5C4F"/>
                </a:solidFill>
                <a:latin typeface="Century Gothic" pitchFamily="34" charset="0"/>
              </a:rPr>
              <a:t> Prioritats</a:t>
            </a:r>
            <a:endParaRPr lang="ca-ES" altLang="es-ES" sz="1900" b="1" dirty="0">
              <a:solidFill>
                <a:srgbClr val="6B5C4F"/>
              </a:solidFill>
              <a:latin typeface="+mj-lt"/>
            </a:endParaRPr>
          </a:p>
        </p:txBody>
      </p:sp>
      <p:sp>
        <p:nvSpPr>
          <p:cNvPr id="11" name="Marcador de número de diapositiva 1"/>
          <p:cNvSpPr txBox="1">
            <a:spLocks/>
          </p:cNvSpPr>
          <p:nvPr/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/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9pPr>
          </a:lstStyle>
          <a:p>
            <a:r>
              <a:rPr lang="es-ES" dirty="0"/>
              <a:t>18</a:t>
            </a:r>
            <a:endParaRPr lang="ca-ES" dirty="0"/>
          </a:p>
        </p:txBody>
      </p:sp>
      <p:graphicFrame>
        <p:nvGraphicFramePr>
          <p:cNvPr id="12" name="1 Gráfico">
            <a:extLst>
              <a:ext uri="{FF2B5EF4-FFF2-40B4-BE49-F238E27FC236}">
                <a16:creationId xmlns:a16="http://schemas.microsoft.com/office/drawing/2014/main" id="{944809F6-B82A-4A6F-90D1-96ED811A7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888136"/>
              </p:ext>
            </p:extLst>
          </p:nvPr>
        </p:nvGraphicFramePr>
        <p:xfrm>
          <a:off x="719998" y="1892029"/>
          <a:ext cx="5630002" cy="3693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13F3AABA-A35F-4658-9D5D-EF5B492E141F}"/>
              </a:ext>
            </a:extLst>
          </p:cNvPr>
          <p:cNvSpPr txBox="1"/>
          <p:nvPr/>
        </p:nvSpPr>
        <p:spPr>
          <a:xfrm>
            <a:off x="775059" y="6056750"/>
            <a:ext cx="87499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900" dirty="0">
                <a:solidFill>
                  <a:srgbClr val="6B5C4F"/>
                </a:solidFill>
              </a:rPr>
              <a:t>Pregunta:</a:t>
            </a:r>
          </a:p>
          <a:p>
            <a:r>
              <a:rPr lang="ca-ES" sz="900" dirty="0">
                <a:solidFill>
                  <a:srgbClr val="6B5C4F"/>
                </a:solidFill>
              </a:rPr>
              <a:t>“Quines haurien de ser les prioritats del nou Govern?”</a:t>
            </a:r>
          </a:p>
          <a:p>
            <a:r>
              <a:rPr lang="ca-ES" sz="900" dirty="0">
                <a:solidFill>
                  <a:srgbClr val="6B5C4F"/>
                </a:solidFill>
              </a:rPr>
              <a:t>*Nota: Pregunta de resposta múltiple, els percentatges no sumen 100.</a:t>
            </a:r>
          </a:p>
        </p:txBody>
      </p:sp>
    </p:spTree>
    <p:extLst>
      <p:ext uri="{BB962C8B-B14F-4D97-AF65-F5344CB8AC3E}">
        <p14:creationId xmlns:p14="http://schemas.microsoft.com/office/powerpoint/2010/main" val="344779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547361" y="5902036"/>
            <a:ext cx="4312478" cy="1092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713"/>
          <a:stretch/>
        </p:blipFill>
        <p:spPr bwMode="auto">
          <a:xfrm>
            <a:off x="2701275" y="5548026"/>
            <a:ext cx="1362355" cy="35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0" y="0"/>
            <a:ext cx="9906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a-ES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 flipV="1">
            <a:off x="0" y="6857999"/>
            <a:ext cx="9906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a-ES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0548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630179" y="4040625"/>
            <a:ext cx="3808721" cy="461665"/>
          </a:xfrm>
        </p:spPr>
        <p:txBody>
          <a:bodyPr wrap="square" anchor="b">
            <a:spAutoFit/>
          </a:bodyPr>
          <a:lstStyle/>
          <a:p>
            <a:pPr algn="l">
              <a:lnSpc>
                <a:spcPct val="100000"/>
              </a:lnSpc>
            </a:pPr>
            <a:r>
              <a:rPr lang="ca-ES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Gràcies</a:t>
            </a:r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72" y="909397"/>
            <a:ext cx="5327867" cy="24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8" descr="06L_CER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524" y="5530666"/>
            <a:ext cx="1169452" cy="39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Resultat d'imatges de logo cambra r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E9210E7-D933-4334-B05E-1738B24134E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4313" b="27109"/>
          <a:stretch/>
        </p:blipFill>
        <p:spPr>
          <a:xfrm>
            <a:off x="4196404" y="5474490"/>
            <a:ext cx="1384347" cy="504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41DD9E5-1D23-4457-8F35-4992643A126D}"/>
              </a:ext>
            </a:extLst>
          </p:cNvPr>
          <p:cNvSpPr txBox="1"/>
          <p:nvPr/>
        </p:nvSpPr>
        <p:spPr>
          <a:xfrm>
            <a:off x="2628164" y="5152169"/>
            <a:ext cx="3268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>
                <a:solidFill>
                  <a:srgbClr val="B00000"/>
                </a:solidFill>
              </a:rPr>
              <a:t>Projecte promogut per:</a:t>
            </a:r>
          </a:p>
        </p:txBody>
      </p:sp>
    </p:spTree>
    <p:extLst>
      <p:ext uri="{BB962C8B-B14F-4D97-AF65-F5344CB8AC3E}">
        <p14:creationId xmlns:p14="http://schemas.microsoft.com/office/powerpoint/2010/main" val="178392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377372" y="1120861"/>
            <a:ext cx="4337504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6B614F"/>
                </a:solidFill>
              </a:rPr>
              <a:t>DADES GENERALS DEL PROJECTE 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Propòsit: </a:t>
            </a:r>
            <a:r>
              <a:rPr lang="ca-ES" sz="1200" dirty="0"/>
              <a:t>Conèixer de forma periòdica la situació, necessitats i preocupacions de les empreses de la demarcació i esdevenir una eina de comunicació amb aquestes.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Metodologia:</a:t>
            </a:r>
            <a:r>
              <a:rPr lang="ca-ES" sz="1200" dirty="0">
                <a:solidFill>
                  <a:srgbClr val="8A0000"/>
                </a:solidFill>
              </a:rPr>
              <a:t> </a:t>
            </a:r>
            <a:r>
              <a:rPr lang="ca-ES" sz="1200" dirty="0"/>
              <a:t>Panel, és a dir una mostra que es consulta de forma periòdica.  </a:t>
            </a:r>
            <a:endParaRPr lang="ca-ES" sz="1200" b="1" dirty="0">
              <a:solidFill>
                <a:srgbClr val="E17B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Àmbit territorial: </a:t>
            </a:r>
            <a:r>
              <a:rPr lang="ca-ES" sz="1200" dirty="0"/>
              <a:t>Demarcació de la Cambra de Comerç de Reus.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Univers:  </a:t>
            </a:r>
            <a:r>
              <a:rPr lang="ca-ES" sz="1200" dirty="0"/>
              <a:t>Empreses de la demarcació.</a:t>
            </a:r>
            <a:endParaRPr lang="ca-ES" sz="1200" b="1" dirty="0">
              <a:solidFill>
                <a:srgbClr val="E17B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Definició de la Mostra: </a:t>
            </a:r>
            <a:r>
              <a:rPr lang="ca-ES" sz="1200" dirty="0"/>
              <a:t>Empresaris i responsables màxims d’empreses de la demarcació de la Cambra.</a:t>
            </a:r>
            <a:endParaRPr lang="ca-ES" sz="1200" dirty="0">
              <a:solidFill>
                <a:srgbClr val="FF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Procediment de Captació: </a:t>
            </a:r>
            <a:r>
              <a:rPr lang="ca-ES" sz="1200" dirty="0"/>
              <a:t>La captació, que duu a terme la Cambra a partir del protocol facilitat per Ceres, es realitza mitjançant el web de la Cambra, mailings a empreses i trucades telefòniques.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Periodicitat: </a:t>
            </a:r>
            <a:r>
              <a:rPr lang="ca-ES" sz="1200" dirty="0"/>
              <a:t>Trimestral.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Instrument: </a:t>
            </a:r>
            <a:r>
              <a:rPr lang="ca-ES" sz="1200" dirty="0">
                <a:solidFill>
                  <a:srgbClr val="000000"/>
                </a:solidFill>
              </a:rPr>
              <a:t>Formularis estructurats amb aplicació telemàtica.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Promotor: </a:t>
            </a:r>
            <a:r>
              <a:rPr lang="ca-ES" sz="1200" dirty="0">
                <a:solidFill>
                  <a:srgbClr val="000000"/>
                </a:solidFill>
              </a:rPr>
              <a:t>Projecte que lideren conjuntament la Cambra i Ceres, </a:t>
            </a:r>
            <a:r>
              <a:rPr lang="ca-ES" sz="1200" dirty="0"/>
              <a:t>amb el suport de la Regidoria de Promoció Econòmica de l’Ajuntament de Reus.</a:t>
            </a:r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5370286" y="1120860"/>
            <a:ext cx="407851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6B614F"/>
                </a:solidFill>
              </a:rPr>
              <a:t>DADES PARTICULARS DE LA 22A ONADA </a:t>
            </a:r>
            <a:endParaRPr lang="ca-ES" sz="1600" b="1" dirty="0">
              <a:solidFill>
                <a:srgbClr val="6B614F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Inscrits: </a:t>
            </a:r>
            <a:r>
              <a:rPr lang="ca-ES" sz="1200" dirty="0"/>
              <a:t>238 participants</a:t>
            </a:r>
            <a:r>
              <a:rPr lang="ca-ES" sz="1200" b="1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Mostra: </a:t>
            </a:r>
            <a:r>
              <a:rPr lang="ca-ES" sz="1200" dirty="0">
                <a:solidFill>
                  <a:srgbClr val="000000"/>
                </a:solidFill>
              </a:rPr>
              <a:t>la mostra de panelistes que ha respost el qüestionari de la 29a onada ha </a:t>
            </a:r>
            <a:r>
              <a:rPr lang="ca-ES" sz="1200" dirty="0"/>
              <a:t>estat de 34 persones</a:t>
            </a:r>
            <a:r>
              <a:rPr lang="ca-ES" sz="1200" dirty="0">
                <a:solidFill>
                  <a:srgbClr val="000000"/>
                </a:solidFill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Instrument: </a:t>
            </a:r>
            <a:r>
              <a:rPr lang="ca-ES" sz="1200" dirty="0">
                <a:solidFill>
                  <a:srgbClr val="000000"/>
                </a:solidFill>
              </a:rPr>
              <a:t>formulari estructurat específic de l’onada, amb preguntes de classificació, preguntes constants i preguntes específiques de l’onada.</a:t>
            </a:r>
            <a:endParaRPr lang="ca-ES" sz="1200" b="1" dirty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97A01"/>
              </a:buClr>
            </a:pPr>
            <a:r>
              <a:rPr lang="ca-ES" sz="1200" b="1" dirty="0">
                <a:solidFill>
                  <a:srgbClr val="8A0000"/>
                </a:solidFill>
              </a:rPr>
              <a:t>Dates treball de camp: </a:t>
            </a:r>
            <a:r>
              <a:rPr lang="ca-ES" sz="1200" dirty="0"/>
              <a:t>entre el 9 de març i el 6 de maig de 2021.</a:t>
            </a:r>
            <a:endParaRPr lang="ca-ES" sz="1200" b="1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4924425" y="997034"/>
            <a:ext cx="0" cy="568800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3</a:t>
            </a:fld>
            <a:endParaRPr lang="ca-ES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F73EFC5C-1C30-48DC-AED0-D3E16C44B7B8}"/>
              </a:ext>
            </a:extLst>
          </p:cNvPr>
          <p:cNvSpPr txBox="1">
            <a:spLocks/>
          </p:cNvSpPr>
          <p:nvPr/>
        </p:nvSpPr>
        <p:spPr bwMode="auto">
          <a:xfrm>
            <a:off x="720000" y="252000"/>
            <a:ext cx="8420100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sz="1500" b="1" kern="0" dirty="0">
                <a:solidFill>
                  <a:srgbClr val="8A0000"/>
                </a:solidFill>
                <a:latin typeface="Century Gothic" pitchFamily="34" charset="0"/>
              </a:rPr>
              <a:t>Aspectes metodològics ► </a:t>
            </a:r>
          </a:p>
        </p:txBody>
      </p:sp>
      <p:sp>
        <p:nvSpPr>
          <p:cNvPr id="11" name="2 Subtítulo">
            <a:extLst>
              <a:ext uri="{FF2B5EF4-FFF2-40B4-BE49-F238E27FC236}">
                <a16:creationId xmlns:a16="http://schemas.microsoft.com/office/drawing/2014/main" id="{71C0FBA4-7A84-47DE-888E-B54BE80B44FF}"/>
              </a:ext>
            </a:extLst>
          </p:cNvPr>
          <p:cNvSpPr txBox="1">
            <a:spLocks/>
          </p:cNvSpPr>
          <p:nvPr/>
        </p:nvSpPr>
        <p:spPr bwMode="auto">
          <a:xfrm>
            <a:off x="720000" y="576000"/>
            <a:ext cx="769302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a-ES" sz="1800" b="1" kern="0" dirty="0">
                <a:solidFill>
                  <a:srgbClr val="6B5C4F"/>
                </a:solidFill>
                <a:latin typeface="Century Gothic" pitchFamily="34" charset="0"/>
              </a:rPr>
              <a:t>Propòsit i fitxa tècnica</a:t>
            </a:r>
          </a:p>
        </p:txBody>
      </p:sp>
    </p:spTree>
    <p:extLst>
      <p:ext uri="{BB962C8B-B14F-4D97-AF65-F5344CB8AC3E}">
        <p14:creationId xmlns:p14="http://schemas.microsoft.com/office/powerpoint/2010/main" val="236362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20000" y="252000"/>
            <a:ext cx="8420100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sz="1500" b="1" kern="0" dirty="0">
                <a:solidFill>
                  <a:srgbClr val="8A0000"/>
                </a:solidFill>
                <a:latin typeface="Century Gothic" pitchFamily="34" charset="0"/>
              </a:rPr>
              <a:t>Descripció de la mostra ► </a:t>
            </a:r>
          </a:p>
        </p:txBody>
      </p:sp>
      <p:sp>
        <p:nvSpPr>
          <p:cNvPr id="3" name="2 Subtítulo"/>
          <p:cNvSpPr txBox="1">
            <a:spLocks/>
          </p:cNvSpPr>
          <p:nvPr/>
        </p:nvSpPr>
        <p:spPr bwMode="auto">
          <a:xfrm>
            <a:off x="720000" y="576000"/>
            <a:ext cx="769302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a-ES" sz="1800" b="1" kern="0" dirty="0">
                <a:solidFill>
                  <a:srgbClr val="6B5C4F"/>
                </a:solidFill>
                <a:latin typeface="Century Gothic" pitchFamily="34" charset="0"/>
              </a:rPr>
              <a:t>Classificació de les empreses (variables de disseny mostral)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427513" y="1799146"/>
            <a:ext cx="3960000" cy="3053261"/>
            <a:chOff x="373012" y="1392715"/>
            <a:chExt cx="3960000" cy="2410384"/>
          </a:xfrm>
        </p:grpSpPr>
        <p:sp>
          <p:nvSpPr>
            <p:cNvPr id="13" name="12 CuadroTexto"/>
            <p:cNvSpPr txBox="1"/>
            <p:nvPr/>
          </p:nvSpPr>
          <p:spPr>
            <a:xfrm>
              <a:off x="383221" y="1392715"/>
              <a:ext cx="3309300" cy="242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5" indent="-174625" algn="l"/>
              <a:r>
                <a:rPr lang="ca-ES" sz="1400" b="1" dirty="0">
                  <a:solidFill>
                    <a:srgbClr val="725C4F"/>
                  </a:solidFill>
                  <a:cs typeface="Times New Roman" pitchFamily="18" charset="0"/>
                </a:rPr>
                <a:t>NOMBRE DE TREBALLADORS</a:t>
              </a:r>
              <a:endParaRPr lang="ca-ES" sz="1400" b="1" dirty="0">
                <a:solidFill>
                  <a:srgbClr val="725C4F"/>
                </a:solidFill>
              </a:endParaRPr>
            </a:p>
          </p:txBody>
        </p:sp>
        <p:graphicFrame>
          <p:nvGraphicFramePr>
            <p:cNvPr id="1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2216784"/>
                </p:ext>
              </p:extLst>
            </p:nvPr>
          </p:nvGraphicFramePr>
          <p:xfrm>
            <a:off x="373012" y="1711474"/>
            <a:ext cx="3960000" cy="2091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7" name="Grupo 6"/>
          <p:cNvGrpSpPr/>
          <p:nvPr/>
        </p:nvGrpSpPr>
        <p:grpSpPr>
          <a:xfrm>
            <a:off x="5961910" y="1789822"/>
            <a:ext cx="4292476" cy="3071908"/>
            <a:chOff x="302373" y="3972264"/>
            <a:chExt cx="4393452" cy="2397858"/>
          </a:xfrm>
        </p:grpSpPr>
        <p:sp>
          <p:nvSpPr>
            <p:cNvPr id="16" name="15 CuadroTexto"/>
            <p:cNvSpPr txBox="1"/>
            <p:nvPr/>
          </p:nvSpPr>
          <p:spPr>
            <a:xfrm>
              <a:off x="1076685" y="3972264"/>
              <a:ext cx="3309300" cy="24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5" indent="-174625" algn="l"/>
              <a:r>
                <a:rPr lang="ca-ES" sz="1400" b="1" dirty="0">
                  <a:solidFill>
                    <a:srgbClr val="725C4F"/>
                  </a:solidFill>
                  <a:cs typeface="Times New Roman" pitchFamily="18" charset="0"/>
                </a:rPr>
                <a:t>ZONES CAMBRA AGRUPADES</a:t>
              </a:r>
            </a:p>
          </p:txBody>
        </p:sp>
        <p:graphicFrame>
          <p:nvGraphicFramePr>
            <p:cNvPr id="17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2843646"/>
                </p:ext>
              </p:extLst>
            </p:nvPr>
          </p:nvGraphicFramePr>
          <p:xfrm>
            <a:off x="302373" y="4303197"/>
            <a:ext cx="4393452" cy="20669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5" name="Marcador de número de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4</a:t>
            </a:fld>
            <a:endParaRPr lang="ca-ES"/>
          </a:p>
        </p:txBody>
      </p:sp>
      <p:grpSp>
        <p:nvGrpSpPr>
          <p:cNvPr id="18" name="Grupo 17"/>
          <p:cNvGrpSpPr/>
          <p:nvPr/>
        </p:nvGrpSpPr>
        <p:grpSpPr>
          <a:xfrm>
            <a:off x="2799279" y="1798782"/>
            <a:ext cx="4779002" cy="3053988"/>
            <a:chOff x="302373" y="4041587"/>
            <a:chExt cx="4779002" cy="2328535"/>
          </a:xfrm>
        </p:grpSpPr>
        <p:sp>
          <p:nvSpPr>
            <p:cNvPr id="19" name="15 CuadroTexto"/>
            <p:cNvSpPr txBox="1"/>
            <p:nvPr/>
          </p:nvSpPr>
          <p:spPr>
            <a:xfrm>
              <a:off x="1772075" y="4041587"/>
              <a:ext cx="3309300" cy="234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5" indent="-174625"/>
              <a:r>
                <a:rPr lang="ca-ES" sz="1400" b="1" dirty="0">
                  <a:solidFill>
                    <a:srgbClr val="725C4F"/>
                  </a:solidFill>
                  <a:cs typeface="Times New Roman" pitchFamily="18" charset="0"/>
                </a:rPr>
                <a:t>SECTOR</a:t>
              </a:r>
            </a:p>
          </p:txBody>
        </p:sp>
        <p:graphicFrame>
          <p:nvGraphicFramePr>
            <p:cNvPr id="2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8130789"/>
                </p:ext>
              </p:extLst>
            </p:nvPr>
          </p:nvGraphicFramePr>
          <p:xfrm>
            <a:off x="302373" y="4303197"/>
            <a:ext cx="4393452" cy="20669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6189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 txBox="1">
            <a:spLocks/>
          </p:cNvSpPr>
          <p:nvPr/>
        </p:nvSpPr>
        <p:spPr bwMode="auto">
          <a:xfrm>
            <a:off x="720000" y="576000"/>
            <a:ext cx="769302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a-ES" sz="1800" b="1" kern="0" dirty="0">
                <a:solidFill>
                  <a:srgbClr val="6B5C4F"/>
                </a:solidFill>
                <a:latin typeface="Century Gothic" pitchFamily="34" charset="0"/>
              </a:rPr>
              <a:t>Classificació de les empreses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81995" y="1691252"/>
            <a:ext cx="330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ÀMBIT COMERCIAL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056166" y="1691252"/>
            <a:ext cx="330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FACTURACIÓ</a:t>
            </a:r>
          </a:p>
        </p:txBody>
      </p:sp>
      <p:graphicFrame>
        <p:nvGraphicFramePr>
          <p:cNvPr id="1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05605"/>
              </p:ext>
            </p:extLst>
          </p:nvPr>
        </p:nvGraphicFramePr>
        <p:xfrm>
          <a:off x="5901610" y="1943727"/>
          <a:ext cx="4889955" cy="301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078371"/>
              </p:ext>
            </p:extLst>
          </p:nvPr>
        </p:nvGraphicFramePr>
        <p:xfrm>
          <a:off x="1219273" y="1972111"/>
          <a:ext cx="4370437" cy="2981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 bwMode="auto">
          <a:xfrm>
            <a:off x="720000" y="252000"/>
            <a:ext cx="8420100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sz="1500" b="1" kern="0" dirty="0">
                <a:solidFill>
                  <a:srgbClr val="8A0000"/>
                </a:solidFill>
                <a:latin typeface="Century Gothic" pitchFamily="34" charset="0"/>
              </a:rPr>
              <a:t>Descripció de la mostra ►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5764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 txBox="1">
            <a:spLocks/>
          </p:cNvSpPr>
          <p:nvPr/>
        </p:nvSpPr>
        <p:spPr bwMode="auto">
          <a:xfrm>
            <a:off x="720000" y="576000"/>
            <a:ext cx="769302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a-ES" sz="1800" b="1" kern="0" dirty="0">
                <a:solidFill>
                  <a:srgbClr val="6B5C4F"/>
                </a:solidFill>
                <a:latin typeface="Century Gothic" pitchFamily="34" charset="0"/>
              </a:rPr>
              <a:t>Classificació dels participants</a:t>
            </a:r>
          </a:p>
        </p:txBody>
      </p:sp>
      <p:graphicFrame>
        <p:nvGraphicFramePr>
          <p:cNvPr id="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35609"/>
              </p:ext>
            </p:extLst>
          </p:nvPr>
        </p:nvGraphicFramePr>
        <p:xfrm>
          <a:off x="-501048" y="1910835"/>
          <a:ext cx="4415054" cy="345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864524" y="1917584"/>
            <a:ext cx="330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SEXE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870746" y="1917584"/>
            <a:ext cx="330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EDAT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711004" y="1910835"/>
            <a:ext cx="330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ca-ES" sz="1400" b="1" dirty="0">
                <a:solidFill>
                  <a:srgbClr val="725C4F"/>
                </a:solidFill>
                <a:cs typeface="Times New Roman" pitchFamily="18" charset="0"/>
              </a:rPr>
              <a:t>CÀRREC A L’EMPRESA (AGRUPAT)</a:t>
            </a:r>
          </a:p>
        </p:txBody>
      </p:sp>
      <p:graphicFrame>
        <p:nvGraphicFramePr>
          <p:cNvPr id="1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042823"/>
              </p:ext>
            </p:extLst>
          </p:nvPr>
        </p:nvGraphicFramePr>
        <p:xfrm>
          <a:off x="3648867" y="2300947"/>
          <a:ext cx="4054475" cy="236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006773"/>
              </p:ext>
            </p:extLst>
          </p:nvPr>
        </p:nvGraphicFramePr>
        <p:xfrm>
          <a:off x="5563775" y="2295633"/>
          <a:ext cx="4125215" cy="2378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 bwMode="auto">
          <a:xfrm>
            <a:off x="720000" y="252000"/>
            <a:ext cx="8420100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a-ES" sz="1500" b="1" kern="0" dirty="0">
                <a:solidFill>
                  <a:srgbClr val="8A0000"/>
                </a:solidFill>
                <a:latin typeface="Century Gothic" pitchFamily="34" charset="0"/>
              </a:rPr>
              <a:t>Descripció de la mostra ►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2737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216150" y="1268413"/>
            <a:ext cx="0" cy="5329237"/>
          </a:xfrm>
          <a:prstGeom prst="line">
            <a:avLst/>
          </a:prstGeom>
          <a:noFill/>
          <a:ln w="9525">
            <a:solidFill>
              <a:srgbClr val="8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15959" y="2440535"/>
            <a:ext cx="6048375" cy="239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endParaRPr lang="es-ES" noProof="1">
              <a:solidFill>
                <a:schemeClr val="bg1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60613" y="1916113"/>
            <a:ext cx="6337300" cy="166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784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E17B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Aspectes metodològics 				2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chemeClr val="bg1"/>
                </a:solidFill>
                <a:latin typeface="Century Gothic" pitchFamily="34" charset="0"/>
              </a:rPr>
              <a:t>Percepcions sobre la zona 				7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Índex de Confiança Empresarial			11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a-ES" sz="1400" b="1" dirty="0">
                <a:solidFill>
                  <a:srgbClr val="6B5C4F"/>
                </a:solidFill>
                <a:latin typeface="Century Gothic" pitchFamily="34" charset="0"/>
              </a:rPr>
              <a:t>Temes d’Actualitat 					15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5108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ChangeArrowheads="1"/>
          </p:cNvSpPr>
          <p:nvPr/>
        </p:nvSpPr>
        <p:spPr bwMode="auto">
          <a:xfrm>
            <a:off x="-380998" y="1948584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5" name="Rectangle 3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7" name="Rectangle 5"/>
          <p:cNvSpPr>
            <a:spLocks noChangeArrowheads="1"/>
          </p:cNvSpPr>
          <p:nvPr/>
        </p:nvSpPr>
        <p:spPr bwMode="auto">
          <a:xfrm>
            <a:off x="-380998" y="1967633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4" y="576004"/>
            <a:ext cx="72723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Situació econòmica actual</a:t>
            </a:r>
          </a:p>
        </p:txBody>
      </p:sp>
      <p:graphicFrame>
        <p:nvGraphicFramePr>
          <p:cNvPr id="32" name="Object 8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585427"/>
              </p:ext>
            </p:extLst>
          </p:nvPr>
        </p:nvGraphicFramePr>
        <p:xfrm>
          <a:off x="344488" y="1682280"/>
          <a:ext cx="9361147" cy="3475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55172" y="1280397"/>
            <a:ext cx="79793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a-ES" sz="1400" b="1" dirty="0">
                <a:solidFill>
                  <a:srgbClr val="6B5C4F"/>
                </a:solidFill>
              </a:rPr>
              <a:t>En termes generals, com qualificaries la situació econòmica actual de la teva zona? </a:t>
            </a:r>
            <a:endParaRPr lang="ca-ES" altLang="es-ES" sz="1400" b="1" i="1" dirty="0">
              <a:solidFill>
                <a:srgbClr val="6B5C4F"/>
              </a:solidFill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5442566" y="2527458"/>
            <a:ext cx="3598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0000" y="252004"/>
            <a:ext cx="8737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Percepcions sobre la zona►</a:t>
            </a:r>
          </a:p>
        </p:txBody>
      </p:sp>
      <p:sp>
        <p:nvSpPr>
          <p:cNvPr id="14" name="12 CuadroTexto"/>
          <p:cNvSpPr txBox="1"/>
          <p:nvPr/>
        </p:nvSpPr>
        <p:spPr>
          <a:xfrm>
            <a:off x="525639" y="6082477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 dirty="0">
                <a:solidFill>
                  <a:prstClr val="white">
                    <a:lumMod val="50000"/>
                  </a:prstClr>
                </a:solidFill>
              </a:rPr>
              <a:t>*Nota: els valors “4T 2014” corresponen a una estimació en base els valors mitjos del 3T 2014 i 1T 2015.v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12 CuadroTexto">
            <a:extLst>
              <a:ext uri="{FF2B5EF4-FFF2-40B4-BE49-F238E27FC236}">
                <a16:creationId xmlns:a16="http://schemas.microsoft.com/office/drawing/2014/main" id="{1B0AA336-FF11-47CE-8F2A-81AE280314DF}"/>
              </a:ext>
            </a:extLst>
          </p:cNvPr>
          <p:cNvSpPr txBox="1"/>
          <p:nvPr/>
        </p:nvSpPr>
        <p:spPr>
          <a:xfrm>
            <a:off x="525639" y="6275445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 dirty="0">
                <a:solidFill>
                  <a:prstClr val="white">
                    <a:lumMod val="50000"/>
                  </a:prstClr>
                </a:solidFill>
              </a:rPr>
              <a:t>*Nota: el Treball de Camp de la 1a onada de 2020 es va realitzar entre el 4 i el 28 de març.</a:t>
            </a:r>
          </a:p>
        </p:txBody>
      </p:sp>
    </p:spTree>
    <p:extLst>
      <p:ext uri="{BB962C8B-B14F-4D97-AF65-F5344CB8AC3E}">
        <p14:creationId xmlns:p14="http://schemas.microsoft.com/office/powerpoint/2010/main" val="344301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ChangeArrowheads="1"/>
          </p:cNvSpPr>
          <p:nvPr/>
        </p:nvSpPr>
        <p:spPr bwMode="auto">
          <a:xfrm>
            <a:off x="-380998" y="1948584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5" name="Rectangle 3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-380998" y="1939058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89157" name="Rectangle 5"/>
          <p:cNvSpPr>
            <a:spLocks noChangeArrowheads="1"/>
          </p:cNvSpPr>
          <p:nvPr/>
        </p:nvSpPr>
        <p:spPr bwMode="auto">
          <a:xfrm>
            <a:off x="-380998" y="1967633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20004" y="576004"/>
            <a:ext cx="727233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Situació econòmica </a:t>
            </a:r>
            <a:r>
              <a:rPr lang="ca-ES" altLang="es-ES" sz="1800" b="1" dirty="0" err="1">
                <a:solidFill>
                  <a:srgbClr val="6B5C4F"/>
                </a:solidFill>
                <a:latin typeface="Century Gothic" pitchFamily="34" charset="0"/>
              </a:rPr>
              <a:t>vs</a:t>
            </a:r>
            <a:r>
              <a:rPr lang="ca-ES" altLang="es-ES" sz="1800" b="1" dirty="0">
                <a:solidFill>
                  <a:srgbClr val="6B5C4F"/>
                </a:solidFill>
                <a:latin typeface="Century Gothic" pitchFamily="34" charset="0"/>
              </a:rPr>
              <a:t> un any abans</a:t>
            </a:r>
          </a:p>
        </p:txBody>
      </p:sp>
      <p:graphicFrame>
        <p:nvGraphicFramePr>
          <p:cNvPr id="32" name="Object 8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495070"/>
              </p:ext>
            </p:extLst>
          </p:nvPr>
        </p:nvGraphicFramePr>
        <p:xfrm>
          <a:off x="344488" y="1681199"/>
          <a:ext cx="9361112" cy="347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55172" y="1280397"/>
            <a:ext cx="79793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a-ES" sz="1400" b="1" dirty="0">
                <a:solidFill>
                  <a:srgbClr val="6B5C4F"/>
                </a:solidFill>
              </a:rPr>
              <a:t>Creus que la situació econòmica actual a la zona és pitjor o millor que fa un any?</a:t>
            </a:r>
            <a:endParaRPr lang="ca-ES" altLang="es-ES" sz="1400" b="1" i="1" dirty="0">
              <a:solidFill>
                <a:srgbClr val="6B5C4F"/>
              </a:solidFill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5890241" y="1098708"/>
            <a:ext cx="3598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a-ES" altLang="es-ES" sz="1200" dirty="0">
              <a:solidFill>
                <a:prstClr val="black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0000" y="252004"/>
            <a:ext cx="8737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ca-ES" altLang="es-ES" sz="1500" b="1" dirty="0">
                <a:solidFill>
                  <a:srgbClr val="8A0000"/>
                </a:solidFill>
                <a:latin typeface="Century Gothic" pitchFamily="34" charset="0"/>
              </a:rPr>
              <a:t>Percepcions sobre la zona►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00DB0-4C43-45CD-A043-B77402D452F6}" type="slidenum">
              <a:rPr lang="ca-E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12 CuadroTexto">
            <a:extLst>
              <a:ext uri="{FF2B5EF4-FFF2-40B4-BE49-F238E27FC236}">
                <a16:creationId xmlns:a16="http://schemas.microsoft.com/office/drawing/2014/main" id="{D3D1D7A0-88F2-474D-90E9-715597CDD2C6}"/>
              </a:ext>
            </a:extLst>
          </p:cNvPr>
          <p:cNvSpPr txBox="1"/>
          <p:nvPr/>
        </p:nvSpPr>
        <p:spPr>
          <a:xfrm>
            <a:off x="525639" y="6082477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 dirty="0">
                <a:solidFill>
                  <a:prstClr val="white">
                    <a:lumMod val="50000"/>
                  </a:prstClr>
                </a:solidFill>
              </a:rPr>
              <a:t>*Nota: els valors “4T 2014” corresponen a una estimació en base els valors mitjos del 3T 2014 i 1T 2015.v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43DB80B2-0C2A-4766-AD65-CBCF520CB213}"/>
              </a:ext>
            </a:extLst>
          </p:cNvPr>
          <p:cNvSpPr txBox="1"/>
          <p:nvPr/>
        </p:nvSpPr>
        <p:spPr>
          <a:xfrm>
            <a:off x="525639" y="6275445"/>
            <a:ext cx="5901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a-ES" sz="900">
                <a:solidFill>
                  <a:prstClr val="white">
                    <a:lumMod val="50000"/>
                  </a:prstClr>
                </a:solidFill>
              </a:rPr>
              <a:t>*Nota: el Treball de Camp de la 1a onada de 2020 es va realitzar entre el 4 i el 28 de març.</a:t>
            </a:r>
          </a:p>
        </p:txBody>
      </p:sp>
    </p:spTree>
    <p:extLst>
      <p:ext uri="{BB962C8B-B14F-4D97-AF65-F5344CB8AC3E}">
        <p14:creationId xmlns:p14="http://schemas.microsoft.com/office/powerpoint/2010/main" val="331968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43352</TotalTime>
  <Words>2223</Words>
  <Application>Microsoft Office PowerPoint</Application>
  <PresentationFormat>A4 (210 x 297 mm)</PresentationFormat>
  <Paragraphs>533</Paragraphs>
  <Slides>23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Courier New</vt:lpstr>
      <vt:lpstr>Palatino Linotype</vt:lpstr>
      <vt:lpstr>Wingdings</vt:lpstr>
      <vt:lpstr>Ejecutivo</vt:lpstr>
      <vt:lpstr>1r Trimestre de 2021 29ª Onada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Gràcies</vt:lpstr>
    </vt:vector>
  </TitlesOfParts>
  <Company>GABINET CERES, S.L.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14ª Onada – 2on Trimestre de 2017</dc:title>
  <dc:creator>GABINET CERES, S.L.</dc:creator>
  <cp:lastModifiedBy>Hildebrand Salvat Rull</cp:lastModifiedBy>
  <cp:revision>3485</cp:revision>
  <cp:lastPrinted>2017-07-12T14:17:04Z</cp:lastPrinted>
  <dcterms:created xsi:type="dcterms:W3CDTF">2006-08-16T14:44:06Z</dcterms:created>
  <dcterms:modified xsi:type="dcterms:W3CDTF">2021-07-28T09:22:29Z</dcterms:modified>
</cp:coreProperties>
</file>